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ags/tag6.xml" ContentType="application/vnd.openxmlformats-officedocument.presentationml.tag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rts/chart4.xml" ContentType="application/vnd.openxmlformats-officedocument.drawingml.chart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5.xml" ContentType="application/vnd.openxmlformats-officedocument.presentationml.notesSlide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  <p:sldMasterId id="2147483755" r:id="rId5"/>
    <p:sldMasterId id="2147483758" r:id="rId6"/>
  </p:sldMasterIdLst>
  <p:notesMasterIdLst>
    <p:notesMasterId r:id="rId60"/>
  </p:notesMasterIdLst>
  <p:handoutMasterIdLst>
    <p:handoutMasterId r:id="rId61"/>
  </p:handoutMasterIdLst>
  <p:sldIdLst>
    <p:sldId id="256" r:id="rId7"/>
    <p:sldId id="578" r:id="rId8"/>
    <p:sldId id="259" r:id="rId9"/>
    <p:sldId id="620" r:id="rId10"/>
    <p:sldId id="618" r:id="rId11"/>
    <p:sldId id="619" r:id="rId12"/>
    <p:sldId id="607" r:id="rId13"/>
    <p:sldId id="610" r:id="rId14"/>
    <p:sldId id="611" r:id="rId15"/>
    <p:sldId id="575" r:id="rId16"/>
    <p:sldId id="609" r:id="rId17"/>
    <p:sldId id="612" r:id="rId18"/>
    <p:sldId id="629" r:id="rId19"/>
    <p:sldId id="614" r:id="rId20"/>
    <p:sldId id="591" r:id="rId21"/>
    <p:sldId id="590" r:id="rId22"/>
    <p:sldId id="630" r:id="rId23"/>
    <p:sldId id="603" r:id="rId24"/>
    <p:sldId id="579" r:id="rId25"/>
    <p:sldId id="604" r:id="rId26"/>
    <p:sldId id="605" r:id="rId27"/>
    <p:sldId id="599" r:id="rId28"/>
    <p:sldId id="574" r:id="rId29"/>
    <p:sldId id="497" r:id="rId30"/>
    <p:sldId id="533" r:id="rId31"/>
    <p:sldId id="584" r:id="rId32"/>
    <p:sldId id="621" r:id="rId33"/>
    <p:sldId id="622" r:id="rId34"/>
    <p:sldId id="623" r:id="rId35"/>
    <p:sldId id="624" r:id="rId36"/>
    <p:sldId id="486" r:id="rId37"/>
    <p:sldId id="631" r:id="rId38"/>
    <p:sldId id="532" r:id="rId39"/>
    <p:sldId id="615" r:id="rId40"/>
    <p:sldId id="472" r:id="rId41"/>
    <p:sldId id="571" r:id="rId42"/>
    <p:sldId id="570" r:id="rId43"/>
    <p:sldId id="460" r:id="rId44"/>
    <p:sldId id="626" r:id="rId45"/>
    <p:sldId id="613" r:id="rId46"/>
    <p:sldId id="632" r:id="rId47"/>
    <p:sldId id="627" r:id="rId48"/>
    <p:sldId id="565" r:id="rId49"/>
    <p:sldId id="566" r:id="rId50"/>
    <p:sldId id="625" r:id="rId51"/>
    <p:sldId id="617" r:id="rId52"/>
    <p:sldId id="594" r:id="rId53"/>
    <p:sldId id="595" r:id="rId54"/>
    <p:sldId id="616" r:id="rId55"/>
    <p:sldId id="596" r:id="rId56"/>
    <p:sldId id="628" r:id="rId57"/>
    <p:sldId id="600" r:id="rId58"/>
    <p:sldId id="597" r:id="rId59"/>
  </p:sldIdLst>
  <p:sldSz cx="9144000" cy="6858000" type="screen4x3"/>
  <p:notesSz cx="7010400" cy="92964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o Malvolti" initials="SM" lastIdx="2" clrIdx="0"/>
  <p:cmAuthor id="1" name="Patel, Manish" initials="PM" lastIdx="2" clrIdx="1"/>
  <p:cmAuthor id="2" name="ahinman" initials="ah" lastIdx="6" clrIdx="2"/>
  <p:cmAuthor id="3" name="Rod Curtis" initials="RC" lastIdx="7" clrIdx="3"/>
  <p:cmAuthor id="4" name="Nowak, Glen" initials="NG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E6B29"/>
    <a:srgbClr val="4B6DFF"/>
    <a:srgbClr val="CEDEE4"/>
    <a:srgbClr val="CCFFFF"/>
    <a:srgbClr val="DEFDBF"/>
    <a:srgbClr val="BCFA7E"/>
    <a:srgbClr val="CFAAAC"/>
    <a:srgbClr val="4D9F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4" autoAdjust="0"/>
    <p:restoredTop sz="94851" autoAdjust="0"/>
  </p:normalViewPr>
  <p:slideViewPr>
    <p:cSldViewPr>
      <p:cViewPr varScale="1">
        <p:scale>
          <a:sx n="74" d="100"/>
          <a:sy n="74" d="100"/>
        </p:scale>
        <p:origin x="-1068" y="-90"/>
      </p:cViewPr>
      <p:guideLst>
        <p:guide orient="horz" pos="3696"/>
        <p:guide orient="horz" pos="864"/>
        <p:guide pos="5472"/>
        <p:guide pos="288"/>
      </p:guideLst>
    </p:cSldViewPr>
  </p:slideViewPr>
  <p:outlineViewPr>
    <p:cViewPr>
      <p:scale>
        <a:sx n="33" d="100"/>
        <a:sy n="33" d="100"/>
      </p:scale>
      <p:origin x="0" y="13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82" d="100"/>
          <a:sy n="82" d="100"/>
        </p:scale>
        <p:origin x="-1368" y="-72"/>
      </p:cViewPr>
      <p:guideLst>
        <p:guide orient="horz" pos="5705"/>
        <p:guide pos="398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patel.TASKFORCE\Dropbox\polio_IMG\talks\Poliocases_1988%20to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patel.TASKFORCE\Dropbox\polio_IMG\talks\Poliocases_1988%20to%20201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-file\Gavialliance\Policy%20and%20Performance\Policy%20&amp;%20Market%20Shaping\03_Market%20Shaping\07_Vaccines\Polio\05_Demand%20Forecasts\IMG\October%202013\23%20Oct%202013\IPV%20Summary_24OCT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742123297959506E-2"/>
          <c:y val="9.8868686339026998E-2"/>
          <c:w val="0.89286694469840999"/>
          <c:h val="0.77549323725186403"/>
        </c:manualLayout>
      </c:layout>
      <c:lineChart>
        <c:grouping val="standard"/>
        <c:varyColors val="0"/>
        <c:ser>
          <c:idx val="0"/>
          <c:order val="0"/>
          <c:cat>
            <c:numRef>
              <c:f>'polio cases'!$E$1:$AD$1</c:f>
              <c:numCache>
                <c:formatCode>General</c:formatCod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numCache>
            </c:numRef>
          </c:cat>
          <c:val>
            <c:numRef>
              <c:f>'polio cases'!$E$2:$AD$2</c:f>
              <c:numCache>
                <c:formatCode>General</c:formatCode>
                <c:ptCount val="26"/>
                <c:pt idx="0">
                  <c:v>345</c:v>
                </c:pt>
                <c:pt idx="1">
                  <c:v>261</c:v>
                </c:pt>
                <c:pt idx="2">
                  <c:v>233</c:v>
                </c:pt>
                <c:pt idx="3">
                  <c:v>134</c:v>
                </c:pt>
                <c:pt idx="4">
                  <c:v>137</c:v>
                </c:pt>
                <c:pt idx="5">
                  <c:v>76</c:v>
                </c:pt>
                <c:pt idx="6">
                  <c:v>73</c:v>
                </c:pt>
                <c:pt idx="7">
                  <c:v>60</c:v>
                </c:pt>
                <c:pt idx="8">
                  <c:v>33</c:v>
                </c:pt>
                <c:pt idx="9">
                  <c:v>18</c:v>
                </c:pt>
                <c:pt idx="10">
                  <c:v>10</c:v>
                </c:pt>
                <c:pt idx="11">
                  <c:v>10</c:v>
                </c:pt>
                <c:pt idx="12">
                  <c:v>0.71899999999999997</c:v>
                </c:pt>
                <c:pt idx="13">
                  <c:v>0.48299999999999998</c:v>
                </c:pt>
                <c:pt idx="14">
                  <c:v>1.917999999999999</c:v>
                </c:pt>
                <c:pt idx="15">
                  <c:v>0.78400000000000003</c:v>
                </c:pt>
                <c:pt idx="16">
                  <c:v>1.2549999999999999</c:v>
                </c:pt>
                <c:pt idx="17">
                  <c:v>1.9790000000000001</c:v>
                </c:pt>
                <c:pt idx="18">
                  <c:v>1.9970000000000001</c:v>
                </c:pt>
                <c:pt idx="19">
                  <c:v>1.3149999999999999</c:v>
                </c:pt>
                <c:pt idx="20">
                  <c:v>1.651</c:v>
                </c:pt>
                <c:pt idx="21">
                  <c:v>1.6040000000000001</c:v>
                </c:pt>
                <c:pt idx="22">
                  <c:v>1.3520000000000001</c:v>
                </c:pt>
                <c:pt idx="23">
                  <c:v>0.65</c:v>
                </c:pt>
                <c:pt idx="24">
                  <c:v>0.23</c:v>
                </c:pt>
                <c:pt idx="25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580416"/>
        <c:axId val="129627264"/>
      </c:lineChart>
      <c:catAx>
        <c:axId val="12958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/>
            </a:pPr>
            <a:endParaRPr lang="en-US"/>
          </a:p>
        </c:txPr>
        <c:crossAx val="129627264"/>
        <c:crosses val="autoZero"/>
        <c:auto val="1"/>
        <c:lblAlgn val="ctr"/>
        <c:lblOffset val="100"/>
        <c:noMultiLvlLbl val="0"/>
      </c:catAx>
      <c:valAx>
        <c:axId val="129627264"/>
        <c:scaling>
          <c:orientation val="minMax"/>
          <c:max val="4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100" dirty="0"/>
                  <a:t>Polio cases (thousands)</a:t>
                </a:r>
              </a:p>
            </c:rich>
          </c:tx>
          <c:layout>
            <c:manualLayout>
              <c:xMode val="edge"/>
              <c:yMode val="edge"/>
              <c:x val="0"/>
              <c:y val="0.32281208229977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29580416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85783737607401"/>
          <c:y val="6.5289442986293397E-2"/>
          <c:w val="0.80499900127872004"/>
          <c:h val="0.83261956838728501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'polio cases'!$Z$1:$AD$1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'polio cases'!$Z$3:$AD$3</c:f>
              <c:numCache>
                <c:formatCode>General</c:formatCode>
                <c:ptCount val="5"/>
                <c:pt idx="0">
                  <c:v>1604</c:v>
                </c:pt>
                <c:pt idx="1">
                  <c:v>1352</c:v>
                </c:pt>
                <c:pt idx="2">
                  <c:v>650</c:v>
                </c:pt>
                <c:pt idx="3">
                  <c:v>230</c:v>
                </c:pt>
                <c:pt idx="4">
                  <c:v>369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428864"/>
        <c:axId val="147430400"/>
      </c:barChart>
      <c:catAx>
        <c:axId val="14742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47430400"/>
        <c:crosses val="autoZero"/>
        <c:auto val="1"/>
        <c:lblAlgn val="ctr"/>
        <c:lblOffset val="100"/>
        <c:noMultiLvlLbl val="0"/>
      </c:catAx>
      <c:valAx>
        <c:axId val="147430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/>
                  <a:t>Polio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428864"/>
        <c:crosses val="autoZero"/>
        <c:crossBetween val="between"/>
      </c:valAx>
    </c:plotArea>
    <c:plotVisOnly val="1"/>
    <c:dispBlanksAs val="gap"/>
    <c:showDLblsOverMax val="0"/>
  </c:chart>
  <c:spPr>
    <a:ln w="19050">
      <a:solidFill>
        <a:schemeClr val="accent2">
          <a:lumMod val="75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68129515914201"/>
          <c:y val="3.6261833470020509E-2"/>
          <c:w val="0.78822120123677808"/>
          <c:h val="0.75780576328662308"/>
        </c:manualLayout>
      </c:layout>
      <c:barChart>
        <c:barDir val="col"/>
        <c:grouping val="clustered"/>
        <c:varyColors val="0"/>
        <c:ser>
          <c:idx val="0"/>
          <c:order val="0"/>
          <c:tx>
            <c:v>Wild poliovirus cases</c:v>
          </c:tx>
          <c:spPr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4"/>
              <c:layout>
                <c:manualLayout>
                  <c:x val="-6.50110693175489E-17"/>
                  <c:y val="5.670611164629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'polio cases'!$Z$1:$AI$1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'polio cases'!$Z$3:$AI$3</c:f>
              <c:numCache>
                <c:formatCode>General</c:formatCode>
                <c:ptCount val="10"/>
                <c:pt idx="0">
                  <c:v>1604</c:v>
                </c:pt>
                <c:pt idx="1">
                  <c:v>1352</c:v>
                </c:pt>
                <c:pt idx="2">
                  <c:v>650</c:v>
                </c:pt>
                <c:pt idx="3">
                  <c:v>230</c:v>
                </c:pt>
                <c:pt idx="4">
                  <c:v>369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97376"/>
        <c:axId val="32998912"/>
      </c:barChart>
      <c:lineChart>
        <c:grouping val="standard"/>
        <c:varyColors val="0"/>
        <c:ser>
          <c:idx val="1"/>
          <c:order val="1"/>
          <c:tx>
            <c:strRef>
              <c:f>'polio cases'!$A$11</c:f>
              <c:strCache>
                <c:ptCount val="1"/>
                <c:pt idx="0">
                  <c:v>Vaccine-derived poliovirus cases (VDPVs)/VAPP</c:v>
                </c:pt>
              </c:strCache>
            </c:strRef>
          </c:tx>
          <c:marker>
            <c:symbol val="none"/>
          </c:marker>
          <c:val>
            <c:numRef>
              <c:f>'polio cases'!$Z$6:$AI$6</c:f>
              <c:numCache>
                <c:formatCode>General</c:formatCode>
                <c:ptCount val="10"/>
                <c:pt idx="0">
                  <c:v>559</c:v>
                </c:pt>
                <c:pt idx="1">
                  <c:v>436</c:v>
                </c:pt>
                <c:pt idx="2">
                  <c:v>442</c:v>
                </c:pt>
                <c:pt idx="3">
                  <c:v>445</c:v>
                </c:pt>
                <c:pt idx="4">
                  <c:v>460</c:v>
                </c:pt>
                <c:pt idx="5">
                  <c:v>460</c:v>
                </c:pt>
                <c:pt idx="6">
                  <c:v>460</c:v>
                </c:pt>
                <c:pt idx="7">
                  <c:v>460</c:v>
                </c:pt>
                <c:pt idx="8">
                  <c:v>460</c:v>
                </c:pt>
                <c:pt idx="9">
                  <c:v>460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97376"/>
        <c:axId val="32998912"/>
      </c:lineChart>
      <c:catAx>
        <c:axId val="3299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998912"/>
        <c:crosses val="autoZero"/>
        <c:auto val="1"/>
        <c:lblAlgn val="ctr"/>
        <c:lblOffset val="100"/>
        <c:noMultiLvlLbl val="0"/>
      </c:catAx>
      <c:valAx>
        <c:axId val="32998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/>
                  <a:t>Polio cases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997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087969617512924"/>
          <c:y val="3.7320355381501205E-2"/>
          <c:w val="0.38370592826684408"/>
          <c:h val="0.247693612941536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accent2">
          <a:lumMod val="7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91096051056057E-2"/>
          <c:y val="1.4697441025071289E-2"/>
          <c:w val="0.89621974576424079"/>
          <c:h val="0.77855508338579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Graph!$A$3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Graph!$B$2:$F$2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Graph!$B$3:$F$3</c:f>
              <c:numCache>
                <c:formatCode>_-* #,##0_-;\-* #,##0_-;_-* "-"??_-;_-@_-</c:formatCode>
                <c:ptCount val="5"/>
                <c:pt idx="0">
                  <c:v>0</c:v>
                </c:pt>
                <c:pt idx="1">
                  <c:v>23936442.353999998</c:v>
                </c:pt>
                <c:pt idx="2">
                  <c:v>36601007.206500001</c:v>
                </c:pt>
                <c:pt idx="3">
                  <c:v>24433426.285714284</c:v>
                </c:pt>
                <c:pt idx="4">
                  <c:v>23885655.042857144</c:v>
                </c:pt>
              </c:numCache>
            </c:numRef>
          </c:val>
        </c:ser>
        <c:ser>
          <c:idx val="1"/>
          <c:order val="1"/>
          <c:tx>
            <c:strRef>
              <c:f>Graph!$A$4</c:f>
              <c:strCache>
                <c:ptCount val="1"/>
                <c:pt idx="0">
                  <c:v>GAVI73 (ex India, Indonesia, PAHO)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numRef>
              <c:f>Graph!$B$2:$F$2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Graph!$B$4:$F$4</c:f>
              <c:numCache>
                <c:formatCode>_-* #,##0_-;\-* #,##0_-;_-* "-"??_-;_-@_-</c:formatCode>
                <c:ptCount val="5"/>
                <c:pt idx="0">
                  <c:v>9152481.1781249996</c:v>
                </c:pt>
                <c:pt idx="1">
                  <c:v>60351741.152517855</c:v>
                </c:pt>
                <c:pt idx="2">
                  <c:v>65465461.751642875</c:v>
                </c:pt>
                <c:pt idx="3">
                  <c:v>55237257.766571425</c:v>
                </c:pt>
                <c:pt idx="4">
                  <c:v>56050169.728214301</c:v>
                </c:pt>
              </c:numCache>
            </c:numRef>
          </c:val>
        </c:ser>
        <c:ser>
          <c:idx val="2"/>
          <c:order val="2"/>
          <c:tx>
            <c:strRef>
              <c:f>Graph!$A$5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cat>
            <c:numRef>
              <c:f>Graph!$B$2:$F$2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Graph!$B$5:$F$5</c:f>
              <c:numCache>
                <c:formatCode>_-* #,##0_-;\-* #,##0_-;_-* "-"??_-;_-@_-</c:formatCode>
                <c:ptCount val="5"/>
                <c:pt idx="0">
                  <c:v>0</c:v>
                </c:pt>
                <c:pt idx="1">
                  <c:v>14686059.47661359</c:v>
                </c:pt>
                <c:pt idx="2">
                  <c:v>27818429.797666412</c:v>
                </c:pt>
                <c:pt idx="3">
                  <c:v>26291074.82021093</c:v>
                </c:pt>
                <c:pt idx="4">
                  <c:v>26379489.328260839</c:v>
                </c:pt>
              </c:numCache>
            </c:numRef>
          </c:val>
        </c:ser>
        <c:ser>
          <c:idx val="3"/>
          <c:order val="3"/>
          <c:tx>
            <c:strRef>
              <c:f>Graph!$A$6</c:f>
              <c:strCache>
                <c:ptCount val="1"/>
                <c:pt idx="0">
                  <c:v>Other IPV introducing country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numRef>
              <c:f>Graph!$B$2:$F$2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Graph!$B$6:$F$6</c:f>
              <c:numCache>
                <c:formatCode>_-* #,##0_-;\-* #,##0_-;_-* "-"??_-;_-@_-</c:formatCode>
                <c:ptCount val="5"/>
                <c:pt idx="0">
                  <c:v>1111715.8019999999</c:v>
                </c:pt>
                <c:pt idx="1">
                  <c:v>12014551.383818962</c:v>
                </c:pt>
                <c:pt idx="2">
                  <c:v>15081858.917897321</c:v>
                </c:pt>
                <c:pt idx="3">
                  <c:v>12948961.637928514</c:v>
                </c:pt>
                <c:pt idx="4">
                  <c:v>12890406.406467423</c:v>
                </c:pt>
              </c:numCache>
            </c:numRef>
          </c:val>
        </c:ser>
        <c:ser>
          <c:idx val="4"/>
          <c:order val="4"/>
          <c:tx>
            <c:strRef>
              <c:f>Graph!$A$7</c:f>
              <c:strCache>
                <c:ptCount val="1"/>
                <c:pt idx="0">
                  <c:v>PAHO </c:v>
                </c:pt>
              </c:strCache>
            </c:strRef>
          </c:tx>
          <c:invertIfNegative val="0"/>
          <c:cat>
            <c:numRef>
              <c:f>Graph!$B$2:$F$2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Graph!$B$7:$F$7</c:f>
              <c:numCache>
                <c:formatCode>_-* #,##0_-;\-* #,##0_-;_-* "-"??_-;_-@_-</c:formatCode>
                <c:ptCount val="5"/>
                <c:pt idx="0">
                  <c:v>4500000</c:v>
                </c:pt>
                <c:pt idx="1">
                  <c:v>14000000</c:v>
                </c:pt>
                <c:pt idx="2">
                  <c:v>14000000</c:v>
                </c:pt>
                <c:pt idx="3">
                  <c:v>14000000</c:v>
                </c:pt>
                <c:pt idx="4">
                  <c:v>14000000</c:v>
                </c:pt>
              </c:numCache>
            </c:numRef>
          </c:val>
        </c:ser>
        <c:ser>
          <c:idx val="5"/>
          <c:order val="5"/>
          <c:tx>
            <c:strRef>
              <c:f>Graph!$A$8</c:f>
              <c:strCache>
                <c:ptCount val="1"/>
                <c:pt idx="0">
                  <c:v>Self-procuring</c:v>
                </c:pt>
              </c:strCache>
            </c:strRef>
          </c:tx>
          <c:invertIfNegative val="0"/>
          <c:cat>
            <c:numRef>
              <c:f>Graph!$B$2:$F$2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Graph!$B$8:$F$8</c:f>
              <c:numCache>
                <c:formatCode>_-* #,##0_-;\-* #,##0_-;_-* "-"??_-;_-@_-</c:formatCode>
                <c:ptCount val="5"/>
                <c:pt idx="0">
                  <c:v>0</c:v>
                </c:pt>
                <c:pt idx="1">
                  <c:v>2277282.3486428568</c:v>
                </c:pt>
                <c:pt idx="2">
                  <c:v>4254507.8620714294</c:v>
                </c:pt>
                <c:pt idx="3">
                  <c:v>4467705.5924999993</c:v>
                </c:pt>
                <c:pt idx="4">
                  <c:v>4435715.3125</c:v>
                </c:pt>
              </c:numCache>
            </c:numRef>
          </c:val>
        </c:ser>
        <c:ser>
          <c:idx val="6"/>
          <c:order val="6"/>
          <c:tx>
            <c:strRef>
              <c:f>Graph!$A$11</c:f>
              <c:strCache>
                <c:ptCount val="1"/>
              </c:strCache>
            </c:strRef>
          </c:tx>
          <c:spPr>
            <a:noFill/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Graph!$B$2:$F$2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Graph!$B$9:$F$9</c:f>
              <c:numCache>
                <c:formatCode>_-* #,##0_-;\-* #,##0_-;_-* "-"??_-;_-@_-</c:formatCode>
                <c:ptCount val="5"/>
                <c:pt idx="0">
                  <c:v>14764196.980124999</c:v>
                </c:pt>
                <c:pt idx="1">
                  <c:v>127266076.71559328</c:v>
                </c:pt>
                <c:pt idx="2">
                  <c:v>163221265.53577805</c:v>
                </c:pt>
                <c:pt idx="3">
                  <c:v>137378426.10292515</c:v>
                </c:pt>
                <c:pt idx="4">
                  <c:v>137641435.81829971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7184640"/>
        <c:axId val="147194624"/>
      </c:barChart>
      <c:lineChart>
        <c:grouping val="standard"/>
        <c:varyColors val="0"/>
        <c:ser>
          <c:idx val="7"/>
          <c:order val="7"/>
          <c:tx>
            <c:strRef>
              <c:f>Graph!$A$10</c:f>
              <c:strCache>
                <c:ptCount val="1"/>
                <c:pt idx="0">
                  <c:v>Ideal</c:v>
                </c:pt>
              </c:strCache>
            </c:strRef>
          </c:tx>
          <c:dLbls>
            <c:delete val="1"/>
          </c:dLbls>
          <c:cat>
            <c:numRef>
              <c:f>Graph!$B$2:$F$2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Graph!$B$10:$F$10</c:f>
              <c:numCache>
                <c:formatCode>_-* #,##0_-;\-* #,##0_-;_-* "-"??_-;_-@_-</c:formatCode>
                <c:ptCount val="5"/>
                <c:pt idx="0">
                  <c:v>37176298.474362917</c:v>
                </c:pt>
                <c:pt idx="1">
                  <c:v>150948691.62042776</c:v>
                </c:pt>
                <c:pt idx="2">
                  <c:v>161089419.81146398</c:v>
                </c:pt>
                <c:pt idx="3">
                  <c:v>137116960.94288483</c:v>
                </c:pt>
                <c:pt idx="4">
                  <c:v>137641435.81829971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7184640"/>
        <c:axId val="147194624"/>
      </c:lineChart>
      <c:catAx>
        <c:axId val="14718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194624"/>
        <c:crosses val="autoZero"/>
        <c:auto val="1"/>
        <c:lblAlgn val="ctr"/>
        <c:lblOffset val="100"/>
        <c:noMultiLvlLbl val="0"/>
      </c:catAx>
      <c:valAx>
        <c:axId val="147194624"/>
        <c:scaling>
          <c:orientation val="minMax"/>
          <c:max val="180000000"/>
          <c:min val="0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147184640"/>
        <c:crosses val="autoZero"/>
        <c:crossBetween val="between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GB" dirty="0" smtClean="0"/>
                    <a:t>Doses (millions)</a:t>
                  </a:r>
                  <a:endParaRPr lang="en-GB" dirty="0"/>
                </a:p>
              </c:rich>
            </c:tx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284EF-027F-4D38-BE2A-3289C5C714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C0C199-7166-4527-B190-558383ECFEB3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70816333-BA07-4997-89C1-092E0939E40C}" type="parTrans" cxnId="{B9661CD7-9FED-493E-B7B0-8A6297E29E17}">
      <dgm:prSet/>
      <dgm:spPr/>
      <dgm:t>
        <a:bodyPr/>
        <a:lstStyle/>
        <a:p>
          <a:endParaRPr lang="en-US"/>
        </a:p>
      </dgm:t>
    </dgm:pt>
    <dgm:pt modelId="{482E0435-592D-474E-BF91-273989A760C3}" type="sibTrans" cxnId="{B9661CD7-9FED-493E-B7B0-8A6297E29E17}">
      <dgm:prSet/>
      <dgm:spPr/>
      <dgm:t>
        <a:bodyPr/>
        <a:lstStyle/>
        <a:p>
          <a:endParaRPr lang="en-US"/>
        </a:p>
      </dgm:t>
    </dgm:pt>
    <dgm:pt modelId="{29635284-E70E-43B6-A918-66A99F72B97F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Detect and interrupt all poliovirus transmission</a:t>
          </a:r>
          <a:endParaRPr lang="en-US" sz="2400" dirty="0">
            <a:solidFill>
              <a:schemeClr val="tx1"/>
            </a:solidFill>
          </a:endParaRPr>
        </a:p>
      </dgm:t>
    </dgm:pt>
    <dgm:pt modelId="{99E2F0C5-414A-4C83-B8A6-00B27A3D5B79}" type="parTrans" cxnId="{4B27E071-AA26-4001-B07B-8CD71484A7AC}">
      <dgm:prSet/>
      <dgm:spPr/>
      <dgm:t>
        <a:bodyPr/>
        <a:lstStyle/>
        <a:p>
          <a:endParaRPr lang="en-US"/>
        </a:p>
      </dgm:t>
    </dgm:pt>
    <dgm:pt modelId="{F8AA193B-423B-44AC-92B7-529B0C127358}" type="sibTrans" cxnId="{4B27E071-AA26-4001-B07B-8CD71484A7AC}">
      <dgm:prSet/>
      <dgm:spPr/>
      <dgm:t>
        <a:bodyPr/>
        <a:lstStyle/>
        <a:p>
          <a:endParaRPr lang="en-US"/>
        </a:p>
      </dgm:t>
    </dgm:pt>
    <dgm:pt modelId="{14706283-0F4B-4D6F-B06A-DCA5FB520CF0}">
      <dgm:prSet phldrT="[Text]"/>
      <dgm:spPr>
        <a:solidFill>
          <a:srgbClr val="002D86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67B52287-D6B1-4375-8C26-B2D69AF7C582}" type="parTrans" cxnId="{78528A18-D862-48D9-8673-C6CED4B3B83F}">
      <dgm:prSet/>
      <dgm:spPr/>
      <dgm:t>
        <a:bodyPr/>
        <a:lstStyle/>
        <a:p>
          <a:endParaRPr lang="en-US"/>
        </a:p>
      </dgm:t>
    </dgm:pt>
    <dgm:pt modelId="{7C67AE54-E1E3-438A-8BE1-4983AC7A91AF}" type="sibTrans" cxnId="{78528A18-D862-48D9-8673-C6CED4B3B83F}">
      <dgm:prSet/>
      <dgm:spPr/>
      <dgm:t>
        <a:bodyPr/>
        <a:lstStyle/>
        <a:p>
          <a:endParaRPr lang="en-US"/>
        </a:p>
      </dgm:t>
    </dgm:pt>
    <dgm:pt modelId="{DD0741DE-E55B-4321-AEDC-D5F6A898075B}">
      <dgm:prSet phldrT="[Text]" custT="1"/>
      <dgm:spPr>
        <a:solidFill>
          <a:srgbClr val="DEFDBF">
            <a:alpha val="90000"/>
          </a:srgbClr>
        </a:solidFill>
      </dgm:spPr>
      <dgm:t>
        <a:bodyPr/>
        <a:lstStyle/>
        <a:p>
          <a:r>
            <a:rPr lang="en-US" sz="2200" dirty="0" smtClean="0">
              <a:solidFill>
                <a:srgbClr val="002060"/>
              </a:solidFill>
            </a:rPr>
            <a:t>Strengthen immunization systems, introduce inactivated polio vaccine (IPV) and withdraw oral polio vaccines (OPV)</a:t>
          </a:r>
          <a:endParaRPr lang="en-US" sz="2200" dirty="0">
            <a:solidFill>
              <a:srgbClr val="002060"/>
            </a:solidFill>
          </a:endParaRPr>
        </a:p>
      </dgm:t>
    </dgm:pt>
    <dgm:pt modelId="{2E8BC46B-2C68-426C-8282-3E5DC4473309}" type="parTrans" cxnId="{961BFDF7-25EF-414E-98E5-0628393A0026}">
      <dgm:prSet/>
      <dgm:spPr/>
      <dgm:t>
        <a:bodyPr/>
        <a:lstStyle/>
        <a:p>
          <a:endParaRPr lang="en-US"/>
        </a:p>
      </dgm:t>
    </dgm:pt>
    <dgm:pt modelId="{5715028F-0DB6-4859-9BB2-D181401659DA}" type="sibTrans" cxnId="{961BFDF7-25EF-414E-98E5-0628393A0026}">
      <dgm:prSet/>
      <dgm:spPr/>
      <dgm:t>
        <a:bodyPr/>
        <a:lstStyle/>
        <a:p>
          <a:endParaRPr lang="en-US"/>
        </a:p>
      </dgm:t>
    </dgm:pt>
    <dgm:pt modelId="{D02475AA-0721-4BF8-998F-920F65C0D23C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83FAA486-509D-4D09-9356-83A5034F8E02}" type="parTrans" cxnId="{0DD02359-8071-40FD-A5DB-85961DB90CCF}">
      <dgm:prSet/>
      <dgm:spPr/>
      <dgm:t>
        <a:bodyPr/>
        <a:lstStyle/>
        <a:p>
          <a:endParaRPr lang="en-US"/>
        </a:p>
      </dgm:t>
    </dgm:pt>
    <dgm:pt modelId="{B1929CAA-22CC-463D-85B3-0DDD1B2DD327}" type="sibTrans" cxnId="{0DD02359-8071-40FD-A5DB-85961DB90CCF}">
      <dgm:prSet/>
      <dgm:spPr/>
      <dgm:t>
        <a:bodyPr/>
        <a:lstStyle/>
        <a:p>
          <a:endParaRPr lang="en-US"/>
        </a:p>
      </dgm:t>
    </dgm:pt>
    <dgm:pt modelId="{D9F1C73C-BE6A-4C9B-A772-B7691DB9B33F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Contain poliovirus and certify interruption of transmission</a:t>
          </a:r>
          <a:endParaRPr lang="en-US" sz="2400" dirty="0">
            <a:solidFill>
              <a:schemeClr val="tx1"/>
            </a:solidFill>
          </a:endParaRPr>
        </a:p>
      </dgm:t>
    </dgm:pt>
    <dgm:pt modelId="{4D4A2A9F-DDB6-422D-A51D-C0497D7819E9}" type="parTrans" cxnId="{350BBFE4-6138-41BA-B9BA-8E226F9F5E01}">
      <dgm:prSet/>
      <dgm:spPr/>
      <dgm:t>
        <a:bodyPr/>
        <a:lstStyle/>
        <a:p>
          <a:endParaRPr lang="en-US"/>
        </a:p>
      </dgm:t>
    </dgm:pt>
    <dgm:pt modelId="{498BD0EE-410A-466E-9776-609613CEA9B8}" type="sibTrans" cxnId="{350BBFE4-6138-41BA-B9BA-8E226F9F5E01}">
      <dgm:prSet/>
      <dgm:spPr/>
      <dgm:t>
        <a:bodyPr/>
        <a:lstStyle/>
        <a:p>
          <a:endParaRPr lang="en-US"/>
        </a:p>
      </dgm:t>
    </dgm:pt>
    <dgm:pt modelId="{7D13D578-333F-4C52-840B-B0B26F61C771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F919C94C-28DE-472F-9E44-ADCCFF1CFBCD}" type="parTrans" cxnId="{105EFB35-5F20-495C-9E27-81EA1517DA09}">
      <dgm:prSet/>
      <dgm:spPr/>
      <dgm:t>
        <a:bodyPr/>
        <a:lstStyle/>
        <a:p>
          <a:endParaRPr lang="en-US"/>
        </a:p>
      </dgm:t>
    </dgm:pt>
    <dgm:pt modelId="{815D7733-0B39-43F3-9D95-48DE97C9E6D2}" type="sibTrans" cxnId="{105EFB35-5F20-495C-9E27-81EA1517DA09}">
      <dgm:prSet/>
      <dgm:spPr/>
      <dgm:t>
        <a:bodyPr/>
        <a:lstStyle/>
        <a:p>
          <a:endParaRPr lang="en-US"/>
        </a:p>
      </dgm:t>
    </dgm:pt>
    <dgm:pt modelId="{8D2E362C-ECD5-4B63-93B7-82BE40B0079E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Plan polio’s legacy</a:t>
          </a:r>
          <a:endParaRPr lang="en-US" sz="2400" dirty="0">
            <a:solidFill>
              <a:schemeClr val="tx1"/>
            </a:solidFill>
          </a:endParaRPr>
        </a:p>
      </dgm:t>
    </dgm:pt>
    <dgm:pt modelId="{B9E1951C-CA3F-45B8-B474-8205E4652381}" type="parTrans" cxnId="{0A7BF75B-CF43-40EA-9D63-C902036CBBB0}">
      <dgm:prSet/>
      <dgm:spPr/>
      <dgm:t>
        <a:bodyPr/>
        <a:lstStyle/>
        <a:p>
          <a:endParaRPr lang="en-US"/>
        </a:p>
      </dgm:t>
    </dgm:pt>
    <dgm:pt modelId="{FC50723E-F132-4F04-9A35-3056250B734F}" type="sibTrans" cxnId="{0A7BF75B-CF43-40EA-9D63-C902036CBBB0}">
      <dgm:prSet/>
      <dgm:spPr/>
      <dgm:t>
        <a:bodyPr/>
        <a:lstStyle/>
        <a:p>
          <a:endParaRPr lang="en-US"/>
        </a:p>
      </dgm:t>
    </dgm:pt>
    <dgm:pt modelId="{E436C236-2CFD-4EA0-BBBC-F539D272E8D9}" type="pres">
      <dgm:prSet presAssocID="{84D284EF-027F-4D38-BE2A-3289C5C714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0557F-6454-474D-8582-F0F0B29319EF}" type="pres">
      <dgm:prSet presAssocID="{DCC0C199-7166-4527-B190-558383ECFEB3}" presName="linNode" presStyleCnt="0"/>
      <dgm:spPr/>
    </dgm:pt>
    <dgm:pt modelId="{EFE88A1A-2BEF-409F-90DD-F14E7B855AF3}" type="pres">
      <dgm:prSet presAssocID="{DCC0C199-7166-4527-B190-558383ECFEB3}" presName="parentText" presStyleLbl="node1" presStyleIdx="0" presStyleCnt="4" custScaleX="235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0C91F-391E-458C-98BC-DFB6531BA511}" type="pres">
      <dgm:prSet presAssocID="{DCC0C199-7166-4527-B190-558383ECFEB3}" presName="descendantText" presStyleLbl="alignAccFollowNode1" presStyleIdx="0" presStyleCnt="4" custScaleX="142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009AA-C14E-4E2E-88D2-DF0060D3C491}" type="pres">
      <dgm:prSet presAssocID="{482E0435-592D-474E-BF91-273989A760C3}" presName="sp" presStyleCnt="0"/>
      <dgm:spPr/>
    </dgm:pt>
    <dgm:pt modelId="{D87457E0-C15F-4A95-A3FB-04923F2D5798}" type="pres">
      <dgm:prSet presAssocID="{14706283-0F4B-4D6F-B06A-DCA5FB520CF0}" presName="linNode" presStyleCnt="0"/>
      <dgm:spPr/>
    </dgm:pt>
    <dgm:pt modelId="{9C1DEEBA-978E-48C5-B75C-485CFAD8CF76}" type="pres">
      <dgm:prSet presAssocID="{14706283-0F4B-4D6F-B06A-DCA5FB520CF0}" presName="parentText" presStyleLbl="node1" presStyleIdx="1" presStyleCnt="4" custFlipHor="1" custScaleX="209351" custLinFactNeighborX="-132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3B129-0E8E-401D-96A8-53140F91D320}" type="pres">
      <dgm:prSet presAssocID="{14706283-0F4B-4D6F-B06A-DCA5FB520CF0}" presName="descendantText" presStyleLbl="alignAccFollowNode1" presStyleIdx="1" presStyleCnt="4" custScaleX="1283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C502A-4067-4F27-AF68-06C61E6A5741}" type="pres">
      <dgm:prSet presAssocID="{7C67AE54-E1E3-438A-8BE1-4983AC7A91AF}" presName="sp" presStyleCnt="0"/>
      <dgm:spPr/>
    </dgm:pt>
    <dgm:pt modelId="{71EEABF4-99FF-4E4F-9C08-407FA74E82A4}" type="pres">
      <dgm:prSet presAssocID="{D02475AA-0721-4BF8-998F-920F65C0D23C}" presName="linNode" presStyleCnt="0"/>
      <dgm:spPr/>
    </dgm:pt>
    <dgm:pt modelId="{C6736778-524A-4D77-BAF5-F0F559AFAE31}" type="pres">
      <dgm:prSet presAssocID="{D02475AA-0721-4BF8-998F-920F65C0D23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5770B-776E-46BD-A120-E2F8CACF058B}" type="pres">
      <dgm:prSet presAssocID="{D02475AA-0721-4BF8-998F-920F65C0D23C}" presName="descendantText" presStyleLbl="alignAccFollowNode1" presStyleIdx="2" presStyleCnt="4" custScaleX="608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71D3A-9752-42FA-BECE-7104E87445E9}" type="pres">
      <dgm:prSet presAssocID="{B1929CAA-22CC-463D-85B3-0DDD1B2DD327}" presName="sp" presStyleCnt="0"/>
      <dgm:spPr/>
    </dgm:pt>
    <dgm:pt modelId="{551179EA-77F0-4C56-84B9-FB3B57C8BDB6}" type="pres">
      <dgm:prSet presAssocID="{7D13D578-333F-4C52-840B-B0B26F61C771}" presName="linNode" presStyleCnt="0"/>
      <dgm:spPr/>
    </dgm:pt>
    <dgm:pt modelId="{79B8B44B-D427-49CD-B387-D4A6FC1407AD}" type="pres">
      <dgm:prSet presAssocID="{7D13D578-333F-4C52-840B-B0B26F61C77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3C653-2E80-4F86-8D6E-136B6C137EF0}" type="pres">
      <dgm:prSet presAssocID="{7D13D578-333F-4C52-840B-B0B26F61C771}" presName="descendantText" presStyleLbl="alignAccFollowNode1" presStyleIdx="3" presStyleCnt="4" custScaleX="627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E19A22-37B5-4D0C-91FE-C4AA68E2EE65}" type="presOf" srcId="{29635284-E70E-43B6-A918-66A99F72B97F}" destId="{ABB0C91F-391E-458C-98BC-DFB6531BA511}" srcOrd="0" destOrd="0" presId="urn:microsoft.com/office/officeart/2005/8/layout/vList5"/>
    <dgm:cxn modelId="{059383EA-8A6E-4F1A-A02E-B925672E868E}" type="presOf" srcId="{DCC0C199-7166-4527-B190-558383ECFEB3}" destId="{EFE88A1A-2BEF-409F-90DD-F14E7B855AF3}" srcOrd="0" destOrd="0" presId="urn:microsoft.com/office/officeart/2005/8/layout/vList5"/>
    <dgm:cxn modelId="{771F1F24-039B-4382-8DCF-ACBE15029C8C}" type="presOf" srcId="{D02475AA-0721-4BF8-998F-920F65C0D23C}" destId="{C6736778-524A-4D77-BAF5-F0F559AFAE31}" srcOrd="0" destOrd="0" presId="urn:microsoft.com/office/officeart/2005/8/layout/vList5"/>
    <dgm:cxn modelId="{8F77299C-FD10-4521-956D-1D72CF2EE8D7}" type="presOf" srcId="{7D13D578-333F-4C52-840B-B0B26F61C771}" destId="{79B8B44B-D427-49CD-B387-D4A6FC1407AD}" srcOrd="0" destOrd="0" presId="urn:microsoft.com/office/officeart/2005/8/layout/vList5"/>
    <dgm:cxn modelId="{0A7BF75B-CF43-40EA-9D63-C902036CBBB0}" srcId="{7D13D578-333F-4C52-840B-B0B26F61C771}" destId="{8D2E362C-ECD5-4B63-93B7-82BE40B0079E}" srcOrd="0" destOrd="0" parTransId="{B9E1951C-CA3F-45B8-B474-8205E4652381}" sibTransId="{FC50723E-F132-4F04-9A35-3056250B734F}"/>
    <dgm:cxn modelId="{105EFB35-5F20-495C-9E27-81EA1517DA09}" srcId="{84D284EF-027F-4D38-BE2A-3289C5C71488}" destId="{7D13D578-333F-4C52-840B-B0B26F61C771}" srcOrd="3" destOrd="0" parTransId="{F919C94C-28DE-472F-9E44-ADCCFF1CFBCD}" sibTransId="{815D7733-0B39-43F3-9D95-48DE97C9E6D2}"/>
    <dgm:cxn modelId="{0DD02359-8071-40FD-A5DB-85961DB90CCF}" srcId="{84D284EF-027F-4D38-BE2A-3289C5C71488}" destId="{D02475AA-0721-4BF8-998F-920F65C0D23C}" srcOrd="2" destOrd="0" parTransId="{83FAA486-509D-4D09-9356-83A5034F8E02}" sibTransId="{B1929CAA-22CC-463D-85B3-0DDD1B2DD327}"/>
    <dgm:cxn modelId="{78528A18-D862-48D9-8673-C6CED4B3B83F}" srcId="{84D284EF-027F-4D38-BE2A-3289C5C71488}" destId="{14706283-0F4B-4D6F-B06A-DCA5FB520CF0}" srcOrd="1" destOrd="0" parTransId="{67B52287-D6B1-4375-8C26-B2D69AF7C582}" sibTransId="{7C67AE54-E1E3-438A-8BE1-4983AC7A91AF}"/>
    <dgm:cxn modelId="{E267470B-248B-4597-9433-21D3A6E71AC3}" type="presOf" srcId="{84D284EF-027F-4D38-BE2A-3289C5C71488}" destId="{E436C236-2CFD-4EA0-BBBC-F539D272E8D9}" srcOrd="0" destOrd="0" presId="urn:microsoft.com/office/officeart/2005/8/layout/vList5"/>
    <dgm:cxn modelId="{961BFDF7-25EF-414E-98E5-0628393A0026}" srcId="{14706283-0F4B-4D6F-B06A-DCA5FB520CF0}" destId="{DD0741DE-E55B-4321-AEDC-D5F6A898075B}" srcOrd="0" destOrd="0" parTransId="{2E8BC46B-2C68-426C-8282-3E5DC4473309}" sibTransId="{5715028F-0DB6-4859-9BB2-D181401659DA}"/>
    <dgm:cxn modelId="{350BBFE4-6138-41BA-B9BA-8E226F9F5E01}" srcId="{D02475AA-0721-4BF8-998F-920F65C0D23C}" destId="{D9F1C73C-BE6A-4C9B-A772-B7691DB9B33F}" srcOrd="0" destOrd="0" parTransId="{4D4A2A9F-DDB6-422D-A51D-C0497D7819E9}" sibTransId="{498BD0EE-410A-466E-9776-609613CEA9B8}"/>
    <dgm:cxn modelId="{B9661CD7-9FED-493E-B7B0-8A6297E29E17}" srcId="{84D284EF-027F-4D38-BE2A-3289C5C71488}" destId="{DCC0C199-7166-4527-B190-558383ECFEB3}" srcOrd="0" destOrd="0" parTransId="{70816333-BA07-4997-89C1-092E0939E40C}" sibTransId="{482E0435-592D-474E-BF91-273989A760C3}"/>
    <dgm:cxn modelId="{4AFD5D11-8323-4E9C-9A9C-67B7EC4FE13F}" type="presOf" srcId="{D9F1C73C-BE6A-4C9B-A772-B7691DB9B33F}" destId="{67A5770B-776E-46BD-A120-E2F8CACF058B}" srcOrd="0" destOrd="0" presId="urn:microsoft.com/office/officeart/2005/8/layout/vList5"/>
    <dgm:cxn modelId="{6D0A9E19-4DEB-4E47-ABBD-66AFD0A9DF51}" type="presOf" srcId="{DD0741DE-E55B-4321-AEDC-D5F6A898075B}" destId="{E9E3B129-0E8E-401D-96A8-53140F91D320}" srcOrd="0" destOrd="0" presId="urn:microsoft.com/office/officeart/2005/8/layout/vList5"/>
    <dgm:cxn modelId="{4B27E071-AA26-4001-B07B-8CD71484A7AC}" srcId="{DCC0C199-7166-4527-B190-558383ECFEB3}" destId="{29635284-E70E-43B6-A918-66A99F72B97F}" srcOrd="0" destOrd="0" parTransId="{99E2F0C5-414A-4C83-B8A6-00B27A3D5B79}" sibTransId="{F8AA193B-423B-44AC-92B7-529B0C127358}"/>
    <dgm:cxn modelId="{84373900-E5AC-4DFD-B6EF-00EE59F9DEBE}" type="presOf" srcId="{8D2E362C-ECD5-4B63-93B7-82BE40B0079E}" destId="{30D3C653-2E80-4F86-8D6E-136B6C137EF0}" srcOrd="0" destOrd="0" presId="urn:microsoft.com/office/officeart/2005/8/layout/vList5"/>
    <dgm:cxn modelId="{4E8E2CB8-6C86-40A5-868A-B6D4506CCAE2}" type="presOf" srcId="{14706283-0F4B-4D6F-B06A-DCA5FB520CF0}" destId="{9C1DEEBA-978E-48C5-B75C-485CFAD8CF76}" srcOrd="0" destOrd="0" presId="urn:microsoft.com/office/officeart/2005/8/layout/vList5"/>
    <dgm:cxn modelId="{6E5EF802-F633-4E5A-8FED-ED66BAF25EB6}" type="presParOf" srcId="{E436C236-2CFD-4EA0-BBBC-F539D272E8D9}" destId="{A270557F-6454-474D-8582-F0F0B29319EF}" srcOrd="0" destOrd="0" presId="urn:microsoft.com/office/officeart/2005/8/layout/vList5"/>
    <dgm:cxn modelId="{135005C7-8270-4849-AF29-A308B831EFE6}" type="presParOf" srcId="{A270557F-6454-474D-8582-F0F0B29319EF}" destId="{EFE88A1A-2BEF-409F-90DD-F14E7B855AF3}" srcOrd="0" destOrd="0" presId="urn:microsoft.com/office/officeart/2005/8/layout/vList5"/>
    <dgm:cxn modelId="{2CD662DA-9733-43D6-B93D-68C35D2A9F3D}" type="presParOf" srcId="{A270557F-6454-474D-8582-F0F0B29319EF}" destId="{ABB0C91F-391E-458C-98BC-DFB6531BA511}" srcOrd="1" destOrd="0" presId="urn:microsoft.com/office/officeart/2005/8/layout/vList5"/>
    <dgm:cxn modelId="{C65C30E9-C961-4F80-AAE4-1676655985B1}" type="presParOf" srcId="{E436C236-2CFD-4EA0-BBBC-F539D272E8D9}" destId="{7C9009AA-C14E-4E2E-88D2-DF0060D3C491}" srcOrd="1" destOrd="0" presId="urn:microsoft.com/office/officeart/2005/8/layout/vList5"/>
    <dgm:cxn modelId="{E6746224-19E6-4871-B37B-A78C5651738C}" type="presParOf" srcId="{E436C236-2CFD-4EA0-BBBC-F539D272E8D9}" destId="{D87457E0-C15F-4A95-A3FB-04923F2D5798}" srcOrd="2" destOrd="0" presId="urn:microsoft.com/office/officeart/2005/8/layout/vList5"/>
    <dgm:cxn modelId="{CB2C45FD-3D77-444C-BAE1-D983F3B6B851}" type="presParOf" srcId="{D87457E0-C15F-4A95-A3FB-04923F2D5798}" destId="{9C1DEEBA-978E-48C5-B75C-485CFAD8CF76}" srcOrd="0" destOrd="0" presId="urn:microsoft.com/office/officeart/2005/8/layout/vList5"/>
    <dgm:cxn modelId="{576C2AF0-BEAC-4FDF-825B-F65BFCC883B9}" type="presParOf" srcId="{D87457E0-C15F-4A95-A3FB-04923F2D5798}" destId="{E9E3B129-0E8E-401D-96A8-53140F91D320}" srcOrd="1" destOrd="0" presId="urn:microsoft.com/office/officeart/2005/8/layout/vList5"/>
    <dgm:cxn modelId="{9D072E93-D57D-44BA-863E-5A5394064EA1}" type="presParOf" srcId="{E436C236-2CFD-4EA0-BBBC-F539D272E8D9}" destId="{4BAC502A-4067-4F27-AF68-06C61E6A5741}" srcOrd="3" destOrd="0" presId="urn:microsoft.com/office/officeart/2005/8/layout/vList5"/>
    <dgm:cxn modelId="{5F9F10FA-326F-486A-8B11-2F333A4608A3}" type="presParOf" srcId="{E436C236-2CFD-4EA0-BBBC-F539D272E8D9}" destId="{71EEABF4-99FF-4E4F-9C08-407FA74E82A4}" srcOrd="4" destOrd="0" presId="urn:microsoft.com/office/officeart/2005/8/layout/vList5"/>
    <dgm:cxn modelId="{8F674D6A-5FE6-4045-9DF1-F444EC5ABE6E}" type="presParOf" srcId="{71EEABF4-99FF-4E4F-9C08-407FA74E82A4}" destId="{C6736778-524A-4D77-BAF5-F0F559AFAE31}" srcOrd="0" destOrd="0" presId="urn:microsoft.com/office/officeart/2005/8/layout/vList5"/>
    <dgm:cxn modelId="{1EA6D371-08CE-4870-B697-C3E6C9E63B11}" type="presParOf" srcId="{71EEABF4-99FF-4E4F-9C08-407FA74E82A4}" destId="{67A5770B-776E-46BD-A120-E2F8CACF058B}" srcOrd="1" destOrd="0" presId="urn:microsoft.com/office/officeart/2005/8/layout/vList5"/>
    <dgm:cxn modelId="{10FF80D8-D25F-40EB-BA65-0D7802AFF827}" type="presParOf" srcId="{E436C236-2CFD-4EA0-BBBC-F539D272E8D9}" destId="{62471D3A-9752-42FA-BECE-7104E87445E9}" srcOrd="5" destOrd="0" presId="urn:microsoft.com/office/officeart/2005/8/layout/vList5"/>
    <dgm:cxn modelId="{A7A484C2-54D9-4300-B072-EBD811634FC9}" type="presParOf" srcId="{E436C236-2CFD-4EA0-BBBC-F539D272E8D9}" destId="{551179EA-77F0-4C56-84B9-FB3B57C8BDB6}" srcOrd="6" destOrd="0" presId="urn:microsoft.com/office/officeart/2005/8/layout/vList5"/>
    <dgm:cxn modelId="{D0AE0B45-9F5C-4B0B-8B57-7C97A8A09964}" type="presParOf" srcId="{551179EA-77F0-4C56-84B9-FB3B57C8BDB6}" destId="{79B8B44B-D427-49CD-B387-D4A6FC1407AD}" srcOrd="0" destOrd="0" presId="urn:microsoft.com/office/officeart/2005/8/layout/vList5"/>
    <dgm:cxn modelId="{8DEAAF6D-ECE2-4640-A979-CEA7997C4F1A}" type="presParOf" srcId="{551179EA-77F0-4C56-84B9-FB3B57C8BDB6}" destId="{30D3C653-2E80-4F86-8D6E-136B6C137E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D487AB-F0CE-4B80-B98A-1733C15D3185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D60AA580-1872-4FC3-AB49-B183F3037FE7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Introduction</a:t>
          </a:r>
          <a:endParaRPr lang="en-US" sz="2400" b="1" dirty="0">
            <a:solidFill>
              <a:srgbClr val="FF0000"/>
            </a:solidFill>
          </a:endParaRPr>
        </a:p>
      </dgm:t>
    </dgm:pt>
    <dgm:pt modelId="{A2618CE6-38FB-4B2A-B92F-A472DFD542D1}" type="parTrans" cxnId="{962EF565-F5A3-4DAF-AF4B-6C95C50137C8}">
      <dgm:prSet/>
      <dgm:spPr/>
      <dgm:t>
        <a:bodyPr/>
        <a:lstStyle/>
        <a:p>
          <a:endParaRPr lang="en-US"/>
        </a:p>
      </dgm:t>
    </dgm:pt>
    <dgm:pt modelId="{CE6A5B33-4FD2-4AE9-8441-D7801A39B0DA}" type="sibTrans" cxnId="{962EF565-F5A3-4DAF-AF4B-6C95C50137C8}">
      <dgm:prSet/>
      <dgm:spPr/>
      <dgm:t>
        <a:bodyPr/>
        <a:lstStyle/>
        <a:p>
          <a:endParaRPr lang="en-US"/>
        </a:p>
      </dgm:t>
    </dgm:pt>
    <dgm:pt modelId="{83F36C1B-AD79-4AB8-B1D7-4A620B453EA9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339966"/>
              </a:solidFill>
            </a:rPr>
            <a:t>Switch</a:t>
          </a:r>
          <a:endParaRPr lang="en-US" sz="2400" b="1" dirty="0">
            <a:solidFill>
              <a:srgbClr val="339966"/>
            </a:solidFill>
          </a:endParaRPr>
        </a:p>
      </dgm:t>
    </dgm:pt>
    <dgm:pt modelId="{7583389B-A17C-4D14-8B65-4E7030E59212}" type="parTrans" cxnId="{0637224F-F137-481F-8896-63EF3A893352}">
      <dgm:prSet/>
      <dgm:spPr/>
      <dgm:t>
        <a:bodyPr/>
        <a:lstStyle/>
        <a:p>
          <a:endParaRPr lang="en-US"/>
        </a:p>
      </dgm:t>
    </dgm:pt>
    <dgm:pt modelId="{C0998290-A09B-42D9-A665-E9DB118D06EB}" type="sibTrans" cxnId="{0637224F-F137-481F-8896-63EF3A893352}">
      <dgm:prSet/>
      <dgm:spPr/>
      <dgm:t>
        <a:bodyPr/>
        <a:lstStyle/>
        <a:p>
          <a:endParaRPr lang="en-US"/>
        </a:p>
      </dgm:t>
    </dgm:pt>
    <dgm:pt modelId="{3E446CE4-B654-4DCD-89E5-10FA75DA8A1D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4B6DFF"/>
              </a:solidFill>
            </a:rPr>
            <a:t>Withdrawal</a:t>
          </a:r>
          <a:endParaRPr lang="en-US" sz="2400" b="1" dirty="0">
            <a:solidFill>
              <a:srgbClr val="4B6DFF"/>
            </a:solidFill>
          </a:endParaRPr>
        </a:p>
      </dgm:t>
    </dgm:pt>
    <dgm:pt modelId="{97ED6501-686B-454D-8890-AE3AC9D0F23D}" type="parTrans" cxnId="{86FC04A8-2606-413A-B8CF-E1CCB2BC4C33}">
      <dgm:prSet/>
      <dgm:spPr/>
      <dgm:t>
        <a:bodyPr/>
        <a:lstStyle/>
        <a:p>
          <a:endParaRPr lang="en-US"/>
        </a:p>
      </dgm:t>
    </dgm:pt>
    <dgm:pt modelId="{E4106C66-8193-41F9-AF0F-D4C094270429}" type="sibTrans" cxnId="{86FC04A8-2606-413A-B8CF-E1CCB2BC4C33}">
      <dgm:prSet/>
      <dgm:spPr/>
      <dgm:t>
        <a:bodyPr/>
        <a:lstStyle/>
        <a:p>
          <a:endParaRPr lang="en-US"/>
        </a:p>
      </dgm:t>
    </dgm:pt>
    <dgm:pt modelId="{B4FF1881-9403-473D-907B-64D61BA1FBC8}">
      <dgm:prSet custT="1"/>
      <dgm:spPr/>
      <dgm:t>
        <a:bodyPr/>
        <a:lstStyle/>
        <a:p>
          <a:r>
            <a:rPr lang="en-US" sz="1600" dirty="0" smtClean="0"/>
            <a:t>at least one dose of </a:t>
          </a:r>
          <a:r>
            <a:rPr lang="en-US" sz="1600" b="1" dirty="0" smtClean="0"/>
            <a:t>IPV</a:t>
          </a:r>
          <a:endParaRPr lang="en-US" sz="1600" b="1" dirty="0"/>
        </a:p>
      </dgm:t>
    </dgm:pt>
    <dgm:pt modelId="{6EA45D9C-6F2B-4E48-BC77-DC2B8F7F084E}" type="parTrans" cxnId="{E55201EC-7BA5-4399-B0AB-F0F727FE40CA}">
      <dgm:prSet/>
      <dgm:spPr/>
      <dgm:t>
        <a:bodyPr/>
        <a:lstStyle/>
        <a:p>
          <a:endParaRPr lang="en-US"/>
        </a:p>
      </dgm:t>
    </dgm:pt>
    <dgm:pt modelId="{D32ABE56-2EDC-4E27-A4C1-C6249D7B9C3F}" type="sibTrans" cxnId="{E55201EC-7BA5-4399-B0AB-F0F727FE40CA}">
      <dgm:prSet/>
      <dgm:spPr/>
      <dgm:t>
        <a:bodyPr/>
        <a:lstStyle/>
        <a:p>
          <a:endParaRPr lang="en-US"/>
        </a:p>
      </dgm:t>
    </dgm:pt>
    <dgm:pt modelId="{1D541172-4C40-4660-BB8A-DC0BBCF8DED7}">
      <dgm:prSet custT="1"/>
      <dgm:spPr/>
      <dgm:t>
        <a:bodyPr/>
        <a:lstStyle/>
        <a:p>
          <a:r>
            <a:rPr lang="en-US" sz="1600" dirty="0" err="1" smtClean="0"/>
            <a:t>tOPV</a:t>
          </a:r>
          <a:r>
            <a:rPr lang="en-US" sz="1600" dirty="0" smtClean="0"/>
            <a:t> to </a:t>
          </a:r>
          <a:r>
            <a:rPr lang="en-US" sz="1600" dirty="0" err="1" smtClean="0"/>
            <a:t>bOPV</a:t>
          </a:r>
          <a:endParaRPr lang="en-US" sz="1600" dirty="0"/>
        </a:p>
      </dgm:t>
    </dgm:pt>
    <dgm:pt modelId="{98845ABF-4A74-4344-9B3A-B39D2F6E3F4A}" type="parTrans" cxnId="{638961EE-BE7F-4092-A44D-D8000897CBE4}">
      <dgm:prSet/>
      <dgm:spPr/>
      <dgm:t>
        <a:bodyPr/>
        <a:lstStyle/>
        <a:p>
          <a:endParaRPr lang="en-US"/>
        </a:p>
      </dgm:t>
    </dgm:pt>
    <dgm:pt modelId="{146DDB04-2C6D-4531-AC1D-862E46AB35DA}" type="sibTrans" cxnId="{638961EE-BE7F-4092-A44D-D8000897CBE4}">
      <dgm:prSet/>
      <dgm:spPr/>
      <dgm:t>
        <a:bodyPr/>
        <a:lstStyle/>
        <a:p>
          <a:endParaRPr lang="en-US"/>
        </a:p>
      </dgm:t>
    </dgm:pt>
    <dgm:pt modelId="{E460FED9-ED88-4EEB-A4D6-3E9C40C9461D}">
      <dgm:prSet custT="1"/>
      <dgm:spPr/>
      <dgm:t>
        <a:bodyPr/>
        <a:lstStyle/>
        <a:p>
          <a:r>
            <a:rPr lang="en-US" sz="1600" dirty="0" smtClean="0"/>
            <a:t>of </a:t>
          </a:r>
          <a:r>
            <a:rPr lang="en-US" sz="1600" dirty="0" err="1" smtClean="0"/>
            <a:t>bOPV</a:t>
          </a:r>
          <a:r>
            <a:rPr lang="en-US" sz="1600" dirty="0" smtClean="0"/>
            <a:t> &amp; routine OPV use</a:t>
          </a:r>
          <a:endParaRPr lang="en-US" sz="1600" dirty="0"/>
        </a:p>
      </dgm:t>
    </dgm:pt>
    <dgm:pt modelId="{DB9C5138-EB1A-4E3A-807A-1715B1BD73FB}" type="parTrans" cxnId="{F83BE497-B18D-47B0-9E1A-527FA1F7C5EB}">
      <dgm:prSet/>
      <dgm:spPr/>
      <dgm:t>
        <a:bodyPr/>
        <a:lstStyle/>
        <a:p>
          <a:endParaRPr lang="en-US"/>
        </a:p>
      </dgm:t>
    </dgm:pt>
    <dgm:pt modelId="{61EA9F17-1478-49C6-8948-0DE56C0A5D22}" type="sibTrans" cxnId="{F83BE497-B18D-47B0-9E1A-527FA1F7C5EB}">
      <dgm:prSet/>
      <dgm:spPr/>
      <dgm:t>
        <a:bodyPr/>
        <a:lstStyle/>
        <a:p>
          <a:endParaRPr lang="en-US"/>
        </a:p>
      </dgm:t>
    </dgm:pt>
    <dgm:pt modelId="{70CABBEE-42FA-4539-ACFC-910E19F13868}">
      <dgm:prSet custT="1"/>
      <dgm:spPr/>
      <dgm:t>
        <a:bodyPr/>
        <a:lstStyle/>
        <a:p>
          <a:r>
            <a:rPr lang="en-US" sz="1600" b="0" dirty="0" smtClean="0"/>
            <a:t>into</a:t>
          </a:r>
          <a:r>
            <a:rPr lang="en-US" sz="1600" b="1" dirty="0" smtClean="0"/>
            <a:t> routine immunization</a:t>
          </a:r>
          <a:endParaRPr lang="en-US" sz="1600" b="1" dirty="0"/>
        </a:p>
      </dgm:t>
    </dgm:pt>
    <dgm:pt modelId="{F352D193-B936-4A82-A2F8-E04C379CADA1}" type="parTrans" cxnId="{C56230FC-4EE3-4426-B90B-84858C74DD7D}">
      <dgm:prSet/>
      <dgm:spPr/>
      <dgm:t>
        <a:bodyPr/>
        <a:lstStyle/>
        <a:p>
          <a:endParaRPr lang="en-US"/>
        </a:p>
      </dgm:t>
    </dgm:pt>
    <dgm:pt modelId="{2CC0B939-F0C3-44B7-B695-9FAD072A4481}" type="sibTrans" cxnId="{C56230FC-4EE3-4426-B90B-84858C74DD7D}">
      <dgm:prSet/>
      <dgm:spPr/>
      <dgm:t>
        <a:bodyPr/>
        <a:lstStyle/>
        <a:p>
          <a:endParaRPr lang="en-US"/>
        </a:p>
      </dgm:t>
    </dgm:pt>
    <dgm:pt modelId="{C337D0B6-08A3-45DB-8411-F84F197939A1}" type="pres">
      <dgm:prSet presAssocID="{A4D487AB-F0CE-4B80-B98A-1733C15D3185}" presName="arrowDiagram" presStyleCnt="0">
        <dgm:presLayoutVars>
          <dgm:chMax val="5"/>
          <dgm:dir/>
          <dgm:resizeHandles val="exact"/>
        </dgm:presLayoutVars>
      </dgm:prSet>
      <dgm:spPr/>
    </dgm:pt>
    <dgm:pt modelId="{939ECEDA-60BB-4BDF-AA25-D8D1EDADC3E8}" type="pres">
      <dgm:prSet presAssocID="{A4D487AB-F0CE-4B80-B98A-1733C15D3185}" presName="arrow" presStyleLbl="bgShp" presStyleIdx="0" presStyleCnt="1"/>
      <dgm:spPr/>
    </dgm:pt>
    <dgm:pt modelId="{FB145A76-8D00-4EEF-AB8C-937540E5B982}" type="pres">
      <dgm:prSet presAssocID="{A4D487AB-F0CE-4B80-B98A-1733C15D3185}" presName="arrowDiagram3" presStyleCnt="0"/>
      <dgm:spPr/>
    </dgm:pt>
    <dgm:pt modelId="{4EB4970F-7DDD-4E85-BB1A-371DA00773AF}" type="pres">
      <dgm:prSet presAssocID="{D60AA580-1872-4FC3-AB49-B183F3037FE7}" presName="bullet3a" presStyleLbl="node1" presStyleIdx="0" presStyleCnt="3"/>
      <dgm:spPr>
        <a:solidFill>
          <a:srgbClr val="FF0000"/>
        </a:solidFill>
      </dgm:spPr>
    </dgm:pt>
    <dgm:pt modelId="{3CF6CBD6-3090-4513-A40E-65F6C79DB6EF}" type="pres">
      <dgm:prSet presAssocID="{D60AA580-1872-4FC3-AB49-B183F3037FE7}" presName="textBox3a" presStyleLbl="revTx" presStyleIdx="0" presStyleCnt="3" custScaleX="215855" custScaleY="99402" custLinFactNeighborX="79098" custLinFactNeighborY="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19696-DCC4-4873-B334-98BD4AB3BCBE}" type="pres">
      <dgm:prSet presAssocID="{83F36C1B-AD79-4AB8-B1D7-4A620B453EA9}" presName="bullet3b" presStyleLbl="node1" presStyleIdx="1" presStyleCnt="3"/>
      <dgm:spPr/>
    </dgm:pt>
    <dgm:pt modelId="{985E7E2E-9F76-410C-AC1F-79835135649E}" type="pres">
      <dgm:prSet presAssocID="{83F36C1B-AD79-4AB8-B1D7-4A620B453EA9}" presName="textBox3b" presStyleLbl="revTx" presStyleIdx="1" presStyleCnt="3" custScaleX="132599" custScaleY="43918" custLinFactNeighborX="30686" custLinFactNeighborY="-18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9B2F4-9338-4DB2-9B2B-6E666DCF164E}" type="pres">
      <dgm:prSet presAssocID="{3E446CE4-B654-4DCD-89E5-10FA75DA8A1D}" presName="bullet3c" presStyleLbl="node1" presStyleIdx="2" presStyleCnt="3"/>
      <dgm:spPr>
        <a:solidFill>
          <a:srgbClr val="4B6DFF"/>
        </a:solidFill>
      </dgm:spPr>
    </dgm:pt>
    <dgm:pt modelId="{4308D82D-56E5-414B-A908-5BD58FF71D78}" type="pres">
      <dgm:prSet presAssocID="{3E446CE4-B654-4DCD-89E5-10FA75DA8A1D}" presName="textBox3c" presStyleLbl="revTx" presStyleIdx="2" presStyleCnt="3" custScaleX="159783" custScaleY="36581" custLinFactNeighborX="41737" custLinFactNeighborY="-20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D6AA21-3688-46C6-A19D-3B5D40EAF88A}" type="presOf" srcId="{A4D487AB-F0CE-4B80-B98A-1733C15D3185}" destId="{C337D0B6-08A3-45DB-8411-F84F197939A1}" srcOrd="0" destOrd="0" presId="urn:microsoft.com/office/officeart/2005/8/layout/arrow2"/>
    <dgm:cxn modelId="{C56230FC-4EE3-4426-B90B-84858C74DD7D}" srcId="{D60AA580-1872-4FC3-AB49-B183F3037FE7}" destId="{70CABBEE-42FA-4539-ACFC-910E19F13868}" srcOrd="1" destOrd="0" parTransId="{F352D193-B936-4A82-A2F8-E04C379CADA1}" sibTransId="{2CC0B939-F0C3-44B7-B695-9FAD072A4481}"/>
    <dgm:cxn modelId="{86FC04A8-2606-413A-B8CF-E1CCB2BC4C33}" srcId="{A4D487AB-F0CE-4B80-B98A-1733C15D3185}" destId="{3E446CE4-B654-4DCD-89E5-10FA75DA8A1D}" srcOrd="2" destOrd="0" parTransId="{97ED6501-686B-454D-8890-AE3AC9D0F23D}" sibTransId="{E4106C66-8193-41F9-AF0F-D4C094270429}"/>
    <dgm:cxn modelId="{0637224F-F137-481F-8896-63EF3A893352}" srcId="{A4D487AB-F0CE-4B80-B98A-1733C15D3185}" destId="{83F36C1B-AD79-4AB8-B1D7-4A620B453EA9}" srcOrd="1" destOrd="0" parTransId="{7583389B-A17C-4D14-8B65-4E7030E59212}" sibTransId="{C0998290-A09B-42D9-A665-E9DB118D06EB}"/>
    <dgm:cxn modelId="{F83BE497-B18D-47B0-9E1A-527FA1F7C5EB}" srcId="{3E446CE4-B654-4DCD-89E5-10FA75DA8A1D}" destId="{E460FED9-ED88-4EEB-A4D6-3E9C40C9461D}" srcOrd="0" destOrd="0" parTransId="{DB9C5138-EB1A-4E3A-807A-1715B1BD73FB}" sibTransId="{61EA9F17-1478-49C6-8948-0DE56C0A5D22}"/>
    <dgm:cxn modelId="{962EF565-F5A3-4DAF-AF4B-6C95C50137C8}" srcId="{A4D487AB-F0CE-4B80-B98A-1733C15D3185}" destId="{D60AA580-1872-4FC3-AB49-B183F3037FE7}" srcOrd="0" destOrd="0" parTransId="{A2618CE6-38FB-4B2A-B92F-A472DFD542D1}" sibTransId="{CE6A5B33-4FD2-4AE9-8441-D7801A39B0DA}"/>
    <dgm:cxn modelId="{638961EE-BE7F-4092-A44D-D8000897CBE4}" srcId="{83F36C1B-AD79-4AB8-B1D7-4A620B453EA9}" destId="{1D541172-4C40-4660-BB8A-DC0BBCF8DED7}" srcOrd="0" destOrd="0" parTransId="{98845ABF-4A74-4344-9B3A-B39D2F6E3F4A}" sibTransId="{146DDB04-2C6D-4531-AC1D-862E46AB35DA}"/>
    <dgm:cxn modelId="{9594D913-F17C-45D0-9AEE-D5882FFD9834}" type="presOf" srcId="{3E446CE4-B654-4DCD-89E5-10FA75DA8A1D}" destId="{4308D82D-56E5-414B-A908-5BD58FF71D78}" srcOrd="0" destOrd="0" presId="urn:microsoft.com/office/officeart/2005/8/layout/arrow2"/>
    <dgm:cxn modelId="{D94526DD-E4AF-4923-921C-3CD9EC0ACE3F}" type="presOf" srcId="{1D541172-4C40-4660-BB8A-DC0BBCF8DED7}" destId="{985E7E2E-9F76-410C-AC1F-79835135649E}" srcOrd="0" destOrd="1" presId="urn:microsoft.com/office/officeart/2005/8/layout/arrow2"/>
    <dgm:cxn modelId="{E55201EC-7BA5-4399-B0AB-F0F727FE40CA}" srcId="{D60AA580-1872-4FC3-AB49-B183F3037FE7}" destId="{B4FF1881-9403-473D-907B-64D61BA1FBC8}" srcOrd="0" destOrd="0" parTransId="{6EA45D9C-6F2B-4E48-BC77-DC2B8F7F084E}" sibTransId="{D32ABE56-2EDC-4E27-A4C1-C6249D7B9C3F}"/>
    <dgm:cxn modelId="{6D245611-5B54-4744-B079-71B243D82E5D}" type="presOf" srcId="{E460FED9-ED88-4EEB-A4D6-3E9C40C9461D}" destId="{4308D82D-56E5-414B-A908-5BD58FF71D78}" srcOrd="0" destOrd="1" presId="urn:microsoft.com/office/officeart/2005/8/layout/arrow2"/>
    <dgm:cxn modelId="{6963BE74-0853-446B-82B5-3C772C33A98B}" type="presOf" srcId="{83F36C1B-AD79-4AB8-B1D7-4A620B453EA9}" destId="{985E7E2E-9F76-410C-AC1F-79835135649E}" srcOrd="0" destOrd="0" presId="urn:microsoft.com/office/officeart/2005/8/layout/arrow2"/>
    <dgm:cxn modelId="{39FD0885-A212-4078-A5BB-7BB9667D8F3B}" type="presOf" srcId="{B4FF1881-9403-473D-907B-64D61BA1FBC8}" destId="{3CF6CBD6-3090-4513-A40E-65F6C79DB6EF}" srcOrd="0" destOrd="1" presId="urn:microsoft.com/office/officeart/2005/8/layout/arrow2"/>
    <dgm:cxn modelId="{7F7CED4F-1CA3-427E-8C8C-EA57C71DF933}" type="presOf" srcId="{D60AA580-1872-4FC3-AB49-B183F3037FE7}" destId="{3CF6CBD6-3090-4513-A40E-65F6C79DB6EF}" srcOrd="0" destOrd="0" presId="urn:microsoft.com/office/officeart/2005/8/layout/arrow2"/>
    <dgm:cxn modelId="{37B8C42F-5C50-46BF-8C60-60DE0AEDE2BE}" type="presOf" srcId="{70CABBEE-42FA-4539-ACFC-910E19F13868}" destId="{3CF6CBD6-3090-4513-A40E-65F6C79DB6EF}" srcOrd="0" destOrd="2" presId="urn:microsoft.com/office/officeart/2005/8/layout/arrow2"/>
    <dgm:cxn modelId="{185C0DAC-A6D4-4EC9-86D9-F88FF21F5815}" type="presParOf" srcId="{C337D0B6-08A3-45DB-8411-F84F197939A1}" destId="{939ECEDA-60BB-4BDF-AA25-D8D1EDADC3E8}" srcOrd="0" destOrd="0" presId="urn:microsoft.com/office/officeart/2005/8/layout/arrow2"/>
    <dgm:cxn modelId="{EC903409-1E16-4443-B1FC-C0AD29664A57}" type="presParOf" srcId="{C337D0B6-08A3-45DB-8411-F84F197939A1}" destId="{FB145A76-8D00-4EEF-AB8C-937540E5B982}" srcOrd="1" destOrd="0" presId="urn:microsoft.com/office/officeart/2005/8/layout/arrow2"/>
    <dgm:cxn modelId="{8B518EE0-5489-4949-B441-2479EE0D18BD}" type="presParOf" srcId="{FB145A76-8D00-4EEF-AB8C-937540E5B982}" destId="{4EB4970F-7DDD-4E85-BB1A-371DA00773AF}" srcOrd="0" destOrd="0" presId="urn:microsoft.com/office/officeart/2005/8/layout/arrow2"/>
    <dgm:cxn modelId="{41D33011-2C2B-4F32-9037-1E780A35E3A2}" type="presParOf" srcId="{FB145A76-8D00-4EEF-AB8C-937540E5B982}" destId="{3CF6CBD6-3090-4513-A40E-65F6C79DB6EF}" srcOrd="1" destOrd="0" presId="urn:microsoft.com/office/officeart/2005/8/layout/arrow2"/>
    <dgm:cxn modelId="{C280D556-7F80-4E6F-A55A-33F5A2FCA307}" type="presParOf" srcId="{FB145A76-8D00-4EEF-AB8C-937540E5B982}" destId="{9D019696-DCC4-4873-B334-98BD4AB3BCBE}" srcOrd="2" destOrd="0" presId="urn:microsoft.com/office/officeart/2005/8/layout/arrow2"/>
    <dgm:cxn modelId="{4B94D653-0C0D-40BD-A29E-6AE58F678707}" type="presParOf" srcId="{FB145A76-8D00-4EEF-AB8C-937540E5B982}" destId="{985E7E2E-9F76-410C-AC1F-79835135649E}" srcOrd="3" destOrd="0" presId="urn:microsoft.com/office/officeart/2005/8/layout/arrow2"/>
    <dgm:cxn modelId="{CD02637D-F014-490A-8974-AFAFB219108D}" type="presParOf" srcId="{FB145A76-8D00-4EEF-AB8C-937540E5B982}" destId="{7B29B2F4-9338-4DB2-9B2B-6E666DCF164E}" srcOrd="4" destOrd="0" presId="urn:microsoft.com/office/officeart/2005/8/layout/arrow2"/>
    <dgm:cxn modelId="{C6379677-4BCF-431C-8238-FF2691F8CD6E}" type="presParOf" srcId="{FB145A76-8D00-4EEF-AB8C-937540E5B982}" destId="{4308D82D-56E5-414B-A908-5BD58FF71D78}" srcOrd="5" destOrd="0" presId="urn:microsoft.com/office/officeart/2005/8/layout/arrow2"/>
  </dgm:cxnLst>
  <dgm:bg>
    <a:solidFill>
      <a:srgbClr val="CCECFF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BD3C2B-F019-4190-8A5A-515124B3DA7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C87DE2-EEEC-4697-83AC-3D11566A31D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Reduce risks</a:t>
          </a:r>
          <a:endParaRPr lang="en-US" dirty="0"/>
        </a:p>
      </dgm:t>
    </dgm:pt>
    <dgm:pt modelId="{B301310D-2148-4569-AA06-DFB9FD515D96}" type="parTrans" cxnId="{39F40F3F-9F73-4672-9A70-4C6DD48C60A0}">
      <dgm:prSet/>
      <dgm:spPr/>
      <dgm:t>
        <a:bodyPr/>
        <a:lstStyle/>
        <a:p>
          <a:endParaRPr lang="en-US"/>
        </a:p>
      </dgm:t>
    </dgm:pt>
    <dgm:pt modelId="{082117EA-D596-4490-852A-4570C991E782}" type="sibTrans" cxnId="{39F40F3F-9F73-4672-9A70-4C6DD48C60A0}">
      <dgm:prSet/>
      <dgm:spPr/>
      <dgm:t>
        <a:bodyPr/>
        <a:lstStyle/>
        <a:p>
          <a:endParaRPr lang="en-US"/>
        </a:p>
      </dgm:t>
    </dgm:pt>
    <dgm:pt modelId="{C89579E6-8280-4117-A235-6C145A71EA7E}">
      <dgm:prSet phldrT="[Text]"/>
      <dgm:spPr>
        <a:solidFill>
          <a:srgbClr val="DEFDBF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Hasten eradication</a:t>
          </a:r>
          <a:endParaRPr lang="en-US" dirty="0">
            <a:solidFill>
              <a:schemeClr val="tx1"/>
            </a:solidFill>
          </a:endParaRPr>
        </a:p>
      </dgm:t>
    </dgm:pt>
    <dgm:pt modelId="{554A2ECE-2726-4A75-ABF1-C69539FF6784}" type="parTrans" cxnId="{F2563EA4-0099-4A46-88B0-4100A9091FCB}">
      <dgm:prSet/>
      <dgm:spPr/>
      <dgm:t>
        <a:bodyPr/>
        <a:lstStyle/>
        <a:p>
          <a:endParaRPr lang="en-US"/>
        </a:p>
      </dgm:t>
    </dgm:pt>
    <dgm:pt modelId="{2F300CF7-F8F2-4936-A1B5-3C295FF18FF8}" type="sibTrans" cxnId="{F2563EA4-0099-4A46-88B0-4100A9091FCB}">
      <dgm:prSet/>
      <dgm:spPr/>
      <dgm:t>
        <a:bodyPr/>
        <a:lstStyle/>
        <a:p>
          <a:endParaRPr lang="en-US"/>
        </a:p>
      </dgm:t>
    </dgm:pt>
    <dgm:pt modelId="{A194B3EA-F8C2-4B88-BD65-DE7396B53399}">
      <dgm:prSet phldrT="[Text]"/>
      <dgm:spPr>
        <a:solidFill>
          <a:srgbClr val="CEDEE4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Interrupt transmission if outbreaks occur</a:t>
          </a:r>
          <a:endParaRPr lang="en-US" dirty="0">
            <a:solidFill>
              <a:schemeClr val="tx1"/>
            </a:solidFill>
          </a:endParaRPr>
        </a:p>
      </dgm:t>
    </dgm:pt>
    <dgm:pt modelId="{8A25E74A-58A9-4731-9662-C4F5A63685A5}" type="parTrans" cxnId="{297EF9BE-E60D-4E48-B5C6-061F2EC87022}">
      <dgm:prSet/>
      <dgm:spPr/>
      <dgm:t>
        <a:bodyPr/>
        <a:lstStyle/>
        <a:p>
          <a:endParaRPr lang="en-US"/>
        </a:p>
      </dgm:t>
    </dgm:pt>
    <dgm:pt modelId="{D4FAADF5-F2E0-4293-BA18-53AF5A70C9CD}" type="sibTrans" cxnId="{297EF9BE-E60D-4E48-B5C6-061F2EC87022}">
      <dgm:prSet/>
      <dgm:spPr/>
      <dgm:t>
        <a:bodyPr/>
        <a:lstStyle/>
        <a:p>
          <a:endParaRPr lang="en-US"/>
        </a:p>
      </dgm:t>
    </dgm:pt>
    <dgm:pt modelId="{82E3594C-7407-4D26-ABC0-50C403825F9B}" type="pres">
      <dgm:prSet presAssocID="{2EBD3C2B-F019-4190-8A5A-515124B3DA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A473AD-CB6F-4AE7-BC5E-D9985F371AEB}" type="pres">
      <dgm:prSet presAssocID="{07C87DE2-EEEC-4697-83AC-3D11566A31D8}" presName="node" presStyleLbl="node1" presStyleIdx="0" presStyleCnt="3" custRadScaleRad="91542" custRadScaleInc="-2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72818-479D-4340-BE91-C8AF77891B8A}" type="pres">
      <dgm:prSet presAssocID="{082117EA-D596-4490-852A-4570C991E78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843611B-DF81-4A63-AC00-A03404D03BCE}" type="pres">
      <dgm:prSet presAssocID="{082117EA-D596-4490-852A-4570C991E78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752A8F3-69ED-48C7-937D-FCEBD9F92E07}" type="pres">
      <dgm:prSet presAssocID="{C89579E6-8280-4117-A235-6C145A71EA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E1606-50AA-44A1-964A-35023DE386B2}" type="pres">
      <dgm:prSet presAssocID="{2F300CF7-F8F2-4936-A1B5-3C295FF18FF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89FB8B6-CB2A-47F9-BF9E-BD8AB13E3ADE}" type="pres">
      <dgm:prSet presAssocID="{2F300CF7-F8F2-4936-A1B5-3C295FF18FF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E7EF402-4D17-435E-A456-BF5D026E18F5}" type="pres">
      <dgm:prSet presAssocID="{A194B3EA-F8C2-4B88-BD65-DE7396B533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D442C-75A8-428F-ADE1-5BCA021D9A9E}" type="pres">
      <dgm:prSet presAssocID="{D4FAADF5-F2E0-4293-BA18-53AF5A70C9C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98FF369-EF87-4B0A-89D7-2F479D7E8289}" type="pres">
      <dgm:prSet presAssocID="{D4FAADF5-F2E0-4293-BA18-53AF5A70C9C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0C5B761-420F-4DB7-954A-C66B630DC9A6}" type="presOf" srcId="{082117EA-D596-4490-852A-4570C991E782}" destId="{75572818-479D-4340-BE91-C8AF77891B8A}" srcOrd="0" destOrd="0" presId="urn:microsoft.com/office/officeart/2005/8/layout/cycle7"/>
    <dgm:cxn modelId="{C2235374-6649-4829-9DFB-2DEE1E820E17}" type="presOf" srcId="{2EBD3C2B-F019-4190-8A5A-515124B3DA78}" destId="{82E3594C-7407-4D26-ABC0-50C403825F9B}" srcOrd="0" destOrd="0" presId="urn:microsoft.com/office/officeart/2005/8/layout/cycle7"/>
    <dgm:cxn modelId="{F2563EA4-0099-4A46-88B0-4100A9091FCB}" srcId="{2EBD3C2B-F019-4190-8A5A-515124B3DA78}" destId="{C89579E6-8280-4117-A235-6C145A71EA7E}" srcOrd="1" destOrd="0" parTransId="{554A2ECE-2726-4A75-ABF1-C69539FF6784}" sibTransId="{2F300CF7-F8F2-4936-A1B5-3C295FF18FF8}"/>
    <dgm:cxn modelId="{4664067E-2593-4B43-9B7E-B1A9BEE4E082}" type="presOf" srcId="{C89579E6-8280-4117-A235-6C145A71EA7E}" destId="{7752A8F3-69ED-48C7-937D-FCEBD9F92E07}" srcOrd="0" destOrd="0" presId="urn:microsoft.com/office/officeart/2005/8/layout/cycle7"/>
    <dgm:cxn modelId="{13C96593-8EB1-4B99-8EA6-1806AACA03B7}" type="presOf" srcId="{A194B3EA-F8C2-4B88-BD65-DE7396B53399}" destId="{BE7EF402-4D17-435E-A456-BF5D026E18F5}" srcOrd="0" destOrd="0" presId="urn:microsoft.com/office/officeart/2005/8/layout/cycle7"/>
    <dgm:cxn modelId="{E24AD5DC-B2F9-4BE2-86CA-C597122E5050}" type="presOf" srcId="{07C87DE2-EEEC-4697-83AC-3D11566A31D8}" destId="{B4A473AD-CB6F-4AE7-BC5E-D9985F371AEB}" srcOrd="0" destOrd="0" presId="urn:microsoft.com/office/officeart/2005/8/layout/cycle7"/>
    <dgm:cxn modelId="{39F40F3F-9F73-4672-9A70-4C6DD48C60A0}" srcId="{2EBD3C2B-F019-4190-8A5A-515124B3DA78}" destId="{07C87DE2-EEEC-4697-83AC-3D11566A31D8}" srcOrd="0" destOrd="0" parTransId="{B301310D-2148-4569-AA06-DFB9FD515D96}" sibTransId="{082117EA-D596-4490-852A-4570C991E782}"/>
    <dgm:cxn modelId="{A6E2980C-9B9C-4F2A-9346-FEB144BF98A3}" type="presOf" srcId="{082117EA-D596-4490-852A-4570C991E782}" destId="{0843611B-DF81-4A63-AC00-A03404D03BCE}" srcOrd="1" destOrd="0" presId="urn:microsoft.com/office/officeart/2005/8/layout/cycle7"/>
    <dgm:cxn modelId="{90B6CF4B-C124-4508-A0F3-31FBD2D015DE}" type="presOf" srcId="{D4FAADF5-F2E0-4293-BA18-53AF5A70C9CD}" destId="{31BD442C-75A8-428F-ADE1-5BCA021D9A9E}" srcOrd="0" destOrd="0" presId="urn:microsoft.com/office/officeart/2005/8/layout/cycle7"/>
    <dgm:cxn modelId="{20B49C45-A85A-4E5E-83F0-E9ECF2EE3160}" type="presOf" srcId="{2F300CF7-F8F2-4936-A1B5-3C295FF18FF8}" destId="{B89FB8B6-CB2A-47F9-BF9E-BD8AB13E3ADE}" srcOrd="1" destOrd="0" presId="urn:microsoft.com/office/officeart/2005/8/layout/cycle7"/>
    <dgm:cxn modelId="{E72330CC-3106-48AB-8E75-71CB68A093CC}" type="presOf" srcId="{D4FAADF5-F2E0-4293-BA18-53AF5A70C9CD}" destId="{D98FF369-EF87-4B0A-89D7-2F479D7E8289}" srcOrd="1" destOrd="0" presId="urn:microsoft.com/office/officeart/2005/8/layout/cycle7"/>
    <dgm:cxn modelId="{297EF9BE-E60D-4E48-B5C6-061F2EC87022}" srcId="{2EBD3C2B-F019-4190-8A5A-515124B3DA78}" destId="{A194B3EA-F8C2-4B88-BD65-DE7396B53399}" srcOrd="2" destOrd="0" parTransId="{8A25E74A-58A9-4731-9662-C4F5A63685A5}" sibTransId="{D4FAADF5-F2E0-4293-BA18-53AF5A70C9CD}"/>
    <dgm:cxn modelId="{DB902C58-567D-428B-B8A4-0758050608A6}" type="presOf" srcId="{2F300CF7-F8F2-4936-A1B5-3C295FF18FF8}" destId="{B52E1606-50AA-44A1-964A-35023DE386B2}" srcOrd="0" destOrd="0" presId="urn:microsoft.com/office/officeart/2005/8/layout/cycle7"/>
    <dgm:cxn modelId="{A22675A1-8D89-4218-A87E-48EF19E14F69}" type="presParOf" srcId="{82E3594C-7407-4D26-ABC0-50C403825F9B}" destId="{B4A473AD-CB6F-4AE7-BC5E-D9985F371AEB}" srcOrd="0" destOrd="0" presId="urn:microsoft.com/office/officeart/2005/8/layout/cycle7"/>
    <dgm:cxn modelId="{BC0D286A-16E2-4603-B0B3-39ABB3125783}" type="presParOf" srcId="{82E3594C-7407-4D26-ABC0-50C403825F9B}" destId="{75572818-479D-4340-BE91-C8AF77891B8A}" srcOrd="1" destOrd="0" presId="urn:microsoft.com/office/officeart/2005/8/layout/cycle7"/>
    <dgm:cxn modelId="{516DECA0-063D-4469-B919-7C26F66A925F}" type="presParOf" srcId="{75572818-479D-4340-BE91-C8AF77891B8A}" destId="{0843611B-DF81-4A63-AC00-A03404D03BCE}" srcOrd="0" destOrd="0" presId="urn:microsoft.com/office/officeart/2005/8/layout/cycle7"/>
    <dgm:cxn modelId="{3A795217-EB33-4E11-81B5-DB95F9BD6076}" type="presParOf" srcId="{82E3594C-7407-4D26-ABC0-50C403825F9B}" destId="{7752A8F3-69ED-48C7-937D-FCEBD9F92E07}" srcOrd="2" destOrd="0" presId="urn:microsoft.com/office/officeart/2005/8/layout/cycle7"/>
    <dgm:cxn modelId="{815747D8-F37D-4929-A622-86C5036DA0FC}" type="presParOf" srcId="{82E3594C-7407-4D26-ABC0-50C403825F9B}" destId="{B52E1606-50AA-44A1-964A-35023DE386B2}" srcOrd="3" destOrd="0" presId="urn:microsoft.com/office/officeart/2005/8/layout/cycle7"/>
    <dgm:cxn modelId="{28E1BDD8-9AC8-40AA-AFF5-17BCF9F814C7}" type="presParOf" srcId="{B52E1606-50AA-44A1-964A-35023DE386B2}" destId="{B89FB8B6-CB2A-47F9-BF9E-BD8AB13E3ADE}" srcOrd="0" destOrd="0" presId="urn:microsoft.com/office/officeart/2005/8/layout/cycle7"/>
    <dgm:cxn modelId="{DE247B76-E519-481C-9626-922D568AB21F}" type="presParOf" srcId="{82E3594C-7407-4D26-ABC0-50C403825F9B}" destId="{BE7EF402-4D17-435E-A456-BF5D026E18F5}" srcOrd="4" destOrd="0" presId="urn:microsoft.com/office/officeart/2005/8/layout/cycle7"/>
    <dgm:cxn modelId="{2FC6F73F-3993-434D-B7CE-42613DDB03A2}" type="presParOf" srcId="{82E3594C-7407-4D26-ABC0-50C403825F9B}" destId="{31BD442C-75A8-428F-ADE1-5BCA021D9A9E}" srcOrd="5" destOrd="0" presId="urn:microsoft.com/office/officeart/2005/8/layout/cycle7"/>
    <dgm:cxn modelId="{4A274037-7F7D-41C1-B8BB-BEF17A621550}" type="presParOf" srcId="{31BD442C-75A8-428F-ADE1-5BCA021D9A9E}" destId="{D98FF369-EF87-4B0A-89D7-2F479D7E828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0C91F-391E-458C-98BC-DFB6531BA511}">
      <dsp:nvSpPr>
        <dsp:cNvPr id="0" name=""/>
        <dsp:cNvSpPr/>
      </dsp:nvSpPr>
      <dsp:spPr>
        <a:xfrm rot="5400000">
          <a:off x="4014534" y="-3207958"/>
          <a:ext cx="865792" cy="7502657"/>
        </a:xfrm>
        <a:prstGeom prst="round2Same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</a:rPr>
            <a:t>Detect and interrupt all poliovirus transmission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696102" y="152738"/>
        <a:ext cx="7460393" cy="781264"/>
      </dsp:txXfrm>
    </dsp:sp>
    <dsp:sp modelId="{EFE88A1A-2BEF-409F-90DD-F14E7B855AF3}">
      <dsp:nvSpPr>
        <dsp:cNvPr id="0" name=""/>
        <dsp:cNvSpPr/>
      </dsp:nvSpPr>
      <dsp:spPr>
        <a:xfrm>
          <a:off x="28" y="2250"/>
          <a:ext cx="696074" cy="108224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1</a:t>
          </a:r>
          <a:endParaRPr lang="en-US" sz="4100" kern="1200" dirty="0"/>
        </a:p>
      </dsp:txBody>
      <dsp:txXfrm>
        <a:off x="34008" y="36230"/>
        <a:ext cx="628114" cy="1014280"/>
      </dsp:txXfrm>
    </dsp:sp>
    <dsp:sp modelId="{E9E3B129-0E8E-401D-96A8-53140F91D320}">
      <dsp:nvSpPr>
        <dsp:cNvPr id="0" name=""/>
        <dsp:cNvSpPr/>
      </dsp:nvSpPr>
      <dsp:spPr>
        <a:xfrm rot="5400000">
          <a:off x="4024782" y="-2086940"/>
          <a:ext cx="865792" cy="7533328"/>
        </a:xfrm>
        <a:prstGeom prst="round2SameRect">
          <a:avLst/>
        </a:prstGeom>
        <a:solidFill>
          <a:srgbClr val="DEFDB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rgbClr val="002060"/>
              </a:solidFill>
            </a:rPr>
            <a:t>Strengthen immunization systems, introduce inactivated polio vaccine (IPV) and withdraw oral polio vaccines (OPV)</a:t>
          </a:r>
          <a:endParaRPr lang="en-US" sz="2200" kern="1200" dirty="0">
            <a:solidFill>
              <a:srgbClr val="002060"/>
            </a:solidFill>
          </a:endParaRPr>
        </a:p>
      </dsp:txBody>
      <dsp:txXfrm rot="-5400000">
        <a:off x="691014" y="1289092"/>
        <a:ext cx="7491064" cy="781264"/>
      </dsp:txXfrm>
    </dsp:sp>
    <dsp:sp modelId="{9C1DEEBA-978E-48C5-B75C-485CFAD8CF76}">
      <dsp:nvSpPr>
        <dsp:cNvPr id="0" name=""/>
        <dsp:cNvSpPr/>
      </dsp:nvSpPr>
      <dsp:spPr>
        <a:xfrm flipH="1">
          <a:off x="0" y="1138603"/>
          <a:ext cx="690986" cy="1082240"/>
        </a:xfrm>
        <a:prstGeom prst="roundRect">
          <a:avLst/>
        </a:prstGeom>
        <a:solidFill>
          <a:srgbClr val="002D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2</a:t>
          </a:r>
          <a:endParaRPr lang="en-US" sz="4100" kern="1200" dirty="0"/>
        </a:p>
      </dsp:txBody>
      <dsp:txXfrm>
        <a:off x="33731" y="1172334"/>
        <a:ext cx="623524" cy="1014778"/>
      </dsp:txXfrm>
    </dsp:sp>
    <dsp:sp modelId="{67A5770B-776E-46BD-A120-E2F8CACF058B}">
      <dsp:nvSpPr>
        <dsp:cNvPr id="0" name=""/>
        <dsp:cNvSpPr/>
      </dsp:nvSpPr>
      <dsp:spPr>
        <a:xfrm rot="5400000">
          <a:off x="4027849" y="-949090"/>
          <a:ext cx="865792" cy="7530334"/>
        </a:xfrm>
        <a:prstGeom prst="round2Same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</a:rPr>
            <a:t>Contain poliovirus and certify interruption of transmission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695578" y="2425445"/>
        <a:ext cx="7488070" cy="781264"/>
      </dsp:txXfrm>
    </dsp:sp>
    <dsp:sp modelId="{C6736778-524A-4D77-BAF5-F0F559AFAE31}">
      <dsp:nvSpPr>
        <dsp:cNvPr id="0" name=""/>
        <dsp:cNvSpPr/>
      </dsp:nvSpPr>
      <dsp:spPr>
        <a:xfrm>
          <a:off x="28" y="2274956"/>
          <a:ext cx="695550" cy="108224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3</a:t>
          </a:r>
          <a:endParaRPr lang="en-US" sz="4100" kern="1200" dirty="0"/>
        </a:p>
      </dsp:txBody>
      <dsp:txXfrm>
        <a:off x="33982" y="2308910"/>
        <a:ext cx="627642" cy="1014332"/>
      </dsp:txXfrm>
    </dsp:sp>
    <dsp:sp modelId="{30D3C653-2E80-4F86-8D6E-136B6C137EF0}">
      <dsp:nvSpPr>
        <dsp:cNvPr id="0" name=""/>
        <dsp:cNvSpPr/>
      </dsp:nvSpPr>
      <dsp:spPr>
        <a:xfrm rot="5400000">
          <a:off x="4018692" y="177621"/>
          <a:ext cx="865792" cy="7549616"/>
        </a:xfrm>
        <a:prstGeom prst="round2Same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</a:rPr>
            <a:t>Plan polio’s legacy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676780" y="3561797"/>
        <a:ext cx="7507352" cy="781264"/>
      </dsp:txXfrm>
    </dsp:sp>
    <dsp:sp modelId="{79B8B44B-D427-49CD-B387-D4A6FC1407AD}">
      <dsp:nvSpPr>
        <dsp:cNvPr id="0" name=""/>
        <dsp:cNvSpPr/>
      </dsp:nvSpPr>
      <dsp:spPr>
        <a:xfrm>
          <a:off x="28" y="3411308"/>
          <a:ext cx="676751" cy="108224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4</a:t>
          </a:r>
          <a:endParaRPr lang="en-US" sz="4100" kern="1200" dirty="0"/>
        </a:p>
      </dsp:txBody>
      <dsp:txXfrm>
        <a:off x="33064" y="3444344"/>
        <a:ext cx="610679" cy="1016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ECEDA-60BB-4BDF-AA25-D8D1EDADC3E8}">
      <dsp:nvSpPr>
        <dsp:cNvPr id="0" name=""/>
        <dsp:cNvSpPr/>
      </dsp:nvSpPr>
      <dsp:spPr>
        <a:xfrm>
          <a:off x="419184" y="0"/>
          <a:ext cx="7388056" cy="461753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4970F-7DDD-4E85-BB1A-371DA00773AF}">
      <dsp:nvSpPr>
        <dsp:cNvPr id="0" name=""/>
        <dsp:cNvSpPr/>
      </dsp:nvSpPr>
      <dsp:spPr>
        <a:xfrm>
          <a:off x="1357467" y="3187022"/>
          <a:ext cx="192089" cy="19208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6CBD6-3090-4513-A40E-65F6C79DB6EF}">
      <dsp:nvSpPr>
        <dsp:cNvPr id="0" name=""/>
        <dsp:cNvSpPr/>
      </dsp:nvSpPr>
      <dsp:spPr>
        <a:xfrm>
          <a:off x="1817944" y="3291047"/>
          <a:ext cx="3715764" cy="1326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Introduction</a:t>
          </a:r>
          <a:endParaRPr lang="en-US" sz="24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at least one dose of </a:t>
          </a:r>
          <a:r>
            <a:rPr lang="en-US" sz="1600" b="1" kern="1200" dirty="0" smtClean="0"/>
            <a:t>IPV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into</a:t>
          </a:r>
          <a:r>
            <a:rPr lang="en-US" sz="1600" b="1" kern="1200" dirty="0" smtClean="0"/>
            <a:t> routine immunization</a:t>
          </a:r>
          <a:endParaRPr lang="en-US" sz="1600" b="1" kern="1200" dirty="0"/>
        </a:p>
      </dsp:txBody>
      <dsp:txXfrm>
        <a:off x="1817944" y="3291047"/>
        <a:ext cx="3715764" cy="1326487"/>
      </dsp:txXfrm>
    </dsp:sp>
    <dsp:sp modelId="{9D019696-DCC4-4873-B334-98BD4AB3BCBE}">
      <dsp:nvSpPr>
        <dsp:cNvPr id="0" name=""/>
        <dsp:cNvSpPr/>
      </dsp:nvSpPr>
      <dsp:spPr>
        <a:xfrm>
          <a:off x="3053026" y="1931976"/>
          <a:ext cx="347238" cy="347238"/>
        </a:xfrm>
        <a:prstGeom prst="ellipse">
          <a:avLst/>
        </a:prstGeom>
        <a:solidFill>
          <a:schemeClr val="accent5">
            <a:hueOff val="5219861"/>
            <a:satOff val="-12520"/>
            <a:lumOff val="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E7E2E-9F76-410C-AC1F-79835135649E}">
      <dsp:nvSpPr>
        <dsp:cNvPr id="0" name=""/>
        <dsp:cNvSpPr/>
      </dsp:nvSpPr>
      <dsp:spPr>
        <a:xfrm>
          <a:off x="3481737" y="2347897"/>
          <a:ext cx="2351157" cy="110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99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339966"/>
              </a:solidFill>
            </a:rPr>
            <a:t>Switch</a:t>
          </a:r>
          <a:endParaRPr lang="en-US" sz="2400" b="1" kern="1200" dirty="0">
            <a:solidFill>
              <a:srgbClr val="339966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tOPV</a:t>
          </a:r>
          <a:r>
            <a:rPr lang="en-US" sz="1600" kern="1200" dirty="0" smtClean="0"/>
            <a:t> to </a:t>
          </a:r>
          <a:r>
            <a:rPr lang="en-US" sz="1600" kern="1200" dirty="0" err="1" smtClean="0"/>
            <a:t>bOPV</a:t>
          </a:r>
          <a:endParaRPr lang="en-US" sz="1600" kern="1200" dirty="0"/>
        </a:p>
      </dsp:txBody>
      <dsp:txXfrm>
        <a:off x="3481737" y="2347897"/>
        <a:ext cx="2351157" cy="1103193"/>
      </dsp:txXfrm>
    </dsp:sp>
    <dsp:sp modelId="{7B29B2F4-9338-4DB2-9B2B-6E666DCF164E}">
      <dsp:nvSpPr>
        <dsp:cNvPr id="0" name=""/>
        <dsp:cNvSpPr/>
      </dsp:nvSpPr>
      <dsp:spPr>
        <a:xfrm>
          <a:off x="5092129" y="1168236"/>
          <a:ext cx="480223" cy="480223"/>
        </a:xfrm>
        <a:prstGeom prst="ellipse">
          <a:avLst/>
        </a:prstGeom>
        <a:solidFill>
          <a:srgbClr val="4B6D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8D82D-56E5-414B-A908-5BD58FF71D78}">
      <dsp:nvSpPr>
        <dsp:cNvPr id="0" name=""/>
        <dsp:cNvSpPr/>
      </dsp:nvSpPr>
      <dsp:spPr>
        <a:xfrm>
          <a:off x="5393259" y="1773120"/>
          <a:ext cx="2833165" cy="1173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46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4B6DFF"/>
              </a:solidFill>
            </a:rPr>
            <a:t>Withdrawal</a:t>
          </a:r>
          <a:endParaRPr lang="en-US" sz="2400" b="1" kern="1200" dirty="0">
            <a:solidFill>
              <a:srgbClr val="4B6DFF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of </a:t>
          </a:r>
          <a:r>
            <a:rPr lang="en-US" sz="1600" kern="1200" dirty="0" err="1" smtClean="0"/>
            <a:t>bOPV</a:t>
          </a:r>
          <a:r>
            <a:rPr lang="en-US" sz="1600" kern="1200" dirty="0" smtClean="0"/>
            <a:t> &amp; routine OPV use</a:t>
          </a:r>
          <a:endParaRPr lang="en-US" sz="1600" kern="1200" dirty="0"/>
        </a:p>
      </dsp:txBody>
      <dsp:txXfrm>
        <a:off x="5393259" y="1773120"/>
        <a:ext cx="2833165" cy="1173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473AD-CB6F-4AE7-BC5E-D9985F371AEB}">
      <dsp:nvSpPr>
        <dsp:cNvPr id="0" name=""/>
        <dsp:cNvSpPr/>
      </dsp:nvSpPr>
      <dsp:spPr>
        <a:xfrm>
          <a:off x="1528609" y="304798"/>
          <a:ext cx="1895772" cy="94788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Reduce risks</a:t>
          </a:r>
          <a:endParaRPr lang="en-US" sz="1800" kern="1200" dirty="0"/>
        </a:p>
      </dsp:txBody>
      <dsp:txXfrm>
        <a:off x="1556372" y="332561"/>
        <a:ext cx="1840246" cy="892360"/>
      </dsp:txXfrm>
    </dsp:sp>
    <dsp:sp modelId="{75572818-479D-4340-BE91-C8AF77891B8A}">
      <dsp:nvSpPr>
        <dsp:cNvPr id="0" name=""/>
        <dsp:cNvSpPr/>
      </dsp:nvSpPr>
      <dsp:spPr>
        <a:xfrm rot="3475108">
          <a:off x="2784196" y="1891988"/>
          <a:ext cx="988240" cy="3317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83724" y="1958340"/>
        <a:ext cx="789184" cy="199056"/>
      </dsp:txXfrm>
    </dsp:sp>
    <dsp:sp modelId="{7752A8F3-69ED-48C7-937D-FCEBD9F92E07}">
      <dsp:nvSpPr>
        <dsp:cNvPr id="0" name=""/>
        <dsp:cNvSpPr/>
      </dsp:nvSpPr>
      <dsp:spPr>
        <a:xfrm>
          <a:off x="3132250" y="2863051"/>
          <a:ext cx="1895772" cy="947886"/>
        </a:xfrm>
        <a:prstGeom prst="roundRect">
          <a:avLst>
            <a:gd name="adj" fmla="val 10000"/>
          </a:avLst>
        </a:prstGeom>
        <a:solidFill>
          <a:srgbClr val="DEFD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Hasten eradication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160013" y="2890814"/>
        <a:ext cx="1840246" cy="892360"/>
      </dsp:txXfrm>
    </dsp:sp>
    <dsp:sp modelId="{B52E1606-50AA-44A1-964A-35023DE386B2}">
      <dsp:nvSpPr>
        <dsp:cNvPr id="0" name=""/>
        <dsp:cNvSpPr/>
      </dsp:nvSpPr>
      <dsp:spPr>
        <a:xfrm rot="10800000">
          <a:off x="2020479" y="3171114"/>
          <a:ext cx="988240" cy="3317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120007" y="3237466"/>
        <a:ext cx="789184" cy="199056"/>
      </dsp:txXfrm>
    </dsp:sp>
    <dsp:sp modelId="{BE7EF402-4D17-435E-A456-BF5D026E18F5}">
      <dsp:nvSpPr>
        <dsp:cNvPr id="0" name=""/>
        <dsp:cNvSpPr/>
      </dsp:nvSpPr>
      <dsp:spPr>
        <a:xfrm>
          <a:off x="1176" y="2863051"/>
          <a:ext cx="1895772" cy="947886"/>
        </a:xfrm>
        <a:prstGeom prst="roundRect">
          <a:avLst>
            <a:gd name="adj" fmla="val 10000"/>
          </a:avLst>
        </a:prstGeom>
        <a:solidFill>
          <a:srgbClr val="CEDE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Interrupt transmission if outbreaks occur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939" y="2890814"/>
        <a:ext cx="1840246" cy="892360"/>
      </dsp:txXfrm>
    </dsp:sp>
    <dsp:sp modelId="{31BD442C-75A8-428F-ADE1-5BCA021D9A9E}">
      <dsp:nvSpPr>
        <dsp:cNvPr id="0" name=""/>
        <dsp:cNvSpPr/>
      </dsp:nvSpPr>
      <dsp:spPr>
        <a:xfrm rot="18050387">
          <a:off x="1218659" y="1891988"/>
          <a:ext cx="988240" cy="3317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318187" y="1958340"/>
        <a:ext cx="789184" cy="19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0.47697</cdr:x>
      <cdr:y>0.74575</cdr:y>
    </cdr:from>
    <cdr:to>
      <cdr:x>0.47796</cdr:x>
      <cdr:y>0.82554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H="1">
          <a:off x="5991546" y="4390637"/>
          <a:ext cx="12436" cy="46977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0.57653</cdr:x>
      <cdr:y>0.87319</cdr:y>
    </cdr:from>
    <cdr:to>
      <cdr:x>0.95068</cdr:x>
      <cdr:y>0.98847</cdr:y>
    </cdr:to>
    <cdr:sp macro="" textlink="">
      <cdr:nvSpPr>
        <cdr:cNvPr id="2" name="Chevron 1"/>
        <cdr:cNvSpPr/>
      </cdr:nvSpPr>
      <cdr:spPr>
        <a:xfrm xmlns:a="http://schemas.openxmlformats.org/drawingml/2006/main">
          <a:off x="3798775" y="3395358"/>
          <a:ext cx="2465297" cy="448260"/>
        </a:xfrm>
        <a:prstGeom xmlns:a="http://schemas.openxmlformats.org/drawingml/2006/main" prst="chevron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en-US" dirty="0"/>
            <a:t>Post</a:t>
          </a:r>
          <a:r>
            <a:rPr lang="en-US" baseline="0" dirty="0"/>
            <a:t> </a:t>
          </a:r>
          <a:r>
            <a:rPr lang="en-US" baseline="0" dirty="0" smtClean="0"/>
            <a:t>interruption</a:t>
          </a:r>
          <a:r>
            <a:rPr lang="en-US" dirty="0" smtClean="0"/>
            <a:t> of </a:t>
          </a:r>
          <a:r>
            <a:rPr lang="en-US" dirty="0"/>
            <a:t>WPV</a:t>
          </a:r>
          <a:r>
            <a:rPr lang="en-US" baseline="0" dirty="0"/>
            <a:t> transmission</a:t>
          </a:r>
          <a:endParaRPr lang="en-US" dirty="0"/>
        </a:p>
      </cdr:txBody>
    </cdr:sp>
  </cdr:relSizeAnchor>
  <cdr:relSizeAnchor xmlns:cdr="http://schemas.openxmlformats.org/drawingml/2006/chartDrawing">
    <cdr:from>
      <cdr:x>0.55072</cdr:x>
      <cdr:y>0.70317</cdr:y>
    </cdr:from>
    <cdr:to>
      <cdr:x>0.58528</cdr:x>
      <cdr:y>0.79251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3571316" y="2734237"/>
          <a:ext cx="224118" cy="34738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??</a:t>
          </a:r>
          <a:endParaRPr lang="en-US" sz="1800" dirty="0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0.54657</cdr:x>
      <cdr:y>0.70548</cdr:y>
    </cdr:from>
    <cdr:to>
      <cdr:x>0.59357</cdr:x>
      <cdr:y>0.78727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44432" y="2743200"/>
          <a:ext cx="304800" cy="3180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ct val="20000"/>
            </a:spcBef>
            <a:buClr>
              <a:srgbClr val="CE6B28"/>
            </a:buClr>
          </a:pPr>
          <a:r>
            <a:rPr lang="en-US" sz="1600" b="1" dirty="0" smtClean="0">
              <a:solidFill>
                <a:schemeClr val="bg1"/>
              </a:solidFill>
            </a:rPr>
            <a:t>?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3147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1" tIns="46805" rIns="93611" bIns="468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3"/>
            <a:ext cx="5608320" cy="4183379"/>
          </a:xfrm>
          <a:prstGeom prst="rect">
            <a:avLst/>
          </a:prstGeom>
        </p:spPr>
        <p:txBody>
          <a:bodyPr vert="horz" lIns="93611" tIns="46805" rIns="93611" bIns="4680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46" y="8592243"/>
            <a:ext cx="699418" cy="464819"/>
          </a:xfrm>
          <a:prstGeom prst="rect">
            <a:avLst/>
          </a:prstGeom>
        </p:spPr>
        <p:txBody>
          <a:bodyPr vert="horz" lIns="93611" tIns="46805" rIns="93611" bIns="46805" rtlCol="0" anchor="b"/>
          <a:lstStyle>
            <a:lvl1pPr algn="r">
              <a:defRPr sz="900"/>
            </a:lvl1pPr>
          </a:lstStyle>
          <a:p>
            <a:fld id="{8B263312-38AA-4E1E-B2B5-0F8F122B2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671337" y="8592559"/>
            <a:ext cx="3038474" cy="4645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r>
              <a:rPr lang="en-US" dirty="0" smtClean="0"/>
              <a:t>© 2012 IMG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1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363" rtl="0" eaLnBrk="1" latinLnBrk="0" hangingPunct="1">
      <a:lnSpc>
        <a:spcPct val="90000"/>
      </a:lnSpc>
      <a:spcAft>
        <a:spcPts val="333"/>
      </a:spcAft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1pPr>
    <a:lvl2pPr marL="212981" indent="-105829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2pPr>
    <a:lvl3pPr marL="328070" indent="-115090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3pPr>
    <a:lvl4pPr marL="482846" indent="-146838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4pPr>
    <a:lvl5pPr marL="615132" indent="-115090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Segoe"/>
            </a:endParaRP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5629276" y="8591552"/>
            <a:ext cx="7000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3" tIns="46336" rIns="92673" bIns="46336" anchor="b"/>
          <a:lstStyle/>
          <a:p>
            <a:pPr algn="r" defTabSz="903053"/>
            <a:fld id="{1465F64A-35D2-460D-9E56-D1C266004D56}" type="slidenum">
              <a:rPr lang="en-US" sz="900"/>
              <a:pPr algn="r" defTabSz="903053"/>
              <a:t>1</a:t>
            </a:fld>
            <a:endParaRPr lang="en-US" sz="900" dirty="0"/>
          </a:p>
        </p:txBody>
      </p:sp>
      <p:sp>
        <p:nvSpPr>
          <p:cNvPr id="27653" name="Footer Placeholder 4"/>
          <p:cNvSpPr txBox="1">
            <a:spLocks noGrp="1"/>
          </p:cNvSpPr>
          <p:nvPr/>
        </p:nvSpPr>
        <p:spPr bwMode="auto">
          <a:xfrm>
            <a:off x="671516" y="8591552"/>
            <a:ext cx="3038474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24" tIns="45262" rIns="90524" bIns="45262" anchor="b"/>
          <a:lstStyle/>
          <a:p>
            <a:pPr defTabSz="903053"/>
            <a:r>
              <a:rPr lang="en-US" sz="900" dirty="0" smtClean="0"/>
              <a:t>© 2012 IMG</a:t>
            </a:r>
            <a:endParaRPr lang="en-US" sz="9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At least 1 dose of IPV used globally would improve population immunity </a:t>
            </a:r>
          </a:p>
          <a:p>
            <a:pPr lvl="1"/>
            <a:r>
              <a:rPr lang="en-US" sz="1200" dirty="0"/>
              <a:t>Reduces the consequences of type 2 re-emergence by inducing population immunity </a:t>
            </a:r>
          </a:p>
          <a:p>
            <a:pPr lvl="1"/>
            <a:r>
              <a:rPr lang="en-US" sz="1200" dirty="0" err="1"/>
              <a:t>Seroconversion</a:t>
            </a:r>
            <a:r>
              <a:rPr lang="en-US" sz="1200" dirty="0"/>
              <a:t>* is generally 32-65% for the first dose of IPV</a:t>
            </a:r>
          </a:p>
          <a:p>
            <a:pPr lvl="1"/>
            <a:r>
              <a:rPr lang="en-US" sz="1200" dirty="0"/>
              <a:t>Virtually all who do not seroconvert are still immunologically primed** </a:t>
            </a:r>
            <a:br>
              <a:rPr lang="en-US" sz="1200" dirty="0"/>
            </a:br>
            <a:r>
              <a:rPr lang="en-US" sz="1200" dirty="0"/>
              <a:t>and may be protected against clinical polio</a:t>
            </a:r>
          </a:p>
          <a:p>
            <a:pPr lvl="1"/>
            <a:r>
              <a:rPr lang="en-US" sz="1200" dirty="0"/>
              <a:t>In the event of a type 2 polio outbreak as a result of reintroduction of the type 2 viruses</a:t>
            </a:r>
          </a:p>
          <a:p>
            <a:pPr lvl="2"/>
            <a:r>
              <a:rPr lang="en-US" sz="1200" dirty="0"/>
              <a:t>a significant proportion of children who have received IPV would already be immune </a:t>
            </a:r>
          </a:p>
          <a:p>
            <a:pPr lvl="2"/>
            <a:r>
              <a:rPr lang="en-US" sz="1200" dirty="0"/>
              <a:t>a dose of mOPV2 in an SIA for outbreak response would lead to higher immunity levels in a population that has received 1 dose of IPV previously than use of mOPV2 in a naïve population because these children will have received 2 doses of a polio containing vaccine instead of just the 1 dose administered in an SIA</a:t>
            </a:r>
          </a:p>
          <a:p>
            <a:r>
              <a:rPr lang="en-US" sz="1200" dirty="0"/>
              <a:t>IPV boosts systemic immunity (protects against paralytic disease) and intestinal immunity (reduces transmission) in OPV primed populations to all vaccine types contained in prior OPV doses - i.e. it will boost immunity to types 1 and 3, hastening interruption of transmission and providing insurance against reintroduction from other populations.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861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of the objectives is to </a:t>
            </a:r>
            <a:r>
              <a:rPr lang="en-GB" b="1" dirty="0"/>
              <a:t>introduce at least 1 dose of Inactivated Polio Vaccine (IPV) </a:t>
            </a:r>
            <a:r>
              <a:rPr lang="en-GB" dirty="0"/>
              <a:t>into routine immunization schedules and</a:t>
            </a:r>
            <a:r>
              <a:rPr lang="en-GB" b="1" dirty="0"/>
              <a:t> withdraw Oral Polio Vaccine (OPV)</a:t>
            </a:r>
            <a:r>
              <a:rPr lang="en-GB" dirty="0"/>
              <a:t> in a phased manner, starting with type 2-containing OPV.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C56C-2544-4F49-84BA-3F8754E73B4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6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37894" cy="464746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970869" y="0"/>
            <a:ext cx="3037894" cy="464746"/>
          </a:xfrm>
          <a:prstGeom prst="rect">
            <a:avLst/>
          </a:prstGeom>
          <a:ln/>
        </p:spPr>
        <p:txBody>
          <a:bodyPr/>
          <a:lstStyle/>
          <a:p>
            <a:fld id="{F42B9C6E-5C0D-4D99-9B75-BFDB616ADF9A}" type="datetime3">
              <a:rPr lang="en-US"/>
              <a:pPr/>
              <a:t>25 March 2014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7E9F2-A65E-4F16-A89E-E810FE4A831D}" type="slidenum">
              <a:rPr lang="en-US"/>
              <a:pPr/>
              <a:t>30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0" tIns="0" rIns="0" bIns="0"/>
          <a:lstStyle/>
          <a:p>
            <a:pPr algn="l" rtl="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2009 Bill &amp; Melinda Gates Foundation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446499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7405"/>
            <a:ext cx="8226425" cy="447815"/>
          </a:xfrm>
        </p:spPr>
        <p:txBody>
          <a:bodyPr wrap="square" tIns="0">
            <a:spAutoFit/>
          </a:bodyPr>
          <a:lstStyle>
            <a:lvl1pPr>
              <a:lnSpc>
                <a:spcPct val="77000"/>
              </a:lnSpc>
              <a:defRPr sz="3600" cap="none" spc="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965" y="5223084"/>
            <a:ext cx="5694209" cy="460639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700" spc="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567987"/>
            <a:ext cx="8226426" cy="1241081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400"/>
              </a:spcAft>
              <a:buNone/>
              <a:defRPr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Aft>
                <a:spcPts val="600"/>
              </a:spcAft>
              <a:buNone/>
              <a:defRPr sz="2400" b="1">
                <a:solidFill>
                  <a:srgbClr val="FFFFFF"/>
                </a:solidFill>
              </a:defRPr>
            </a:lvl2pPr>
            <a:lvl3pPr marL="0" indent="0">
              <a:lnSpc>
                <a:spcPts val="2800"/>
              </a:lnSpc>
              <a:spcAft>
                <a:spcPts val="600"/>
              </a:spcAft>
              <a:buNone/>
              <a:defRPr sz="2400" b="1">
                <a:solidFill>
                  <a:srgbClr val="FFFF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06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541463"/>
            <a:ext cx="4068762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541463"/>
            <a:ext cx="407035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99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1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79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92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93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3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293999"/>
            <a:ext cx="9144000" cy="56400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91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06AE16F-D319-CB4E-B21D-5D87EB3A6A1F}" type="datetime1">
              <a:rPr lang="x-none" smtClean="0"/>
              <a:pPr/>
              <a:t>25/03/2014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5352" y="6409310"/>
            <a:ext cx="2306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6412056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61504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958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292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39" y="162000"/>
            <a:ext cx="8189738" cy="83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39" y="1408115"/>
            <a:ext cx="8189738" cy="4690935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buClr>
                <a:schemeClr val="tx2"/>
              </a:buClr>
              <a:defRPr/>
            </a:lvl2pPr>
            <a:lvl3pPr marL="914400" indent="-230400">
              <a:spcBef>
                <a:spcPts val="384"/>
              </a:spcBef>
              <a:buClr>
                <a:schemeClr val="tx2"/>
              </a:buClr>
              <a:defRPr/>
            </a:lvl3pPr>
            <a:lvl4pPr marL="1375200" indent="-234000">
              <a:spcBef>
                <a:spcPts val="384"/>
              </a:spcBef>
              <a:buClr>
                <a:schemeClr val="tx2"/>
              </a:buClr>
              <a:defRPr/>
            </a:lvl4pPr>
            <a:lvl5pPr marL="2059200" indent="-230400">
              <a:spcBef>
                <a:spcPts val="384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1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04A8-6739-EB44-808D-6F68C72E1732}" type="datetime1">
              <a:rPr lang="x-none" smtClean="0"/>
              <a:pPr/>
              <a:t>25/03/2014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B26B-87E3-4878-B88F-C910C4C161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0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1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39" y="162000"/>
            <a:ext cx="8189738" cy="83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39" y="1408115"/>
            <a:ext cx="8189738" cy="4690935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buClr>
                <a:schemeClr val="tx2"/>
              </a:buClr>
              <a:defRPr/>
            </a:lvl2pPr>
            <a:lvl3pPr marL="914400" indent="-230400">
              <a:spcBef>
                <a:spcPts val="384"/>
              </a:spcBef>
              <a:buClr>
                <a:schemeClr val="tx2"/>
              </a:buClr>
              <a:defRPr/>
            </a:lvl3pPr>
            <a:lvl4pPr marL="1375200" indent="-234000">
              <a:spcBef>
                <a:spcPts val="384"/>
              </a:spcBef>
              <a:buClr>
                <a:schemeClr val="tx2"/>
              </a:buClr>
              <a:defRPr/>
            </a:lvl4pPr>
            <a:lvl5pPr marL="2059200" indent="-230400">
              <a:spcBef>
                <a:spcPts val="384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6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579968" y="407987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20E72F2D-B2AC-6244-8A61-4DB2981BEBB5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9439" y="1574800"/>
            <a:ext cx="7954961" cy="34925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80772" y="1042988"/>
            <a:ext cx="8463228" cy="1588"/>
          </a:xfrm>
          <a:prstGeom prst="line">
            <a:avLst/>
          </a:prstGeom>
          <a:ln w="508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78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B200-B430-E446-92F6-C2AF67BFC0B8}" type="datetime1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IPV introduction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2DAB-EEB7-2345-ADE4-01D3295B6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0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O-EN-white-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4" y="476252"/>
            <a:ext cx="2216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272808" cy="9080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333871" y="4221088"/>
            <a:ext cx="6480720" cy="91440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5pPr marL="1843088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47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61504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Header 22pt</a:t>
            </a:r>
            <a:br>
              <a:rPr lang="en-US" dirty="0" smtClean="0"/>
            </a:br>
            <a:r>
              <a:rPr lang="en-US" dirty="0" smtClean="0"/>
              <a:t>Message 16pt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6425" cy="44958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91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CF0E3BE3-FB19-E544-B93E-635BE204A8F2}" type="datetime1">
              <a:rPr lang="x-none" smtClean="0"/>
              <a:pPr/>
              <a:t>25/03/2014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5352" y="6409944"/>
            <a:ext cx="2306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6412056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3" r:id="rId2"/>
    <p:sldLayoutId id="2147483739" r:id="rId3"/>
    <p:sldLayoutId id="2147483772" r:id="rId4"/>
    <p:sldLayoutId id="2147483773" r:id="rId5"/>
    <p:sldLayoutId id="2147483774" r:id="rId6"/>
    <p:sldLayoutId id="2147483775" r:id="rId7"/>
  </p:sldLayoutIdLst>
  <p:transition>
    <p:fade/>
  </p:transition>
  <p:hf hd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2200" b="1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Arial" charset="0"/>
        </a:defRPr>
      </a:lvl1pPr>
    </p:titleStyle>
    <p:bodyStyle>
      <a:lvl1pPr marL="228600" indent="-228600" algn="l" defTabSz="914363" rtl="0" eaLnBrk="1" latinLnBrk="0" hangingPunct="1">
        <a:lnSpc>
          <a:spcPts val="2600"/>
        </a:lnSpc>
        <a:spcBef>
          <a:spcPts val="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sz="14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363" rtl="0" eaLnBrk="1" latinLnBrk="0" hangingPunct="1">
        <a:lnSpc>
          <a:spcPts val="2400"/>
        </a:lnSpc>
        <a:spcBef>
          <a:spcPts val="0"/>
        </a:spcBef>
        <a:spcAft>
          <a:spcPts val="400"/>
        </a:spcAft>
        <a:buClr>
          <a:schemeClr val="accent2"/>
        </a:buClr>
        <a:buSzPct val="125000"/>
        <a:buFont typeface="Lucida Grande"/>
        <a:buChar char="-"/>
        <a:defRPr sz="1400" b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25425" algn="l" defTabSz="914363" rtl="0" eaLnBrk="1" latinLnBrk="0" hangingPunct="1">
        <a:lnSpc>
          <a:spcPts val="2500"/>
        </a:lnSpc>
        <a:spcBef>
          <a:spcPts val="0"/>
        </a:spcBef>
        <a:spcAft>
          <a:spcPts val="400"/>
        </a:spcAft>
        <a:buClr>
          <a:schemeClr val="accent2"/>
        </a:buClr>
        <a:buSzPct val="90000"/>
        <a:buFont typeface="Arial" pitchFamily="34" charset="0"/>
        <a:buChar char="−"/>
        <a:defRPr sz="14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65100" algn="l" defTabSz="914363" rtl="0" eaLnBrk="1" latinLnBrk="0" hangingPunct="1">
        <a:lnSpc>
          <a:spcPts val="2200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600" b="1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7800" algn="l" defTabSz="914363" rtl="0" eaLnBrk="1" latinLnBrk="0" hangingPunct="1">
        <a:lnSpc>
          <a:spcPts val="2000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400" b="1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60" tIns="45680" rIns="91360" bIns="456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97"/>
            <a:ext cx="2133600" cy="365125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DED52F-14F3-2841-B7DE-A81C845D27C4}" type="datetime1">
              <a:rPr lang="x-none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25/03/2014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97"/>
            <a:ext cx="2895600" cy="365125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IPV introduction </a:t>
            </a: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7"/>
            <a:ext cx="2133600" cy="365125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5FE49EB-9B2B-4E1A-9E33-00DD272385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4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35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7" indent="-342597" algn="l" defTabSz="9135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95" indent="-285500" algn="l" defTabSz="9135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2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89" indent="-228398" algn="l" defTabSz="9135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85" indent="-228398" algn="l" defTabSz="9135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83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78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76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73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7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125538"/>
            <a:ext cx="8569325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GB" sz="3900" b="1">
              <a:solidFill>
                <a:srgbClr val="000066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 sz="3900" b="1">
              <a:solidFill>
                <a:srgbClr val="000066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95275" y="6381750"/>
            <a:ext cx="59324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6CCEE"/>
                </a:solidFill>
                <a:latin typeface="Arial Narrow" pitchFamily="34" charset="0"/>
              </a:rPr>
              <a:t>Polio Eradication Initiative – Endgame Strategy Overview</a:t>
            </a:r>
            <a:r>
              <a:rPr lang="en-GB" sz="1200" b="1" dirty="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GB" sz="12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GB" b="1" baseline="12000" dirty="0">
                <a:solidFill>
                  <a:srgbClr val="FFFFFF"/>
                </a:solidFill>
                <a:latin typeface="Arial Narrow" pitchFamily="34" charset="0"/>
              </a:rPr>
              <a:t>|</a:t>
            </a:r>
            <a:r>
              <a:rPr lang="en-GB" sz="1200" b="1" dirty="0">
                <a:solidFill>
                  <a:srgbClr val="96CCEE"/>
                </a:solidFill>
                <a:latin typeface="Arial Narrow" pitchFamily="34" charset="0"/>
              </a:rPr>
              <a:t>  </a:t>
            </a:r>
            <a:r>
              <a:rPr lang="en-GB" sz="1200" dirty="0" smtClean="0">
                <a:solidFill>
                  <a:srgbClr val="96CCEE"/>
                </a:solidFill>
                <a:latin typeface="Arial Narrow" pitchFamily="34" charset="0"/>
              </a:rPr>
              <a:t>20 Nov 2013</a:t>
            </a:r>
            <a:endParaRPr lang="en-GB" sz="1200" b="1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77050" y="6526215"/>
            <a:ext cx="287338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9348AEC2-EA4A-4490-B654-DBDD82057CF4}" type="slidenum">
              <a:rPr lang="ar-SA" sz="1200" b="1">
                <a:solidFill>
                  <a:srgbClr val="72BBE8"/>
                </a:solidFill>
                <a:latin typeface="Arial Narrow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GB" sz="1500" b="1">
                <a:solidFill>
                  <a:srgbClr val="72BBE8"/>
                </a:solidFill>
                <a:latin typeface="Arial Narrow" pitchFamily="34" charset="0"/>
              </a:rPr>
              <a:t>  </a:t>
            </a:r>
            <a:endParaRPr lang="en-GB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032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49977"/>
            <a:ext cx="18716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96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cs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cs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cs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Calibri" pitchFamily="34" charset="0"/>
          <a:ea typeface="+mn-ea"/>
          <a:cs typeface="Calibri" pitchFamily="34" charset="0"/>
        </a:defRPr>
      </a:lvl1pPr>
      <a:lvl2pPr marL="804863" indent="-280988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Calibri" pitchFamily="34" charset="0"/>
          <a:cs typeface="Calibri" pitchFamily="34" charset="0"/>
        </a:defRPr>
      </a:lvl2pPr>
      <a:lvl3pPr marL="1255713" indent="-26987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Calibri" pitchFamily="34" charset="0"/>
          <a:cs typeface="Calibri" pitchFamily="34" charset="0"/>
        </a:defRPr>
      </a:lvl3pPr>
      <a:lvl4pPr marL="1663700" indent="-227013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Calibri" pitchFamily="34" charset="0"/>
          <a:cs typeface="Calibri" pitchFamily="34" charset="0"/>
        </a:defRPr>
      </a:lvl4pPr>
      <a:lvl5pPr marL="19891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mmunization/sage/report_summary_november_2013/en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hyperlink" Target="http://www.who.int/immunization_delivery/adc/inactivated_polio_vaccine/en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accines/programs/vfc/awardees/vaccine-management/price-list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hyperlink" Target="http://www.unicef.org/supply/index_66260.html" TargetMode="External"/><Relationship Id="rId4" Type="http://schemas.openxmlformats.org/officeDocument/2006/relationships/hyperlink" Target="http://www.paho.org/hq/index.php?option=com_content&amp;view=article&amp;id=1864&amp;Itemid=2234&amp;lang=e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vialliance.org/support/apply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077200" cy="2209800"/>
          </a:xfrm>
        </p:spPr>
        <p:txBody>
          <a:bodyPr/>
          <a:lstStyle/>
          <a:p>
            <a:pPr marL="342900" indent="-342900" algn="ctr">
              <a:lnSpc>
                <a:spcPct val="100000"/>
              </a:lnSpc>
            </a:pPr>
            <a:r>
              <a:rPr lang="en-GB" dirty="0" smtClean="0"/>
              <a:t>	</a:t>
            </a:r>
            <a:r>
              <a:rPr lang="en-GB" sz="3200" dirty="0" smtClean="0"/>
              <a:t>IPV Introduction and OPV Withdrawal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400" i="1" dirty="0" smtClean="0"/>
              <a:t>Rationale and Programmatic Implications for Objective 2 of The Polio Eradication and Endgame Strategic Plan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6706" y="5486400"/>
            <a:ext cx="5768974" cy="46063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Immunization Systems Management Group (IMG)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381000" y="6172200"/>
            <a:ext cx="8515985" cy="4138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Font typeface="Wingdings" pitchFamily="2" charset="2"/>
              <a:buNone/>
              <a:defRPr lang="en-US" sz="1500" b="0" kern="1200" spc="0" baseline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noProof="0" dirty="0" smtClean="0">
                <a:solidFill>
                  <a:schemeClr val="tx1"/>
                </a:solidFill>
              </a:rPr>
              <a:t>25 March 2014</a:t>
            </a:r>
            <a:r>
              <a:rPr lang="en-US" noProof="0" dirty="0" smtClean="0">
                <a:solidFill>
                  <a:schemeClr val="tx1"/>
                </a:solidFill>
              </a:rPr>
              <a:t>							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23891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60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Polio Eradication &amp; Endgame Strategic Plan 2013-2018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2974" y="1101798"/>
            <a:ext cx="4343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b="1" dirty="0" smtClean="0">
                <a:solidFill>
                  <a:schemeClr val="tx2"/>
                </a:solidFill>
              </a:rPr>
              <a:t>The Plan differs from previous eradication plans  because it addresses paralytic cases associated with both </a:t>
            </a:r>
            <a:r>
              <a:rPr lang="en-US" b="1" dirty="0" smtClean="0">
                <a:solidFill>
                  <a:srgbClr val="FF0000"/>
                </a:solidFill>
              </a:rPr>
              <a:t>wild polioviruses </a:t>
            </a:r>
            <a:r>
              <a:rPr lang="en-US" b="1" dirty="0" smtClean="0">
                <a:solidFill>
                  <a:schemeClr val="tx2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vaccine-derived poliovirus/VAPP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3886200" cy="503377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249D7A-D6A6-BC48-BE6C-A4D7FA3A6D20}" type="datetime1">
              <a:rPr lang="en-US" smtClean="0"/>
              <a:pPr/>
              <a:t>3/25/2014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00601" y="2456676"/>
            <a:ext cx="4190999" cy="972324"/>
            <a:chOff x="1295432" y="3317770"/>
            <a:chExt cx="3097820" cy="2305260"/>
          </a:xfrm>
        </p:grpSpPr>
        <p:sp>
          <p:nvSpPr>
            <p:cNvPr id="11" name="Freeform 10"/>
            <p:cNvSpPr/>
            <p:nvPr/>
          </p:nvSpPr>
          <p:spPr>
            <a:xfrm>
              <a:off x="1295432" y="3317770"/>
              <a:ext cx="3097820" cy="1040635"/>
            </a:xfrm>
            <a:custGeom>
              <a:avLst/>
              <a:gdLst>
                <a:gd name="connsiteX0" fmla="*/ 0 w 3097820"/>
                <a:gd name="connsiteY0" fmla="*/ 0 h 691200"/>
                <a:gd name="connsiteX1" fmla="*/ 3097820 w 3097820"/>
                <a:gd name="connsiteY1" fmla="*/ 0 h 691200"/>
                <a:gd name="connsiteX2" fmla="*/ 3097820 w 3097820"/>
                <a:gd name="connsiteY2" fmla="*/ 691200 h 691200"/>
                <a:gd name="connsiteX3" fmla="*/ 0 w 3097820"/>
                <a:gd name="connsiteY3" fmla="*/ 691200 h 691200"/>
                <a:gd name="connsiteX4" fmla="*/ 0 w 3097820"/>
                <a:gd name="connsiteY4" fmla="*/ 0 h 6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820" h="691200">
                  <a:moveTo>
                    <a:pt x="0" y="0"/>
                  </a:moveTo>
                  <a:lnTo>
                    <a:pt x="3097820" y="0"/>
                  </a:lnTo>
                  <a:lnTo>
                    <a:pt x="3097820" y="691200"/>
                  </a:lnTo>
                  <a:lnTo>
                    <a:pt x="0" y="691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Eradication</a:t>
              </a:r>
              <a:endParaRPr lang="en-US" sz="24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295432" y="4358405"/>
              <a:ext cx="3097820" cy="1264625"/>
            </a:xfrm>
            <a:custGeom>
              <a:avLst/>
              <a:gdLst>
                <a:gd name="connsiteX0" fmla="*/ 0 w 3097820"/>
                <a:gd name="connsiteY0" fmla="*/ 0 h 1614060"/>
                <a:gd name="connsiteX1" fmla="*/ 3097820 w 3097820"/>
                <a:gd name="connsiteY1" fmla="*/ 0 h 1614060"/>
                <a:gd name="connsiteX2" fmla="*/ 3097820 w 3097820"/>
                <a:gd name="connsiteY2" fmla="*/ 1614060 h 1614060"/>
                <a:gd name="connsiteX3" fmla="*/ 0 w 3097820"/>
                <a:gd name="connsiteY3" fmla="*/ 1614060 h 1614060"/>
                <a:gd name="connsiteX4" fmla="*/ 0 w 3097820"/>
                <a:gd name="connsiteY4" fmla="*/ 0 h 161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820" h="1614060">
                  <a:moveTo>
                    <a:pt x="0" y="0"/>
                  </a:moveTo>
                  <a:lnTo>
                    <a:pt x="3097820" y="0"/>
                  </a:lnTo>
                  <a:lnTo>
                    <a:pt x="3097820" y="1614060"/>
                  </a:lnTo>
                  <a:lnTo>
                    <a:pt x="0" y="16140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smtClean="0"/>
                <a:t>refers to </a:t>
              </a:r>
              <a:r>
                <a:rPr lang="en-US" sz="2400" b="1" kern="1200" dirty="0" smtClean="0">
                  <a:solidFill>
                    <a:srgbClr val="0070C0"/>
                  </a:solidFill>
                </a:rPr>
                <a:t>wild virus</a:t>
              </a:r>
              <a:endParaRPr lang="en-US" sz="2400" b="1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00599" y="4500372"/>
            <a:ext cx="4191001" cy="1290828"/>
            <a:chOff x="4826947" y="3317770"/>
            <a:chExt cx="3097820" cy="2305260"/>
          </a:xfrm>
        </p:grpSpPr>
        <p:sp>
          <p:nvSpPr>
            <p:cNvPr id="14" name="Freeform 13"/>
            <p:cNvSpPr/>
            <p:nvPr/>
          </p:nvSpPr>
          <p:spPr>
            <a:xfrm>
              <a:off x="4826947" y="3317770"/>
              <a:ext cx="3097820" cy="944422"/>
            </a:xfrm>
            <a:custGeom>
              <a:avLst/>
              <a:gdLst>
                <a:gd name="connsiteX0" fmla="*/ 0 w 3097820"/>
                <a:gd name="connsiteY0" fmla="*/ 0 h 691200"/>
                <a:gd name="connsiteX1" fmla="*/ 3097820 w 3097820"/>
                <a:gd name="connsiteY1" fmla="*/ 0 h 691200"/>
                <a:gd name="connsiteX2" fmla="*/ 3097820 w 3097820"/>
                <a:gd name="connsiteY2" fmla="*/ 691200 h 691200"/>
                <a:gd name="connsiteX3" fmla="*/ 0 w 3097820"/>
                <a:gd name="connsiteY3" fmla="*/ 691200 h 691200"/>
                <a:gd name="connsiteX4" fmla="*/ 0 w 3097820"/>
                <a:gd name="connsiteY4" fmla="*/ 0 h 6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820" h="691200">
                  <a:moveTo>
                    <a:pt x="0" y="0"/>
                  </a:moveTo>
                  <a:lnTo>
                    <a:pt x="3097820" y="0"/>
                  </a:lnTo>
                  <a:lnTo>
                    <a:pt x="3097820" y="691200"/>
                  </a:lnTo>
                  <a:lnTo>
                    <a:pt x="0" y="691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10439722"/>
                <a:satOff val="-25040"/>
                <a:lumOff val="1961"/>
                <a:alphaOff val="0"/>
              </a:schemeClr>
            </a:lnRef>
            <a:fillRef idx="1">
              <a:schemeClr val="accent5">
                <a:hueOff val="10439722"/>
                <a:satOff val="-25040"/>
                <a:lumOff val="1961"/>
                <a:alphaOff val="0"/>
              </a:schemeClr>
            </a:fillRef>
            <a:effectRef idx="0">
              <a:schemeClr val="accent5">
                <a:hueOff val="10439722"/>
                <a:satOff val="-25040"/>
                <a:lumOff val="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bg1"/>
                  </a:solidFill>
                </a:rPr>
                <a:t>Endgame</a:t>
              </a:r>
              <a:endParaRPr lang="en-US" sz="24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26947" y="4262192"/>
              <a:ext cx="3097820" cy="1360838"/>
            </a:xfrm>
            <a:custGeom>
              <a:avLst/>
              <a:gdLst>
                <a:gd name="connsiteX0" fmla="*/ 0 w 3097820"/>
                <a:gd name="connsiteY0" fmla="*/ 0 h 1614060"/>
                <a:gd name="connsiteX1" fmla="*/ 3097820 w 3097820"/>
                <a:gd name="connsiteY1" fmla="*/ 0 h 1614060"/>
                <a:gd name="connsiteX2" fmla="*/ 3097820 w 3097820"/>
                <a:gd name="connsiteY2" fmla="*/ 1614060 h 1614060"/>
                <a:gd name="connsiteX3" fmla="*/ 0 w 3097820"/>
                <a:gd name="connsiteY3" fmla="*/ 1614060 h 1614060"/>
                <a:gd name="connsiteX4" fmla="*/ 0 w 3097820"/>
                <a:gd name="connsiteY4" fmla="*/ 0 h 161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820" h="1614060">
                  <a:moveTo>
                    <a:pt x="0" y="0"/>
                  </a:moveTo>
                  <a:lnTo>
                    <a:pt x="3097820" y="0"/>
                  </a:lnTo>
                  <a:lnTo>
                    <a:pt x="3097820" y="1614060"/>
                  </a:lnTo>
                  <a:lnTo>
                    <a:pt x="0" y="16140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10807894"/>
                <a:satOff val="-12023"/>
                <a:lumOff val="-47"/>
                <a:alphaOff val="0"/>
              </a:schemeClr>
            </a:lnRef>
            <a:fillRef idx="1">
              <a:schemeClr val="accent5">
                <a:tint val="40000"/>
                <a:alpha val="90000"/>
                <a:hueOff val="10807894"/>
                <a:satOff val="-12023"/>
                <a:lumOff val="-4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10807894"/>
                <a:satOff val="-12023"/>
                <a:lumOff val="-4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smtClean="0"/>
                <a:t>refers to management of </a:t>
              </a:r>
              <a:r>
                <a:rPr lang="en-US" sz="2400" b="1" kern="1200" dirty="0" smtClean="0">
                  <a:solidFill>
                    <a:srgbClr val="0070C0"/>
                  </a:solidFill>
                </a:rPr>
                <a:t>VDPVs and VAPP</a:t>
              </a:r>
              <a:endParaRPr lang="en-US" sz="2400" b="1" kern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Plus 15"/>
          <p:cNvSpPr/>
          <p:nvPr/>
        </p:nvSpPr>
        <p:spPr bwMode="auto">
          <a:xfrm>
            <a:off x="6465467" y="3505200"/>
            <a:ext cx="914400" cy="914400"/>
          </a:xfrm>
          <a:prstGeom prst="mathPlus">
            <a:avLst/>
          </a:prstGeom>
          <a:solidFill>
            <a:schemeClr val="tx1">
              <a:lumMod val="95000"/>
              <a:lumOff val="5000"/>
            </a:schemeClr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rgbClr val="CEDEE4"/>
              </a:solidFill>
              <a:latin typeface="Segoe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662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6AE16F-D319-CB4E-B21D-5D87EB3A6A1F}" type="datetime1">
              <a:rPr lang="x-none" smtClean="0"/>
              <a:pPr/>
              <a:t>25/03/2014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 smtClean="0">
              <a:latin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Goal: to complete the eradication &amp; containment of all wild, vaccine-related and Sabin polioviruses.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512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6425" cy="304699"/>
          </a:xfrm>
        </p:spPr>
        <p:txBody>
          <a:bodyPr/>
          <a:lstStyle/>
          <a:p>
            <a:r>
              <a:rPr lang="en-US" dirty="0" smtClean="0"/>
              <a:t>The Plan has Four Objectives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178704"/>
              </p:ext>
            </p:extLst>
          </p:nvPr>
        </p:nvGraphicFramePr>
        <p:xfrm>
          <a:off x="457200" y="1371600"/>
          <a:ext cx="82264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8340C1A-C28C-634E-BE79-77F2F5B07638}" type="datetime1">
              <a:rPr lang="x-none" smtClean="0"/>
              <a:t>25/03/2014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177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136"/>
          <p:cNvSpPr>
            <a:spLocks noChangeArrowheads="1"/>
          </p:cNvSpPr>
          <p:nvPr/>
        </p:nvSpPr>
        <p:spPr bwMode="auto">
          <a:xfrm rot="16200000" flipV="1">
            <a:off x="1081455" y="2533894"/>
            <a:ext cx="685800" cy="1948962"/>
          </a:xfrm>
          <a:prstGeom prst="upArrow">
            <a:avLst>
              <a:gd name="adj1" fmla="val 100000"/>
              <a:gd name="adj2" fmla="val 37542"/>
            </a:avLst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94250" name="AutoShape 136"/>
          <p:cNvSpPr>
            <a:spLocks noChangeArrowheads="1"/>
          </p:cNvSpPr>
          <p:nvPr/>
        </p:nvSpPr>
        <p:spPr bwMode="auto">
          <a:xfrm rot="16200000" flipV="1">
            <a:off x="1085850" y="1406769"/>
            <a:ext cx="685800" cy="1948962"/>
          </a:xfrm>
          <a:prstGeom prst="upArrow">
            <a:avLst>
              <a:gd name="adj1" fmla="val 100000"/>
              <a:gd name="adj2" fmla="val 37542"/>
            </a:avLst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9397" name="Text Box 137"/>
          <p:cNvSpPr txBox="1">
            <a:spLocks noChangeArrowheads="1"/>
          </p:cNvSpPr>
          <p:nvPr/>
        </p:nvSpPr>
        <p:spPr bwMode="auto">
          <a:xfrm>
            <a:off x="454274" y="2057402"/>
            <a:ext cx="1852245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Virus detection &amp; interruption</a:t>
            </a:r>
            <a:endParaRPr lang="en-US" altLang="ja-JP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398" name="Text Box 150"/>
          <p:cNvSpPr txBox="1">
            <a:spLocks noChangeArrowheads="1"/>
          </p:cNvSpPr>
          <p:nvPr/>
        </p:nvSpPr>
        <p:spPr bwMode="auto">
          <a:xfrm>
            <a:off x="3241434" y="485134"/>
            <a:ext cx="2603989" cy="3693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ja-JP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Last wild polio case</a:t>
            </a:r>
            <a:endParaRPr lang="en-US" altLang="ja-JP" b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399" name="AutoShape 151"/>
          <p:cNvSpPr>
            <a:spLocks noChangeArrowheads="1"/>
          </p:cNvSpPr>
          <p:nvPr/>
        </p:nvSpPr>
        <p:spPr bwMode="auto">
          <a:xfrm flipV="1">
            <a:off x="4410808" y="891383"/>
            <a:ext cx="266700" cy="2333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29" tIns="45714" rIns="91429" bIns="45714" anchor="ctr"/>
          <a:lstStyle/>
          <a:p>
            <a:endParaRPr lang="en-US" smtClean="0">
              <a:solidFill>
                <a:srgbClr val="59452A"/>
              </a:solidFill>
            </a:endParaRPr>
          </a:p>
        </p:txBody>
      </p:sp>
      <p:sp>
        <p:nvSpPr>
          <p:cNvPr id="5940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538797" y="6381763"/>
            <a:ext cx="44108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385640-8122-4167-801B-1F9069A734C4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13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9401" name="Text Box 150"/>
          <p:cNvSpPr txBox="1">
            <a:spLocks noChangeArrowheads="1"/>
          </p:cNvSpPr>
          <p:nvPr/>
        </p:nvSpPr>
        <p:spPr bwMode="auto">
          <a:xfrm>
            <a:off x="7162800" y="485134"/>
            <a:ext cx="1462454" cy="3693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ja-JP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Certification</a:t>
            </a:r>
            <a:endParaRPr lang="en-US" altLang="ja-JP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402" name="AutoShape 151"/>
          <p:cNvSpPr>
            <a:spLocks noChangeArrowheads="1"/>
          </p:cNvSpPr>
          <p:nvPr/>
        </p:nvSpPr>
        <p:spPr bwMode="auto">
          <a:xfrm flipV="1">
            <a:off x="7781196" y="881066"/>
            <a:ext cx="266700" cy="2333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29" tIns="45714" rIns="91429" bIns="45714" anchor="ctr"/>
          <a:lstStyle/>
          <a:p>
            <a:endParaRPr lang="en-US" smtClean="0">
              <a:solidFill>
                <a:srgbClr val="59452A"/>
              </a:solidFill>
            </a:endParaRPr>
          </a:p>
        </p:txBody>
      </p:sp>
      <p:sp>
        <p:nvSpPr>
          <p:cNvPr id="59403" name="Text Box 137"/>
          <p:cNvSpPr txBox="1">
            <a:spLocks noChangeArrowheads="1"/>
          </p:cNvSpPr>
          <p:nvPr/>
        </p:nvSpPr>
        <p:spPr bwMode="auto">
          <a:xfrm>
            <a:off x="449872" y="3186123"/>
            <a:ext cx="210869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RI strengthening &amp; OPV withdrawal</a:t>
            </a:r>
            <a:endParaRPr lang="en-US" altLang="ja-JP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58562" y="1565275"/>
            <a:ext cx="55582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136"/>
          <p:cNvSpPr>
            <a:spLocks noChangeArrowheads="1"/>
          </p:cNvSpPr>
          <p:nvPr/>
        </p:nvSpPr>
        <p:spPr bwMode="auto">
          <a:xfrm rot="16200000" flipV="1">
            <a:off x="1081455" y="3700707"/>
            <a:ext cx="685800" cy="1948962"/>
          </a:xfrm>
          <a:prstGeom prst="upArrow">
            <a:avLst>
              <a:gd name="adj1" fmla="val 100000"/>
              <a:gd name="adj2" fmla="val 37542"/>
            </a:avLst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9406" name="Text Box 137"/>
          <p:cNvSpPr txBox="1">
            <a:spLocks noChangeArrowheads="1"/>
          </p:cNvSpPr>
          <p:nvPr/>
        </p:nvSpPr>
        <p:spPr bwMode="auto">
          <a:xfrm>
            <a:off x="449873" y="4352939"/>
            <a:ext cx="1856642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Containment &amp; certification</a:t>
            </a:r>
            <a:endParaRPr lang="en-US" altLang="ja-JP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690454" y="2038356"/>
            <a:ext cx="5203581" cy="1812925"/>
            <a:chOff x="2987360" y="1998290"/>
            <a:chExt cx="5638049" cy="1813621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5457056" y="3126110"/>
              <a:ext cx="1513949" cy="6858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3992">
                <a:defRPr/>
              </a:pP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Introduce IPV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2987360" y="1998290"/>
              <a:ext cx="2469696" cy="6858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3992">
                <a:defRPr/>
              </a:pP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Wild virus </a:t>
              </a:r>
            </a:p>
            <a:p>
              <a:pPr algn="ctr" defTabSz="913992">
                <a:defRPr/>
              </a:pP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interruption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5457056" y="1998290"/>
              <a:ext cx="3168352" cy="68580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3992">
                <a:defRPr/>
              </a:pP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Outbreak response </a:t>
              </a:r>
            </a:p>
            <a:p>
              <a:pPr algn="ctr" defTabSz="913992">
                <a:defRPr/>
              </a:pP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(esp. </a:t>
              </a:r>
              <a:r>
                <a:rPr lang="en-US" b="1" dirty="0" err="1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cVDPVs</a:t>
              </a: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)</a:t>
              </a: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3008784" y="3126110"/>
              <a:ext cx="2448272" cy="6858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3992">
                <a:defRPr/>
              </a:pP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RI strengthening </a:t>
              </a:r>
            </a:p>
            <a:p>
              <a:pPr algn="ctr" defTabSz="913992">
                <a:defRPr/>
              </a:pP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OPV2 pre-requisites</a:t>
              </a: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6825461" y="3126110"/>
              <a:ext cx="1799948" cy="6858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3992">
                <a:defRPr/>
              </a:pP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OPV2</a:t>
              </a:r>
            </a:p>
            <a:p>
              <a:pPr algn="ctr" defTabSz="913992">
                <a:defRPr/>
              </a:pP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withdrawal</a:t>
              </a:r>
            </a:p>
          </p:txBody>
        </p:sp>
      </p:grpSp>
      <p:sp>
        <p:nvSpPr>
          <p:cNvPr id="38" name="AutoShape 136"/>
          <p:cNvSpPr>
            <a:spLocks noChangeArrowheads="1"/>
          </p:cNvSpPr>
          <p:nvPr/>
        </p:nvSpPr>
        <p:spPr bwMode="auto">
          <a:xfrm rot="16200000" flipV="1">
            <a:off x="1081455" y="4888157"/>
            <a:ext cx="685800" cy="1948962"/>
          </a:xfrm>
          <a:prstGeom prst="upArrow">
            <a:avLst>
              <a:gd name="adj1" fmla="val 100000"/>
              <a:gd name="adj2" fmla="val 37542"/>
            </a:avLst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9409" name="Text Box 137"/>
          <p:cNvSpPr txBox="1">
            <a:spLocks noChangeArrowheads="1"/>
          </p:cNvSpPr>
          <p:nvPr/>
        </p:nvSpPr>
        <p:spPr bwMode="auto">
          <a:xfrm>
            <a:off x="449873" y="5676900"/>
            <a:ext cx="1856642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Legacy Planning</a:t>
            </a:r>
            <a:endParaRPr lang="en-US" altLang="ja-JP" b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709498" y="4332288"/>
            <a:ext cx="5205046" cy="1873250"/>
            <a:chOff x="3008783" y="4293096"/>
            <a:chExt cx="5638049" cy="1872208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3008784" y="4293096"/>
              <a:ext cx="2469696" cy="68580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3992">
                <a:defRPr/>
              </a:pP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Finalize long-term containment plans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478480" y="4293096"/>
              <a:ext cx="3168352" cy="6858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3992">
                <a:defRPr/>
              </a:pP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Complete containment </a:t>
              </a:r>
            </a:p>
            <a:p>
              <a:pPr algn="ctr" defTabSz="913992">
                <a:defRPr/>
              </a:pP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&amp; certification globally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3008783" y="5479503"/>
              <a:ext cx="2469696" cy="68580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3992">
                <a:defRPr/>
              </a:pP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Consultation &amp; strategic plan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5478479" y="5479503"/>
              <a:ext cx="3168352" cy="6858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3992">
                <a:defRPr/>
              </a:pPr>
              <a:r>
                <a:rPr lang="en-US" b="1" dirty="0">
                  <a:solidFill>
                    <a:srgbClr val="4F81BD">
                      <a:lumMod val="50000"/>
                    </a:srgbClr>
                  </a:solidFill>
                  <a:cs typeface="Calibri" pitchFamily="34" charset="0"/>
                </a:rPr>
                <a:t>Initiate implementation of legacy plan</a:t>
              </a:r>
            </a:p>
          </p:txBody>
        </p:sp>
      </p:grpSp>
      <p:sp>
        <p:nvSpPr>
          <p:cNvPr id="59411" name="Text Box 150"/>
          <p:cNvSpPr txBox="1">
            <a:spLocks noChangeArrowheads="1"/>
          </p:cNvSpPr>
          <p:nvPr/>
        </p:nvSpPr>
        <p:spPr bwMode="auto">
          <a:xfrm>
            <a:off x="5569950" y="485134"/>
            <a:ext cx="1594338" cy="3693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ja-JP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Last OPV2 use</a:t>
            </a:r>
            <a:endParaRPr lang="en-US" altLang="ja-JP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412" name="AutoShape 151"/>
          <p:cNvSpPr>
            <a:spLocks noChangeArrowheads="1"/>
          </p:cNvSpPr>
          <p:nvPr/>
        </p:nvSpPr>
        <p:spPr bwMode="auto">
          <a:xfrm flipV="1">
            <a:off x="5991782" y="858844"/>
            <a:ext cx="266700" cy="2333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29" tIns="45714" rIns="91429" bIns="45714" anchor="ctr"/>
          <a:lstStyle/>
          <a:p>
            <a:pPr algn="ctr"/>
            <a:endParaRPr lang="en-US" smtClean="0">
              <a:solidFill>
                <a:srgbClr val="59452A"/>
              </a:solidFill>
            </a:endParaRPr>
          </a:p>
        </p:txBody>
      </p:sp>
      <p:sp>
        <p:nvSpPr>
          <p:cNvPr id="59413" name="Text Box 150"/>
          <p:cNvSpPr txBox="1">
            <a:spLocks noChangeArrowheads="1"/>
          </p:cNvSpPr>
          <p:nvPr/>
        </p:nvSpPr>
        <p:spPr bwMode="auto">
          <a:xfrm>
            <a:off x="195829" y="205631"/>
            <a:ext cx="1948962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ja-JP" sz="28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Endgame Major </a:t>
            </a:r>
          </a:p>
          <a:p>
            <a:pPr algn="ctr" eaLnBrk="1" hangingPunct="1"/>
            <a:r>
              <a:rPr lang="en-GB" altLang="ja-JP" sz="28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Objectives</a:t>
            </a:r>
            <a:endParaRPr lang="en-US" altLang="ja-JP" sz="28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395" name="Text Box 65"/>
          <p:cNvSpPr txBox="1">
            <a:spLocks noChangeArrowheads="1"/>
          </p:cNvSpPr>
          <p:nvPr/>
        </p:nvSpPr>
        <p:spPr bwMode="auto">
          <a:xfrm>
            <a:off x="2510207" y="1092214"/>
            <a:ext cx="6097465" cy="6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630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30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30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30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30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sz="1700" b="1" dirty="0"/>
              <a:t>2013          2014          2015          2016          2017          2018	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989522" y="2996952"/>
            <a:ext cx="3058374" cy="1008112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2853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609398"/>
          </a:xfrm>
        </p:spPr>
        <p:txBody>
          <a:bodyPr/>
          <a:lstStyle/>
          <a:p>
            <a:r>
              <a:rPr lang="en-US" dirty="0" smtClean="0"/>
              <a:t>Objective 2 of The </a:t>
            </a:r>
            <a:r>
              <a:rPr lang="en-US" dirty="0"/>
              <a:t>Plan addresses the </a:t>
            </a:r>
            <a:r>
              <a:rPr lang="en-US" dirty="0" smtClean="0"/>
              <a:t>Endgame through three distinct stages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575212"/>
              </p:ext>
            </p:extLst>
          </p:nvPr>
        </p:nvGraphicFramePr>
        <p:xfrm>
          <a:off x="496639" y="1219200"/>
          <a:ext cx="8226425" cy="461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3777616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b="1" dirty="0" smtClean="0">
                <a:solidFill>
                  <a:srgbClr val="5A471C"/>
                </a:solidFill>
              </a:rPr>
              <a:t>Before end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b="1" dirty="0" smtClean="0">
                <a:solidFill>
                  <a:srgbClr val="5A471C"/>
                </a:solidFill>
              </a:rPr>
              <a:t>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2667000"/>
            <a:ext cx="6976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b="1" dirty="0" smtClean="0">
                <a:solidFill>
                  <a:srgbClr val="5A471C"/>
                </a:solidFill>
              </a:rPr>
              <a:t>2016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1882565"/>
            <a:ext cx="128753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b="1" dirty="0" smtClean="0">
                <a:solidFill>
                  <a:srgbClr val="5A471C"/>
                </a:solidFill>
              </a:rPr>
              <a:t>2019-2020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685800" y="5638800"/>
            <a:ext cx="7808664" cy="685800"/>
          </a:xfrm>
          <a:prstGeom prst="rightArrow">
            <a:avLst/>
          </a:prstGeom>
          <a:solidFill>
            <a:srgbClr val="00B050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000" dirty="0" smtClean="0">
                <a:solidFill>
                  <a:schemeClr val="tx1"/>
                </a:solidFill>
                <a:latin typeface="Segoe" pitchFamily="34" charset="0"/>
              </a:rPr>
              <a:t>Ongoing STRENGTHENING of routine immunization services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BDBE1F-89DB-46F2-91DA-43A1B6B3FD67}" type="datetime1">
              <a:rPr lang="en-US" smtClean="0"/>
              <a:t>3/25/2014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206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6AE16F-D319-CB4E-B21D-5D87EB3A6A1F}" type="datetime1">
              <a:rPr lang="x-none" smtClean="0"/>
              <a:pPr/>
              <a:t>25/03/2014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609600"/>
          </a:xfrm>
        </p:spPr>
        <p:txBody>
          <a:bodyPr/>
          <a:lstStyle/>
          <a:p>
            <a:r>
              <a:rPr lang="en-US" sz="2400" dirty="0"/>
              <a:t>Polio strengthening routine </a:t>
            </a:r>
            <a:r>
              <a:rPr lang="en-US" sz="2400" dirty="0" err="1"/>
              <a:t>immunisation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6425" cy="495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/>
              <a:t>Implement </a:t>
            </a:r>
            <a:r>
              <a:rPr lang="en-US" b="1" dirty="0"/>
              <a:t>and monitor the use of polio assets for routine </a:t>
            </a:r>
            <a:r>
              <a:rPr lang="en-US" b="1" dirty="0" err="1"/>
              <a:t>immunisation</a:t>
            </a:r>
            <a:r>
              <a:rPr lang="en-US" b="1" dirty="0"/>
              <a:t> strengthening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Human (e.g. polio staff supported by GPEI in WHO and UNICEF)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Physical (e.g. vehicles)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Systems/Networks (e.g. surveillance and monitoring data)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Experience (e.g. </a:t>
            </a:r>
            <a:r>
              <a:rPr lang="en-US" sz="1700" dirty="0" err="1"/>
              <a:t>microplanning</a:t>
            </a:r>
            <a:r>
              <a:rPr lang="en-US" sz="1700" dirty="0" smtClean="0"/>
              <a:t>)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Concentrate on the country level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Assets are concentrated in key </a:t>
            </a:r>
            <a:r>
              <a:rPr lang="en-US" sz="1700" dirty="0" smtClean="0"/>
              <a:t>countries with priority for broader </a:t>
            </a:r>
            <a:r>
              <a:rPr lang="en-US" sz="1700" dirty="0" err="1"/>
              <a:t>immunisation</a:t>
            </a:r>
            <a:r>
              <a:rPr lang="en-US" sz="1700" dirty="0"/>
              <a:t> </a:t>
            </a:r>
            <a:r>
              <a:rPr lang="en-US" sz="1700" dirty="0" smtClean="0"/>
              <a:t>agenda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Use existing </a:t>
            </a:r>
            <a:r>
              <a:rPr lang="en-US" b="1" dirty="0" err="1"/>
              <a:t>cMYPs</a:t>
            </a:r>
            <a:r>
              <a:rPr lang="en-US" b="1" dirty="0"/>
              <a:t> / annual plans to guide </a:t>
            </a:r>
            <a:r>
              <a:rPr lang="en-US" b="1" dirty="0" smtClean="0"/>
              <a:t>interventions</a:t>
            </a:r>
          </a:p>
          <a:p>
            <a:pPr lvl="1">
              <a:spcAft>
                <a:spcPts val="600"/>
              </a:spcAft>
            </a:pPr>
            <a:r>
              <a:rPr lang="en-US" sz="1700" dirty="0" smtClean="0"/>
              <a:t>Support should be implemented based on national context and priorities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Develop </a:t>
            </a:r>
            <a:r>
              <a:rPr lang="en-US" b="1" dirty="0"/>
              <a:t>flexible 'packages' of potential support interventions </a:t>
            </a:r>
            <a:endParaRPr lang="en-US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043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6AE16F-D319-CB4E-B21D-5D87EB3A6A1F}" type="datetime1">
              <a:rPr lang="x-none" smtClean="0"/>
              <a:pPr/>
              <a:t>25/03/2014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304699"/>
          </a:xfrm>
        </p:spPr>
        <p:txBody>
          <a:bodyPr/>
          <a:lstStyle/>
          <a:p>
            <a:r>
              <a:rPr lang="en-US" dirty="0"/>
              <a:t>Endgame targets for routine </a:t>
            </a:r>
            <a:r>
              <a:rPr lang="en-US" dirty="0" smtClean="0"/>
              <a:t>immunization </a:t>
            </a:r>
            <a:r>
              <a:rPr lang="en-US" dirty="0"/>
              <a:t>strengthening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endParaRPr lang="en-US" sz="2000" dirty="0" smtClean="0"/>
          </a:p>
          <a:p>
            <a:pPr>
              <a:spcAft>
                <a:spcPts val="1800"/>
              </a:spcAft>
            </a:pPr>
            <a:r>
              <a:rPr lang="en-US" sz="2000" dirty="0" smtClean="0"/>
              <a:t>Develop </a:t>
            </a:r>
            <a:r>
              <a:rPr lang="en-US" sz="2000" dirty="0"/>
              <a:t>annual national </a:t>
            </a:r>
            <a:r>
              <a:rPr lang="en-US" sz="2000" dirty="0" smtClean="0"/>
              <a:t>immunization </a:t>
            </a:r>
            <a:r>
              <a:rPr lang="en-US" sz="2000" dirty="0"/>
              <a:t>coverage improvement plans in 10 focus countries by end 2014.</a:t>
            </a:r>
            <a:endParaRPr lang="en-GB" sz="2000" dirty="0"/>
          </a:p>
          <a:p>
            <a:pPr lvl="0">
              <a:spcAft>
                <a:spcPts val="1800"/>
              </a:spcAft>
            </a:pPr>
            <a:r>
              <a:rPr lang="en-US" sz="2000" dirty="0"/>
              <a:t>Dedicate &gt;50% of polio-funded field personnel’s time in the focus countries to </a:t>
            </a:r>
            <a:r>
              <a:rPr lang="en-US" sz="2000" dirty="0" smtClean="0"/>
              <a:t>immunization systems </a:t>
            </a:r>
            <a:r>
              <a:rPr lang="en-US" sz="2000" dirty="0"/>
              <a:t>strengthening tasks.</a:t>
            </a:r>
            <a:endParaRPr lang="en-GB" sz="2000" dirty="0"/>
          </a:p>
          <a:p>
            <a:pPr lvl="0">
              <a:spcAft>
                <a:spcPts val="1800"/>
              </a:spcAft>
            </a:pPr>
            <a:r>
              <a:rPr lang="en-US" sz="2000" dirty="0"/>
              <a:t>Achieve 10% (relative) year-on-year improvement in DTP3 coverage rates in high-risk districts in 10 focus countries beginning in 2014.</a:t>
            </a:r>
            <a:endParaRPr lang="en-GB" sz="20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165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8229600" cy="12192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SAGE 11/2012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: Recommend at least 1 dose of IPV into routine s</a:t>
            </a:r>
            <a:r>
              <a:rPr lang="en-US" i="1" dirty="0" smtClean="0">
                <a:solidFill>
                  <a:srgbClr val="002060"/>
                </a:solidFill>
              </a:rPr>
              <a:t>c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hedules (risk mitigation)</a:t>
            </a:r>
            <a:endParaRPr lang="en-GB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0" t="15157" r="1400" b="38528"/>
          <a:stretch/>
        </p:blipFill>
        <p:spPr bwMode="auto">
          <a:xfrm>
            <a:off x="387009" y="1676400"/>
            <a:ext cx="837091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8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6425" cy="609398"/>
          </a:xfrm>
        </p:spPr>
        <p:txBody>
          <a:bodyPr/>
          <a:lstStyle/>
          <a:p>
            <a:r>
              <a:rPr lang="en-US" dirty="0"/>
              <a:t>Rationale for introducing at least one dose of IPV prior to the </a:t>
            </a:r>
            <a:r>
              <a:rPr lang="en-US" dirty="0" err="1"/>
              <a:t>tOPV-bOPV</a:t>
            </a:r>
            <a:r>
              <a:rPr lang="en-US" dirty="0"/>
              <a:t> switch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2286000"/>
            <a:ext cx="3733800" cy="4343401"/>
          </a:xfrm>
        </p:spPr>
        <p:txBody>
          <a:bodyPr/>
          <a:lstStyle/>
          <a:p>
            <a:r>
              <a:rPr lang="en-US" b="1" dirty="0" smtClean="0"/>
              <a:t>Reduce risks </a:t>
            </a:r>
            <a:r>
              <a:rPr lang="en-US" dirty="0" smtClean="0"/>
              <a:t>associated with type 2 cessation </a:t>
            </a:r>
          </a:p>
          <a:p>
            <a:pPr lvl="1"/>
            <a:r>
              <a:rPr lang="en-US" dirty="0" smtClean="0"/>
              <a:t>Lower risk of re-emergence of type 2 polioviruses</a:t>
            </a:r>
          </a:p>
          <a:p>
            <a:r>
              <a:rPr lang="en-US" b="1" dirty="0" smtClean="0"/>
              <a:t>Facilitate interruption of transmission </a:t>
            </a:r>
            <a:r>
              <a:rPr lang="en-US" dirty="0" smtClean="0"/>
              <a:t>with the use of monovalent OPV2 if type 2 outbreaks occur</a:t>
            </a:r>
          </a:p>
          <a:p>
            <a:r>
              <a:rPr lang="en-US" b="1" dirty="0" smtClean="0"/>
              <a:t>Boost immunity </a:t>
            </a:r>
            <a:r>
              <a:rPr lang="en-US" dirty="0" smtClean="0"/>
              <a:t>against types 1 &amp; 3 thus hastening polio eradication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082534"/>
              </p:ext>
            </p:extLst>
          </p:nvPr>
        </p:nvGraphicFramePr>
        <p:xfrm>
          <a:off x="3886200" y="2057400"/>
          <a:ext cx="5029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5867400" y="3886200"/>
            <a:ext cx="990600" cy="914400"/>
          </a:xfrm>
          <a:prstGeom prst="ellipse">
            <a:avLst/>
          </a:prstGeom>
          <a:solidFill>
            <a:schemeClr val="accent1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300" dirty="0" smtClean="0">
                <a:solidFill>
                  <a:prstClr val="black"/>
                </a:solidFill>
                <a:latin typeface="Segoe" pitchFamily="34" charset="0"/>
              </a:rPr>
              <a:t>IPV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0B75B9-7380-5A4E-8892-2151BDBA90DC}" type="datetime1">
              <a:rPr lang="x-none" smtClean="0">
                <a:solidFill>
                  <a:prstClr val="white"/>
                </a:solidFill>
              </a:rPr>
              <a:pPr/>
              <a:t>25/03/2014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IPV introduction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1027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IPV protects children against poliovirus types 1, 2 and 3. Introducing </a:t>
            </a:r>
            <a:r>
              <a:rPr lang="en-GB" b="1" i="1" dirty="0">
                <a:solidFill>
                  <a:srgbClr val="0070C0"/>
                </a:solidFill>
              </a:rPr>
              <a:t>IPV </a:t>
            </a:r>
            <a:r>
              <a:rPr lang="en-GB" b="1" i="1" dirty="0" smtClean="0">
                <a:solidFill>
                  <a:srgbClr val="0070C0"/>
                </a:solidFill>
              </a:rPr>
              <a:t>prior to the </a:t>
            </a:r>
            <a:r>
              <a:rPr lang="en-GB" b="1" i="1" dirty="0" err="1">
                <a:solidFill>
                  <a:srgbClr val="0070C0"/>
                </a:solidFill>
              </a:rPr>
              <a:t>tOPV-bOPV</a:t>
            </a:r>
            <a:r>
              <a:rPr lang="en-GB" b="1" i="1" dirty="0">
                <a:solidFill>
                  <a:srgbClr val="0070C0"/>
                </a:solidFill>
              </a:rPr>
              <a:t> switch </a:t>
            </a:r>
            <a:r>
              <a:rPr lang="en-GB" b="1" i="1" dirty="0" smtClean="0">
                <a:solidFill>
                  <a:srgbClr val="0070C0"/>
                </a:solidFill>
              </a:rPr>
              <a:t>will maximize the proportion </a:t>
            </a:r>
            <a:r>
              <a:rPr lang="en-GB" b="1" i="1" dirty="0">
                <a:solidFill>
                  <a:srgbClr val="0070C0"/>
                </a:solidFill>
              </a:rPr>
              <a:t>of the population </a:t>
            </a:r>
            <a:r>
              <a:rPr lang="en-GB" b="1" i="1" dirty="0" smtClean="0">
                <a:solidFill>
                  <a:srgbClr val="0070C0"/>
                </a:solidFill>
              </a:rPr>
              <a:t>protected </a:t>
            </a:r>
            <a:r>
              <a:rPr lang="en-GB" b="1" i="1" dirty="0">
                <a:solidFill>
                  <a:srgbClr val="0070C0"/>
                </a:solidFill>
              </a:rPr>
              <a:t>against type 2 polio after OPV2 </a:t>
            </a:r>
            <a:r>
              <a:rPr lang="en-GB" b="1" i="1" dirty="0" smtClean="0">
                <a:solidFill>
                  <a:srgbClr val="0070C0"/>
                </a:solidFill>
              </a:rPr>
              <a:t>cessation.  One dose of IPV will: 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45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540EA2-9FE0-8041-B330-150E705932DA}" type="datetime1">
              <a:rPr lang="x-none" smtClean="0"/>
              <a:pPr/>
              <a:t>25/03/2014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310341"/>
          </a:xfrm>
        </p:spPr>
        <p:txBody>
          <a:bodyPr/>
          <a:lstStyle/>
          <a:p>
            <a:r>
              <a:rPr lang="en-US" dirty="0"/>
              <a:t>Planned use of IPV: SAGE Recommendations</a:t>
            </a:r>
          </a:p>
        </p:txBody>
      </p:sp>
      <p:sp>
        <p:nvSpPr>
          <p:cNvPr id="12" name="Freeform 11"/>
          <p:cNvSpPr/>
          <p:nvPr/>
        </p:nvSpPr>
        <p:spPr>
          <a:xfrm>
            <a:off x="445578" y="2376600"/>
            <a:ext cx="8051131" cy="1128600"/>
          </a:xfrm>
          <a:custGeom>
            <a:avLst/>
            <a:gdLst>
              <a:gd name="connsiteX0" fmla="*/ 0 w 5673429"/>
              <a:gd name="connsiteY0" fmla="*/ 0 h 1128600"/>
              <a:gd name="connsiteX1" fmla="*/ 5673429 w 5673429"/>
              <a:gd name="connsiteY1" fmla="*/ 0 h 1128600"/>
              <a:gd name="connsiteX2" fmla="*/ 5673429 w 5673429"/>
              <a:gd name="connsiteY2" fmla="*/ 1128600 h 1128600"/>
              <a:gd name="connsiteX3" fmla="*/ 0 w 5673429"/>
              <a:gd name="connsiteY3" fmla="*/ 1128600 h 1128600"/>
              <a:gd name="connsiteX4" fmla="*/ 0 w 5673429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3429" h="1128600">
                <a:moveTo>
                  <a:pt x="0" y="0"/>
                </a:moveTo>
                <a:lnTo>
                  <a:pt x="5673429" y="0"/>
                </a:lnTo>
                <a:lnTo>
                  <a:pt x="5673429" y="1128600"/>
                </a:lnTo>
                <a:lnTo>
                  <a:pt x="0" y="1128600"/>
                </a:lnTo>
                <a:lnTo>
                  <a:pt x="0" y="0"/>
                </a:lnTo>
                <a:close/>
              </a:path>
            </a:pathLst>
          </a:custGeom>
          <a:solidFill>
            <a:srgbClr val="DEFDB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solidFill>
                  <a:schemeClr val="tx1"/>
                </a:solidFill>
              </a:rPr>
              <a:t>Single dose of IPV </a:t>
            </a:r>
            <a:r>
              <a:rPr lang="en-US" sz="2400" b="1" kern="1200" dirty="0" smtClean="0">
                <a:solidFill>
                  <a:srgbClr val="002060"/>
                </a:solidFill>
              </a:rPr>
              <a:t>at 14 weeks of age</a:t>
            </a:r>
            <a:r>
              <a:rPr lang="en-US" sz="2400" b="1" kern="1200" dirty="0" smtClean="0">
                <a:solidFill>
                  <a:schemeClr val="tx1"/>
                </a:solidFill>
              </a:rPr>
              <a:t> </a:t>
            </a:r>
            <a:r>
              <a:rPr lang="en-US" sz="2400" kern="1200" dirty="0" smtClean="0">
                <a:solidFill>
                  <a:schemeClr val="tx1"/>
                </a:solidFill>
              </a:rPr>
              <a:t>with DTP3, in addition to OPV3 or OPV4.  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81792" y="3595800"/>
            <a:ext cx="8052608" cy="1128600"/>
          </a:xfrm>
          <a:custGeom>
            <a:avLst/>
            <a:gdLst>
              <a:gd name="connsiteX0" fmla="*/ 0 w 5734854"/>
              <a:gd name="connsiteY0" fmla="*/ 0 h 1128600"/>
              <a:gd name="connsiteX1" fmla="*/ 5734854 w 5734854"/>
              <a:gd name="connsiteY1" fmla="*/ 0 h 1128600"/>
              <a:gd name="connsiteX2" fmla="*/ 5734854 w 5734854"/>
              <a:gd name="connsiteY2" fmla="*/ 1128600 h 1128600"/>
              <a:gd name="connsiteX3" fmla="*/ 0 w 5734854"/>
              <a:gd name="connsiteY3" fmla="*/ 1128600 h 1128600"/>
              <a:gd name="connsiteX4" fmla="*/ 0 w 5734854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4854" h="1128600">
                <a:moveTo>
                  <a:pt x="0" y="0"/>
                </a:moveTo>
                <a:lnTo>
                  <a:pt x="5734854" y="0"/>
                </a:lnTo>
                <a:lnTo>
                  <a:pt x="5734854" y="1128600"/>
                </a:lnTo>
                <a:lnTo>
                  <a:pt x="0" y="112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b="1" dirty="0" smtClean="0">
                <a:solidFill>
                  <a:srgbClr val="000000"/>
                </a:solidFill>
              </a:rPr>
              <a:t>Countries </a:t>
            </a:r>
            <a:r>
              <a:rPr lang="en-US" sz="2400" b="1" dirty="0">
                <a:solidFill>
                  <a:srgbClr val="000000"/>
                </a:solidFill>
              </a:rPr>
              <a:t>have flexibility </a:t>
            </a:r>
            <a:r>
              <a:rPr lang="en-US" sz="2400" dirty="0">
                <a:solidFill>
                  <a:srgbClr val="000000"/>
                </a:solidFill>
              </a:rPr>
              <a:t>to consider alternative schedules </a:t>
            </a:r>
            <a:endParaRPr lang="en-US" sz="2400" b="1" kern="1200" dirty="0">
              <a:solidFill>
                <a:srgbClr val="00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81792" y="4815000"/>
            <a:ext cx="8052608" cy="1128600"/>
          </a:xfrm>
          <a:custGeom>
            <a:avLst/>
            <a:gdLst>
              <a:gd name="connsiteX0" fmla="*/ 0 w 5734854"/>
              <a:gd name="connsiteY0" fmla="*/ 0 h 1128600"/>
              <a:gd name="connsiteX1" fmla="*/ 5734854 w 5734854"/>
              <a:gd name="connsiteY1" fmla="*/ 0 h 1128600"/>
              <a:gd name="connsiteX2" fmla="*/ 5734854 w 5734854"/>
              <a:gd name="connsiteY2" fmla="*/ 1128600 h 1128600"/>
              <a:gd name="connsiteX3" fmla="*/ 0 w 5734854"/>
              <a:gd name="connsiteY3" fmla="*/ 1128600 h 1128600"/>
              <a:gd name="connsiteX4" fmla="*/ 0 w 5734854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4854" h="1128600">
                <a:moveTo>
                  <a:pt x="0" y="0"/>
                </a:moveTo>
                <a:lnTo>
                  <a:pt x="5734854" y="0"/>
                </a:lnTo>
                <a:lnTo>
                  <a:pt x="5734854" y="1128600"/>
                </a:lnTo>
                <a:lnTo>
                  <a:pt x="0" y="1128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 smtClean="0">
                <a:solidFill>
                  <a:schemeClr val="tx1"/>
                </a:solidFill>
              </a:rPr>
              <a:t>All </a:t>
            </a:r>
            <a:r>
              <a:rPr lang="en-US" sz="2400" dirty="0">
                <a:solidFill>
                  <a:schemeClr val="tx1"/>
                </a:solidFill>
              </a:rPr>
              <a:t>endemic and other high risk </a:t>
            </a:r>
            <a:r>
              <a:rPr lang="en-US" sz="2400" b="1" dirty="0" smtClean="0">
                <a:solidFill>
                  <a:schemeClr val="tx1"/>
                </a:solidFill>
              </a:rPr>
              <a:t>countries should develop </a:t>
            </a:r>
            <a:r>
              <a:rPr lang="en-US" sz="2400" b="1" dirty="0">
                <a:solidFill>
                  <a:schemeClr val="tx1"/>
                </a:solidFill>
              </a:rPr>
              <a:t>a plan </a:t>
            </a:r>
            <a:r>
              <a:rPr lang="en-US" sz="2400" dirty="0">
                <a:solidFill>
                  <a:schemeClr val="tx1"/>
                </a:solidFill>
              </a:rPr>
              <a:t>for IPV introduction by mid-2014 and all OPV-only using countries by end-2014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5971401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2"/>
                </a:solidFill>
              </a:rPr>
              <a:t>Summary of SAGE Meeting at </a:t>
            </a:r>
            <a:r>
              <a:rPr lang="en-US" sz="1200" i="1" dirty="0">
                <a:solidFill>
                  <a:schemeClr val="tx2"/>
                </a:solidFill>
                <a:hlinkClick r:id="rId3"/>
              </a:rPr>
              <a:t>http://www.who.int/immunization/sage/report_summary_november_2013/en/index.html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89776"/>
            <a:ext cx="8512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SAGE recommended that all countries </a:t>
            </a:r>
            <a:r>
              <a:rPr lang="en-US" b="1" dirty="0"/>
              <a:t>introduce at least 1 dose of </a:t>
            </a:r>
            <a:r>
              <a:rPr lang="en-US" b="1" dirty="0" smtClean="0"/>
              <a:t>IPV </a:t>
            </a:r>
            <a:r>
              <a:rPr lang="en-US" dirty="0" smtClean="0"/>
              <a:t>in </a:t>
            </a:r>
            <a:r>
              <a:rPr lang="en-US" dirty="0"/>
              <a:t>their routine immunization </a:t>
            </a:r>
            <a:r>
              <a:rPr lang="en-US" dirty="0" err="1"/>
              <a:t>programmes</a:t>
            </a:r>
            <a:r>
              <a:rPr lang="en-US" dirty="0"/>
              <a:t> to mitigate the risks associated with the withdrawal of type 2 component of </a:t>
            </a:r>
            <a:r>
              <a:rPr lang="en-US" dirty="0" smtClean="0"/>
              <a:t>OPV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0684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304699"/>
          </a:xfrm>
        </p:spPr>
        <p:txBody>
          <a:bodyPr/>
          <a:lstStyle/>
          <a:p>
            <a:r>
              <a:rPr lang="en-US" dirty="0" smtClean="0"/>
              <a:t>Glossary of terms &amp; abbreviations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72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 err="1" smtClean="0"/>
              <a:t>cVDPV</a:t>
            </a:r>
            <a:r>
              <a:rPr lang="en-US" sz="1200" dirty="0" smtClean="0"/>
              <a:t> </a:t>
            </a:r>
            <a:r>
              <a:rPr lang="en-US" sz="1200" dirty="0"/>
              <a:t>	</a:t>
            </a:r>
            <a:r>
              <a:rPr lang="en-US" sz="1200" dirty="0" smtClean="0"/>
              <a:t>	Circulating </a:t>
            </a:r>
            <a:r>
              <a:rPr lang="en-US" sz="1200" dirty="0"/>
              <a:t>Vaccine-Derived Poliovirus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DTP3		Diphtheria Tetanus Pertussis (third dose)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GPEI 		Global Polio Eradication Initiative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IMG		Immunization Systems Management Group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IPV 		Inactivated Polio Vaccine</a:t>
            </a:r>
          </a:p>
          <a:p>
            <a:pPr>
              <a:lnSpc>
                <a:spcPct val="100000"/>
              </a:lnSpc>
            </a:pPr>
            <a:r>
              <a:rPr lang="en-US" sz="1200" dirty="0" smtClean="0"/>
              <a:t>OPV </a:t>
            </a:r>
            <a:r>
              <a:rPr lang="en-US" sz="1200" dirty="0"/>
              <a:t>		Oral polio vaccine</a:t>
            </a:r>
          </a:p>
          <a:p>
            <a:pPr lvl="1">
              <a:lnSpc>
                <a:spcPct val="100000"/>
              </a:lnSpc>
            </a:pPr>
            <a:r>
              <a:rPr lang="en-US" sz="1200" dirty="0" err="1" smtClean="0"/>
              <a:t>tOPV</a:t>
            </a:r>
            <a:r>
              <a:rPr lang="en-US" sz="1200" dirty="0" smtClean="0"/>
              <a:t> 		(trivalent, contains types 1, 2 and 3)</a:t>
            </a:r>
          </a:p>
          <a:p>
            <a:pPr lvl="1">
              <a:lnSpc>
                <a:spcPct val="100000"/>
              </a:lnSpc>
            </a:pPr>
            <a:r>
              <a:rPr lang="en-US" sz="1200" dirty="0" err="1" smtClean="0"/>
              <a:t>bOPV</a:t>
            </a:r>
            <a:r>
              <a:rPr lang="en-US" sz="1200" dirty="0" smtClean="0"/>
              <a:t> 		(bivalent, contains types 1 and 3)</a:t>
            </a:r>
            <a:endParaRPr lang="en-US" sz="1200" dirty="0"/>
          </a:p>
          <a:p>
            <a:pPr lvl="1">
              <a:lnSpc>
                <a:spcPct val="100000"/>
              </a:lnSpc>
            </a:pPr>
            <a:r>
              <a:rPr lang="en-US" sz="1200" dirty="0" err="1" smtClean="0"/>
              <a:t>mOPV</a:t>
            </a:r>
            <a:r>
              <a:rPr lang="en-US" sz="1200" dirty="0"/>
              <a:t> </a:t>
            </a:r>
            <a:r>
              <a:rPr lang="en-US" sz="1200" dirty="0" smtClean="0"/>
              <a:t>1, 2 or 3 	(monovalent, types 1, 2 or 3)</a:t>
            </a:r>
            <a:endParaRPr lang="en-US" sz="1200" dirty="0"/>
          </a:p>
          <a:p>
            <a:pPr lvl="1">
              <a:lnSpc>
                <a:spcPct val="100000"/>
              </a:lnSpc>
            </a:pPr>
            <a:r>
              <a:rPr lang="en-US" sz="1200" dirty="0" smtClean="0"/>
              <a:t>OPV2 		Type </a:t>
            </a:r>
            <a:r>
              <a:rPr lang="en-US" sz="1200" dirty="0"/>
              <a:t>2 </a:t>
            </a:r>
            <a:r>
              <a:rPr lang="en-US" sz="1200" dirty="0" smtClean="0"/>
              <a:t>oral polio vaccine</a:t>
            </a: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 smtClean="0"/>
              <a:t>SAGE </a:t>
            </a:r>
            <a:r>
              <a:rPr lang="en-US" sz="1200" dirty="0"/>
              <a:t>		Strategic Advisory Group of Experts on Immunization</a:t>
            </a:r>
          </a:p>
          <a:p>
            <a:pPr>
              <a:lnSpc>
                <a:spcPct val="100000"/>
              </a:lnSpc>
            </a:pPr>
            <a:r>
              <a:rPr lang="en-US" sz="1200" dirty="0" smtClean="0"/>
              <a:t>VAPP </a:t>
            </a:r>
            <a:r>
              <a:rPr lang="en-US" sz="1200" dirty="0"/>
              <a:t>		Vaccine-associated paralytic poliomyelitis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VDPV 		Vaccine-derived poliovirus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WHA 		World Health Assembly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WHO 		World Health Organization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WPV 		Wild poliovirus</a:t>
            </a:r>
          </a:p>
          <a:p>
            <a:pPr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20290A-FDA6-D349-B43C-8A791853458C}" type="datetime1">
              <a:rPr lang="x-none" smtClean="0"/>
              <a:pPr/>
              <a:t>25/03/2014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467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6425" cy="615040"/>
          </a:xfrm>
        </p:spPr>
        <p:txBody>
          <a:bodyPr/>
          <a:lstStyle/>
          <a:p>
            <a:r>
              <a:rPr lang="en-US" dirty="0" smtClean="0"/>
              <a:t>Rationale for administering IPV after 14 weeks of age, in the context of the Endgame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6425" cy="495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The immune response to intramuscularly administered IPV varies based on the number of administered doses (higher with more doses) and the age at vaccination (higher with delayed immunization). </a:t>
            </a: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3 doses: ~100% against all 3 serotypes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2 doses: ~90% against all 3 serotypes, when administered &gt;8 weeks of age</a:t>
            </a:r>
          </a:p>
          <a:p>
            <a:pPr lvl="1">
              <a:spcAft>
                <a:spcPts val="0"/>
              </a:spcAft>
            </a:pPr>
            <a:r>
              <a:rPr lang="en-US" b="1" dirty="0" smtClean="0"/>
              <a:t>1 dose:  ~19</a:t>
            </a:r>
            <a:r>
              <a:rPr lang="en-US" b="1" dirty="0"/>
              <a:t>%-46% against Type 1, </a:t>
            </a:r>
            <a:r>
              <a:rPr lang="en-US" b="1" u="sng" dirty="0"/>
              <a:t>32%-63% against Type 2, </a:t>
            </a:r>
            <a:endParaRPr lang="en-US" b="1" u="sng" dirty="0" smtClean="0"/>
          </a:p>
          <a:p>
            <a:pPr marL="228600" lvl="1" indent="0">
              <a:spcAft>
                <a:spcPts val="0"/>
              </a:spcAft>
              <a:buNone/>
            </a:pPr>
            <a:r>
              <a:rPr lang="en-US" b="1" dirty="0" smtClean="0"/>
              <a:t>    and </a:t>
            </a:r>
            <a:r>
              <a:rPr lang="en-US" b="1" dirty="0"/>
              <a:t>28%-54% against Type 3 poliovirus. </a:t>
            </a:r>
            <a:endParaRPr lang="en-US" b="1" dirty="0" smtClean="0"/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The immune </a:t>
            </a:r>
            <a:r>
              <a:rPr lang="en-US" dirty="0">
                <a:solidFill>
                  <a:srgbClr val="002060"/>
                </a:solidFill>
              </a:rPr>
              <a:t>response to one dose </a:t>
            </a:r>
            <a:r>
              <a:rPr lang="en-US" dirty="0" smtClean="0">
                <a:solidFill>
                  <a:srgbClr val="002060"/>
                </a:solidFill>
              </a:rPr>
              <a:t>of IPV is </a:t>
            </a:r>
            <a:r>
              <a:rPr lang="en-US" dirty="0">
                <a:solidFill>
                  <a:srgbClr val="002060"/>
                </a:solidFill>
              </a:rPr>
              <a:t>substantially </a:t>
            </a:r>
            <a:r>
              <a:rPr lang="en-US" dirty="0" smtClean="0">
                <a:solidFill>
                  <a:srgbClr val="002060"/>
                </a:solidFill>
              </a:rPr>
              <a:t>higher against     Type </a:t>
            </a:r>
            <a:r>
              <a:rPr lang="en-US" dirty="0">
                <a:solidFill>
                  <a:srgbClr val="002060"/>
                </a:solidFill>
              </a:rPr>
              <a:t>2 poliovirus (63</a:t>
            </a:r>
            <a:r>
              <a:rPr lang="en-US" dirty="0" smtClean="0">
                <a:solidFill>
                  <a:srgbClr val="002060"/>
                </a:solidFill>
              </a:rPr>
              <a:t>%) </a:t>
            </a:r>
            <a:r>
              <a:rPr lang="en-US" dirty="0">
                <a:solidFill>
                  <a:srgbClr val="002060"/>
                </a:solidFill>
              </a:rPr>
              <a:t>when administered at 4 months of age compared to </a:t>
            </a:r>
            <a:r>
              <a:rPr lang="en-US" dirty="0" smtClean="0">
                <a:solidFill>
                  <a:srgbClr val="002060"/>
                </a:solidFill>
              </a:rPr>
              <a:t>   6 weeks to 2 </a:t>
            </a:r>
            <a:r>
              <a:rPr lang="en-US" dirty="0">
                <a:solidFill>
                  <a:srgbClr val="002060"/>
                </a:solidFill>
              </a:rPr>
              <a:t>months of </a:t>
            </a:r>
            <a:r>
              <a:rPr lang="en-US" dirty="0" smtClean="0">
                <a:solidFill>
                  <a:srgbClr val="002060"/>
                </a:solidFill>
              </a:rPr>
              <a:t>age (32%-39%). 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Thus, SAGE recommends a single </a:t>
            </a:r>
            <a:r>
              <a:rPr lang="en-US" dirty="0"/>
              <a:t>dose of IPV </a:t>
            </a:r>
            <a:r>
              <a:rPr lang="en-US" b="1" u="sng" dirty="0"/>
              <a:t>at 14 weeks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u="sng" dirty="0"/>
              <a:t>first contact </a:t>
            </a:r>
            <a:r>
              <a:rPr lang="en-US" dirty="0" smtClean="0"/>
              <a:t>afterwards, or with DTP3/OPV3/OPV4, in the EPI schedule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2251D3-7935-9346-B855-CD81B601719C}" type="datetime1">
              <a:rPr lang="x-none" smtClean="0">
                <a:solidFill>
                  <a:prstClr val="white"/>
                </a:solidFill>
              </a:rPr>
              <a:pPr/>
              <a:t>25/03/2014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IPV introduction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6587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304699"/>
          </a:xfrm>
        </p:spPr>
        <p:txBody>
          <a:bodyPr/>
          <a:lstStyle/>
          <a:p>
            <a:r>
              <a:rPr lang="en-US" dirty="0" smtClean="0"/>
              <a:t>Rationale for SWITCH from </a:t>
            </a:r>
            <a:r>
              <a:rPr lang="en-US" dirty="0" err="1" smtClean="0"/>
              <a:t>tOPV</a:t>
            </a:r>
            <a:r>
              <a:rPr lang="en-US" dirty="0" smtClean="0"/>
              <a:t> to </a:t>
            </a:r>
            <a:r>
              <a:rPr lang="en-US" dirty="0" err="1" smtClean="0"/>
              <a:t>bOPV</a:t>
            </a:r>
            <a:r>
              <a:rPr lang="en-US" dirty="0" smtClean="0"/>
              <a:t> in 2016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0452" y="2743200"/>
            <a:ext cx="8472860" cy="1581841"/>
          </a:xfrm>
          <a:prstGeom prst="rect">
            <a:avLst/>
          </a:prstGeom>
        </p:spPr>
        <p:txBody>
          <a:bodyPr/>
          <a:lstStyle>
            <a:lvl1pPr marL="228600" indent="-228600" algn="l" defTabSz="914363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defRPr sz="14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36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25000"/>
              <a:buFont typeface="Lucida Grande"/>
              <a:buChar char="-"/>
              <a:defRPr sz="14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5425" algn="l" defTabSz="914363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 typeface="Arial" pitchFamily="34" charset="0"/>
              <a:buChar char="−"/>
              <a:defRPr sz="14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65100" algn="l" defTabSz="914363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90000"/>
              <a:buFont typeface="Arial" pitchFamily="34" charset="0"/>
              <a:buChar char="◊"/>
              <a:defRPr sz="16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7800" algn="l" defTabSz="914363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90000"/>
              <a:buFont typeface="Arial" pitchFamily="34" charset="0"/>
              <a:buChar char="◊"/>
              <a:defRPr sz="14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BF974D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Type 2 wild poliovirus apparently </a:t>
            </a:r>
            <a:r>
              <a:rPr lang="en-US" sz="2000" b="1" dirty="0" smtClean="0">
                <a:solidFill>
                  <a:prstClr val="black"/>
                </a:solidFill>
              </a:rPr>
              <a:t>eradicated since 1999 </a:t>
            </a:r>
            <a:r>
              <a:rPr lang="en-US" sz="2000" dirty="0" smtClean="0">
                <a:solidFill>
                  <a:prstClr val="black"/>
                </a:solidFill>
              </a:rPr>
              <a:t>(last case detected in Aligarh, India)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  <a:buClr>
                <a:srgbClr val="BF974D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New diagnostics and experience suggest </a:t>
            </a:r>
            <a:r>
              <a:rPr lang="en-US" sz="2000" b="1" dirty="0" smtClean="0">
                <a:solidFill>
                  <a:prstClr val="black"/>
                </a:solidFill>
              </a:rPr>
              <a:t>that type 2 polio vaccine causes &gt;95% of VDPVs </a:t>
            </a:r>
            <a:endParaRPr lang="en-US" sz="2000" b="1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  <a:buClr>
                <a:srgbClr val="BF974D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Type 2 causes approximately 40% of VAPP today</a:t>
            </a:r>
          </a:p>
          <a:p>
            <a:pPr>
              <a:spcAft>
                <a:spcPts val="1200"/>
              </a:spcAft>
              <a:buClr>
                <a:srgbClr val="BF974D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Type 2 component of OPV interferes with immune response to types 1 and types 3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58CB05-2CFD-C040-BEE0-358E4BDAC406}" type="datetime1">
              <a:rPr lang="x-none" smtClean="0">
                <a:solidFill>
                  <a:prstClr val="white"/>
                </a:solidFill>
              </a:rPr>
              <a:pPr/>
              <a:t>25/03/2014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IPV introduction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48352"/>
            <a:ext cx="7772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solidFill>
                  <a:srgbClr val="002060"/>
                </a:solidFill>
              </a:rPr>
              <a:t>Risks of OPV2 far outweigh the benefits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729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6AE16F-D319-CB4E-B21D-5D87EB3A6A1F}" type="datetime1">
              <a:rPr lang="x-none" smtClean="0"/>
              <a:pPr/>
              <a:t>25/03/2014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3380"/>
            <a:ext cx="8226425" cy="451019"/>
          </a:xfrm>
        </p:spPr>
        <p:txBody>
          <a:bodyPr/>
          <a:lstStyle/>
          <a:p>
            <a:r>
              <a:rPr lang="en-US" sz="2800" dirty="0"/>
              <a:t>Pre-requisites for </a:t>
            </a:r>
            <a:r>
              <a:rPr lang="en-US" sz="2800" dirty="0" err="1"/>
              <a:t>tOPV-bOPV</a:t>
            </a:r>
            <a:r>
              <a:rPr lang="en-US" sz="2800" dirty="0"/>
              <a:t> switch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4748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790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06B7B9-C9A1-A44B-BDF9-C7592D676B5F}" type="datetime1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332399"/>
          </a:xfrm>
        </p:spPr>
        <p:txBody>
          <a:bodyPr/>
          <a:lstStyle/>
          <a:p>
            <a:pPr algn="ctr"/>
            <a:r>
              <a:rPr lang="en-US" sz="2400" dirty="0" smtClean="0"/>
              <a:t>Key messages for IPV introduction &amp; OPV withdrawal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3418712" y="1444729"/>
            <a:ext cx="5420488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dirty="0"/>
              <a:t>All countries introduce </a:t>
            </a:r>
            <a:r>
              <a:rPr lang="en-US" sz="1500" b="1" dirty="0"/>
              <a:t>at least one dose of IPV </a:t>
            </a:r>
            <a:r>
              <a:rPr lang="en-US" sz="1500" dirty="0"/>
              <a:t>into the routine </a:t>
            </a:r>
            <a:r>
              <a:rPr lang="en-US" sz="1500" dirty="0" smtClean="0"/>
              <a:t>immunization system </a:t>
            </a:r>
            <a:r>
              <a:rPr lang="en-US" sz="1500" dirty="0"/>
              <a:t>before the tOPV-bOPV switch</a:t>
            </a:r>
          </a:p>
        </p:txBody>
      </p:sp>
      <p:sp>
        <p:nvSpPr>
          <p:cNvPr id="12" name="Freeform 11"/>
          <p:cNvSpPr/>
          <p:nvPr/>
        </p:nvSpPr>
        <p:spPr>
          <a:xfrm>
            <a:off x="152400" y="1372834"/>
            <a:ext cx="32663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dirty="0" smtClean="0"/>
              <a:t>IPV recommended by SAGE</a:t>
            </a:r>
            <a:endParaRPr lang="en-US" sz="2100" dirty="0"/>
          </a:p>
        </p:txBody>
      </p:sp>
      <p:sp>
        <p:nvSpPr>
          <p:cNvPr id="13" name="Freeform 12"/>
          <p:cNvSpPr/>
          <p:nvPr/>
        </p:nvSpPr>
        <p:spPr>
          <a:xfrm>
            <a:off x="3418712" y="2199608"/>
            <a:ext cx="5420488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2161579"/>
              <a:satOff val="-2405"/>
              <a:lumOff val="-9"/>
              <a:alphaOff val="0"/>
            </a:schemeClr>
          </a:lnRef>
          <a:fillRef idx="1">
            <a:schemeClr val="accent5">
              <a:tint val="40000"/>
              <a:alpha val="90000"/>
              <a:hueOff val="2161579"/>
              <a:satOff val="-2405"/>
              <a:lumOff val="-9"/>
              <a:alphaOff val="0"/>
            </a:schemeClr>
          </a:fillRef>
          <a:effectRef idx="0">
            <a:schemeClr val="accent5">
              <a:tint val="40000"/>
              <a:alpha val="90000"/>
              <a:hueOff val="2161579"/>
              <a:satOff val="-2405"/>
              <a:lumOff val="-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 </a:t>
            </a:r>
            <a:r>
              <a:rPr lang="en-US" sz="1500" b="1" dirty="0"/>
              <a:t>OPV </a:t>
            </a:r>
            <a:r>
              <a:rPr lang="en-US" sz="1500" b="1" dirty="0" smtClean="0"/>
              <a:t>withdrawal </a:t>
            </a:r>
            <a:r>
              <a:rPr lang="en-US" sz="1500" b="1" dirty="0"/>
              <a:t>must occur </a:t>
            </a:r>
            <a:r>
              <a:rPr lang="en-US" sz="1500" dirty="0"/>
              <a:t>for the world to be polio free because OPV in rare cases can cause paralytic disease</a:t>
            </a:r>
          </a:p>
        </p:txBody>
      </p:sp>
      <p:sp>
        <p:nvSpPr>
          <p:cNvPr id="14" name="Freeform 13"/>
          <p:cNvSpPr/>
          <p:nvPr/>
        </p:nvSpPr>
        <p:spPr>
          <a:xfrm>
            <a:off x="152400" y="2127714"/>
            <a:ext cx="32663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087944"/>
              <a:satOff val="-5008"/>
              <a:lumOff val="392"/>
              <a:alphaOff val="0"/>
            </a:schemeClr>
          </a:fillRef>
          <a:effectRef idx="0">
            <a:schemeClr val="accent5">
              <a:hueOff val="2087944"/>
              <a:satOff val="-5008"/>
              <a:lumOff val="3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dirty="0"/>
              <a:t>OPV </a:t>
            </a:r>
            <a:r>
              <a:rPr lang="en-US" sz="2100" dirty="0" smtClean="0"/>
              <a:t>withdrawal </a:t>
            </a:r>
            <a:r>
              <a:rPr lang="en-US" sz="2100" dirty="0"/>
              <a:t>crucial</a:t>
            </a:r>
          </a:p>
        </p:txBody>
      </p:sp>
      <p:sp>
        <p:nvSpPr>
          <p:cNvPr id="15" name="Freeform 14"/>
          <p:cNvSpPr/>
          <p:nvPr/>
        </p:nvSpPr>
        <p:spPr>
          <a:xfrm>
            <a:off x="3418712" y="2954488"/>
            <a:ext cx="5420488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4323158"/>
              <a:satOff val="-4809"/>
              <a:lumOff val="-19"/>
              <a:alphaOff val="0"/>
            </a:schemeClr>
          </a:lnRef>
          <a:fillRef idx="1">
            <a:schemeClr val="accent5">
              <a:tint val="40000"/>
              <a:alpha val="90000"/>
              <a:hueOff val="4323158"/>
              <a:satOff val="-4809"/>
              <a:lumOff val="-19"/>
              <a:alphaOff val="0"/>
            </a:schemeClr>
          </a:fillRef>
          <a:effectRef idx="0">
            <a:schemeClr val="accent5">
              <a:tint val="40000"/>
              <a:alpha val="90000"/>
              <a:hueOff val="4323158"/>
              <a:satOff val="-4809"/>
              <a:lumOff val="-1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dirty="0"/>
              <a:t>Removal of type 2 in 2016 (</a:t>
            </a:r>
            <a:r>
              <a:rPr lang="en-US" sz="1500" b="1" dirty="0"/>
              <a:t>tOPV to bOPV switch </a:t>
            </a:r>
            <a:r>
              <a:rPr lang="en-US" sz="1500" dirty="0"/>
              <a:t>globally)</a:t>
            </a:r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dirty="0"/>
              <a:t>bOPV cessation in 2018-2019 (</a:t>
            </a:r>
            <a:r>
              <a:rPr lang="en-US" sz="1500" b="1" dirty="0"/>
              <a:t>complete </a:t>
            </a:r>
            <a:r>
              <a:rPr lang="en-US" sz="1500" b="1" dirty="0" smtClean="0"/>
              <a:t>OPV withdrawal</a:t>
            </a:r>
            <a:r>
              <a:rPr lang="en-US" sz="1500" dirty="0" smtClean="0"/>
              <a:t>)</a:t>
            </a:r>
            <a:endParaRPr lang="en-US" sz="15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152400" y="2882593"/>
            <a:ext cx="32663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75889"/>
              <a:satOff val="-10016"/>
              <a:lumOff val="784"/>
              <a:alphaOff val="0"/>
            </a:schemeClr>
          </a:fillRef>
          <a:effectRef idx="0">
            <a:schemeClr val="accent5">
              <a:hueOff val="4175889"/>
              <a:satOff val="-10016"/>
              <a:lumOff val="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dirty="0"/>
              <a:t>OPV </a:t>
            </a:r>
            <a:r>
              <a:rPr lang="en-US" sz="2100" dirty="0" smtClean="0"/>
              <a:t>withdrawal—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dirty="0" smtClean="0"/>
              <a:t>Two </a:t>
            </a:r>
            <a:r>
              <a:rPr lang="en-US" sz="2100" dirty="0"/>
              <a:t>phases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3418712" y="3709367"/>
            <a:ext cx="5420488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6484736"/>
              <a:satOff val="-7214"/>
              <a:lumOff val="-28"/>
              <a:alphaOff val="0"/>
            </a:schemeClr>
          </a:lnRef>
          <a:fillRef idx="1">
            <a:schemeClr val="accent5">
              <a:tint val="40000"/>
              <a:alpha val="90000"/>
              <a:hueOff val="6484736"/>
              <a:satOff val="-7214"/>
              <a:lumOff val="-28"/>
              <a:alphaOff val="0"/>
            </a:schemeClr>
          </a:fillRef>
          <a:effectRef idx="0">
            <a:schemeClr val="accent5">
              <a:tint val="40000"/>
              <a:alpha val="90000"/>
              <a:hueOff val="6484736"/>
              <a:satOff val="-7214"/>
              <a:lumOff val="-2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dirty="0"/>
              <a:t>E</a:t>
            </a:r>
            <a:r>
              <a:rPr lang="en-GB" sz="1500" kern="1200" dirty="0" err="1" smtClean="0"/>
              <a:t>nsures</a:t>
            </a:r>
            <a:r>
              <a:rPr lang="en-GB" sz="1500" kern="1200" dirty="0" smtClean="0"/>
              <a:t> that a substantial </a:t>
            </a:r>
            <a:r>
              <a:rPr lang="en-GB" sz="1500" b="1" kern="1200" dirty="0" smtClean="0"/>
              <a:t>proportion of the population is protected against type 2 polio </a:t>
            </a:r>
            <a:r>
              <a:rPr lang="en-GB" sz="1500" kern="1200" dirty="0" smtClean="0"/>
              <a:t>after OPV2 cessation</a:t>
            </a:r>
            <a:endParaRPr lang="en-US" sz="15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152400" y="3637473"/>
            <a:ext cx="32663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263833"/>
              <a:satOff val="-15024"/>
              <a:lumOff val="1177"/>
              <a:alphaOff val="0"/>
            </a:schemeClr>
          </a:fillRef>
          <a:effectRef idx="0">
            <a:schemeClr val="accent5">
              <a:hueOff val="6263833"/>
              <a:satOff val="-15024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dirty="0" smtClean="0"/>
              <a:t>IPV rationale</a:t>
            </a:r>
            <a:endParaRPr lang="en-US" sz="21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3418712" y="4464246"/>
            <a:ext cx="5420488" cy="641154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8646315"/>
              <a:satOff val="-9618"/>
              <a:lumOff val="-38"/>
              <a:alphaOff val="0"/>
            </a:schemeClr>
          </a:lnRef>
          <a:fillRef idx="1">
            <a:schemeClr val="accent5">
              <a:tint val="40000"/>
              <a:alpha val="90000"/>
              <a:hueOff val="8646315"/>
              <a:satOff val="-9618"/>
              <a:lumOff val="-38"/>
              <a:alphaOff val="0"/>
            </a:schemeClr>
          </a:fillRef>
          <a:effectRef idx="0">
            <a:schemeClr val="accent5">
              <a:tint val="40000"/>
              <a:alpha val="90000"/>
              <a:hueOff val="8646315"/>
              <a:satOff val="-9618"/>
              <a:lumOff val="-3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500" b="1" dirty="0"/>
              <a:t>M</a:t>
            </a:r>
            <a:r>
              <a:rPr lang="en-GB" sz="1500" b="1" kern="1200" dirty="0" smtClean="0"/>
              <a:t>itigates risks of type 2 reintroduction </a:t>
            </a:r>
            <a:r>
              <a:rPr lang="en-GB" sz="1500" kern="1200" dirty="0" smtClean="0"/>
              <a:t>in association with OPV2 cessation and </a:t>
            </a:r>
            <a:r>
              <a:rPr lang="en-GB" sz="1500" dirty="0" smtClean="0"/>
              <a:t>facilitates polio eradication by boosting immunity to types 1&amp;3</a:t>
            </a:r>
            <a:endParaRPr lang="en-US" sz="15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152400" y="4419600"/>
            <a:ext cx="32663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8351777"/>
              <a:satOff val="-20032"/>
              <a:lumOff val="1569"/>
              <a:alphaOff val="0"/>
            </a:schemeClr>
          </a:fillRef>
          <a:effectRef idx="0">
            <a:schemeClr val="accent5">
              <a:hueOff val="8351777"/>
              <a:satOff val="-20032"/>
              <a:lumOff val="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Added IPV benefits</a:t>
            </a:r>
            <a:endParaRPr lang="en-US" sz="21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3418712" y="5219124"/>
            <a:ext cx="5420488" cy="72447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10807894"/>
              <a:satOff val="-12023"/>
              <a:lumOff val="-47"/>
              <a:alphaOff val="0"/>
            </a:schemeClr>
          </a:lnRef>
          <a:fillRef idx="1">
            <a:schemeClr val="accent5">
              <a:tint val="40000"/>
              <a:alpha val="90000"/>
              <a:hueOff val="10807894"/>
              <a:satOff val="-12023"/>
              <a:lumOff val="-47"/>
              <a:alphaOff val="0"/>
            </a:schemeClr>
          </a:fillRef>
          <a:effectRef idx="0">
            <a:schemeClr val="accent5">
              <a:tint val="40000"/>
              <a:alpha val="90000"/>
              <a:hueOff val="10807894"/>
              <a:satOff val="-12023"/>
              <a:lumOff val="-4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dirty="0" smtClean="0"/>
              <a:t>Re</a:t>
            </a:r>
            <a:r>
              <a:rPr lang="en-GB" sz="1500" kern="1200" dirty="0" smtClean="0"/>
              <a:t>commended for </a:t>
            </a:r>
            <a:r>
              <a:rPr lang="en-GB" sz="1500" b="1" kern="1200" dirty="0" smtClean="0"/>
              <a:t>routine immunization - </a:t>
            </a:r>
            <a:r>
              <a:rPr lang="en-US" sz="1500" kern="1200" dirty="0" smtClean="0"/>
              <a:t>not campaigns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Recommended </a:t>
            </a:r>
            <a:r>
              <a:rPr lang="en-US" sz="1500" b="1" kern="1200" dirty="0" smtClean="0"/>
              <a:t>in addition to OPV - </a:t>
            </a:r>
            <a:r>
              <a:rPr lang="en-US" sz="1500" kern="1200" dirty="0" smtClean="0"/>
              <a:t>not replacing any OPV doses</a:t>
            </a:r>
            <a:endParaRPr lang="en-US" sz="15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152400" y="5147232"/>
            <a:ext cx="32663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0439722"/>
              <a:satOff val="-25040"/>
              <a:lumOff val="1961"/>
              <a:alphaOff val="0"/>
            </a:schemeClr>
          </a:fillRef>
          <a:effectRef idx="0">
            <a:schemeClr val="accent5">
              <a:hueOff val="10439722"/>
              <a:satOff val="-25040"/>
              <a:lumOff val="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dirty="0" smtClean="0"/>
              <a:t>IPV clarifications </a:t>
            </a:r>
            <a:endParaRPr lang="en-US" sz="2100" kern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270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259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000" dirty="0" smtClean="0"/>
              <a:t>Programmatic Implications of IPV Introduction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2961-14CD-45D2-98DF-50022118EB18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5A39-D488-A045-A9FC-FC3812679D97}" type="datetime1">
              <a:rPr lang="x-none" smtClean="0"/>
              <a:pPr/>
              <a:t>25/03/2014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681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EPI\B- Priority - Polio\IMG\Countries\Tiers\IPV_OPV_map_4_10_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1" y="228600"/>
            <a:ext cx="915870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78187"/>
              </p:ext>
            </p:extLst>
          </p:nvPr>
        </p:nvGraphicFramePr>
        <p:xfrm>
          <a:off x="3429000" y="4653136"/>
          <a:ext cx="5607496" cy="138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964"/>
                <a:gridCol w="1828532"/>
              </a:tblGrid>
              <a:tr h="644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OPV only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(Announced future IPV introduction)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78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IPV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only using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/>
                </a:tc>
              </a:tr>
              <a:tr h="3678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Sequential (IPV + OPV)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100392" y="4869160"/>
            <a:ext cx="648072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00392" y="5733256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00392" y="5373216"/>
            <a:ext cx="648072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IPV introduction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2DAB-EEB7-2345-ADE4-01D3295B6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7E0E-C905-1542-84C4-452F9D5D85AF}" type="datetime1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1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5" y="1352728"/>
            <a:ext cx="8189135" cy="20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flipH="1">
            <a:off x="331523" y="2362200"/>
            <a:ext cx="84809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ts val="3600"/>
              </a:spcBef>
              <a:defRPr/>
            </a:pPr>
            <a:r>
              <a:rPr lang="en-US" sz="4000" b="1" i="1" dirty="0">
                <a:solidFill>
                  <a:prstClr val="white"/>
                </a:solidFill>
                <a:latin typeface="Calibri"/>
                <a:cs typeface="Arial" pitchFamily="34" charset="0"/>
              </a:rPr>
              <a:t>  </a:t>
            </a:r>
            <a:endParaRPr lang="en-US" sz="4000" b="1" i="1" dirty="0" smtClean="0">
              <a:solidFill>
                <a:prstClr val="white"/>
              </a:solidFill>
              <a:latin typeface="Calibri"/>
              <a:cs typeface="Arial" pitchFamily="34" charset="0"/>
            </a:endParaRPr>
          </a:p>
          <a:p>
            <a:pPr marL="457218" indent="-457200" eaLnBrk="0" hangingPunc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/>
                <a:cs typeface="Arial" pitchFamily="34" charset="0"/>
              </a:rPr>
              <a:t>Oversight group jointly chaired by WHO and UNICEF</a:t>
            </a:r>
          </a:p>
          <a:p>
            <a:pPr marL="457218" indent="-457200" eaLnBrk="0" hangingPunc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/>
                <a:cs typeface="Arial" pitchFamily="34" charset="0"/>
              </a:rPr>
              <a:t>Membership from core GPEI partners &amp; GAVI:</a:t>
            </a:r>
          </a:p>
          <a:p>
            <a:pPr marL="914400" lvl="1" indent="-457200" eaLnBrk="0" hangingPunct="0">
              <a:buFont typeface="Arial" pitchFamily="34" charset="0"/>
              <a:buChar char="•"/>
              <a:defRPr/>
            </a:pPr>
            <a:r>
              <a:rPr lang="en-US" sz="2000" i="1" dirty="0" smtClean="0">
                <a:latin typeface="Calibri"/>
                <a:cs typeface="Arial" pitchFamily="34" charset="0"/>
              </a:rPr>
              <a:t>CDC </a:t>
            </a:r>
          </a:p>
          <a:p>
            <a:pPr marL="914400" lvl="1" indent="-457200" eaLnBrk="0" hangingPunct="0">
              <a:buFont typeface="Arial" pitchFamily="34" charset="0"/>
              <a:buChar char="•"/>
              <a:defRPr/>
            </a:pPr>
            <a:r>
              <a:rPr lang="en-US" sz="2000" i="1" dirty="0" smtClean="0">
                <a:latin typeface="Calibri"/>
                <a:cs typeface="Arial" pitchFamily="34" charset="0"/>
              </a:rPr>
              <a:t>Rotary International </a:t>
            </a:r>
          </a:p>
          <a:p>
            <a:pPr marL="914400" lvl="1" indent="-457200" eaLnBrk="0" hangingPunct="0">
              <a:buFont typeface="Arial" pitchFamily="34" charset="0"/>
              <a:buChar char="•"/>
              <a:defRPr/>
            </a:pPr>
            <a:r>
              <a:rPr lang="en-US" sz="2000" i="1" dirty="0" smtClean="0">
                <a:latin typeface="Calibri"/>
                <a:cs typeface="Arial" pitchFamily="34" charset="0"/>
              </a:rPr>
              <a:t>Bill &amp; Melinda Gates Foundation (BMGF)</a:t>
            </a:r>
          </a:p>
          <a:p>
            <a:pPr marL="914400" lvl="1" indent="-457200" eaLnBrk="0" hangingPunct="0">
              <a:buFont typeface="Arial" pitchFamily="34" charset="0"/>
              <a:buChar char="•"/>
              <a:defRPr/>
            </a:pPr>
            <a:r>
              <a:rPr lang="en-US" sz="2000" i="1" dirty="0" smtClean="0">
                <a:latin typeface="Calibri"/>
                <a:cs typeface="Arial" pitchFamily="34" charset="0"/>
              </a:rPr>
              <a:t>WHO and UNICEF (HQ and regional level) </a:t>
            </a:r>
            <a:endParaRPr lang="en-US" sz="2000" i="1" dirty="0">
              <a:latin typeface="Calibri"/>
              <a:cs typeface="Arial" pitchFamily="34" charset="0"/>
            </a:endParaRPr>
          </a:p>
          <a:p>
            <a:pPr marL="914400" lvl="1" indent="-457200" eaLnBrk="0" hangingPunct="0">
              <a:buFont typeface="Arial" pitchFamily="34" charset="0"/>
              <a:buChar char="•"/>
              <a:defRPr/>
            </a:pPr>
            <a:r>
              <a:rPr lang="en-US" sz="2000" i="1" dirty="0" smtClean="0">
                <a:latin typeface="Calibri"/>
                <a:cs typeface="Arial" pitchFamily="34" charset="0"/>
              </a:rPr>
              <a:t>GAVI</a:t>
            </a:r>
            <a:endParaRPr lang="en-US" sz="2000" i="1" dirty="0">
              <a:latin typeface="Calibri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268" y="152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Introducing in 124 countries warrants coordinated multi-partner effort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3822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838" y="1337553"/>
            <a:ext cx="2073600" cy="648072"/>
          </a:xfrm>
          <a:prstGeom prst="rect">
            <a:avLst/>
          </a:prstGeom>
          <a:solidFill>
            <a:srgbClr val="003F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India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1630" y="1337553"/>
            <a:ext cx="1209600" cy="648072"/>
          </a:xfrm>
          <a:prstGeom prst="rect">
            <a:avLst/>
          </a:prstGeom>
          <a:solidFill>
            <a:srgbClr val="003F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China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61422" y="1337553"/>
            <a:ext cx="1987200" cy="648072"/>
          </a:xfrm>
          <a:prstGeom prst="rect">
            <a:avLst/>
          </a:prstGeom>
          <a:solidFill>
            <a:srgbClr val="003F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Tier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48814" y="1337553"/>
            <a:ext cx="950400" cy="648072"/>
          </a:xfrm>
          <a:prstGeom prst="rect">
            <a:avLst/>
          </a:prstGeom>
          <a:solidFill>
            <a:srgbClr val="3399FF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688" rIns="91376" bIns="4568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Tier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99406" y="1337553"/>
            <a:ext cx="950400" cy="648072"/>
          </a:xfrm>
          <a:prstGeom prst="rect">
            <a:avLst/>
          </a:prstGeom>
          <a:solidFill>
            <a:srgbClr val="C5E2FF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76" tIns="45688" rIns="91376" bIns="4568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F497D"/>
                </a:solidFill>
              </a:rPr>
              <a:t>Tier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49998" y="1337553"/>
            <a:ext cx="14688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F497D"/>
                </a:solidFill>
              </a:rPr>
              <a:t>Tier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9897" y="1998554"/>
            <a:ext cx="1968927" cy="54216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12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countries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8622" y="1988842"/>
            <a:ext cx="950592" cy="54216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 countries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99406" y="1988842"/>
            <a:ext cx="950400" cy="54216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14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countries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9806" y="1988842"/>
            <a:ext cx="1468992" cy="54216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77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countries</a:t>
            </a:r>
          </a:p>
        </p:txBody>
      </p:sp>
      <p:pic>
        <p:nvPicPr>
          <p:cNvPr id="22" name="Picture 2" descr="D:\Data\Mapping\Finished Maps\Tier_map_15_9_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t="23837" r="3366" b="31335"/>
          <a:stretch/>
        </p:blipFill>
        <p:spPr bwMode="auto">
          <a:xfrm>
            <a:off x="407874" y="2492896"/>
            <a:ext cx="8484607" cy="355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077434" y="1029815"/>
            <a:ext cx="744791" cy="31884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83%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88856" y="1028323"/>
            <a:ext cx="744791" cy="31884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38%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76440" y="1030888"/>
            <a:ext cx="744791" cy="31884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61%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26840" y="1030888"/>
            <a:ext cx="744791" cy="31884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72%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27031" y="1033031"/>
            <a:ext cx="744791" cy="31884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24%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63737" y="1033031"/>
            <a:ext cx="744791" cy="31884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100%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838" y="1028321"/>
            <a:ext cx="1413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% of birth cohort</a:t>
            </a:r>
            <a:endParaRPr lang="en-US" sz="11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7838" y="2060848"/>
            <a:ext cx="1413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# of countries</a:t>
            </a:r>
            <a:endParaRPr lang="en-US" sz="11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Tiers of OPV-using countries &amp; birth cohort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12249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</a:t>
            </a:r>
            <a:r>
              <a:rPr lang="en-US" dirty="0" err="1" smtClean="0"/>
              <a:t>tiering</a:t>
            </a:r>
            <a:r>
              <a:rPr lang="en-US" dirty="0" smtClean="0"/>
              <a:t> countries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Tier 1- Highest risk </a:t>
            </a:r>
          </a:p>
          <a:p>
            <a:pPr lvl="1"/>
            <a:r>
              <a:rPr lang="en-US" dirty="0" smtClean="0"/>
              <a:t>Countries with evidence of ongoing cVDPV2 transmission or cVDPV2 reported since 2000</a:t>
            </a:r>
          </a:p>
          <a:p>
            <a:pPr lvl="2"/>
            <a:r>
              <a:rPr lang="en-US" sz="1800" dirty="0" smtClean="0"/>
              <a:t>cVDPV2 outbreak is the primary risk following OPV type 2 cessation </a:t>
            </a:r>
          </a:p>
          <a:p>
            <a:pPr lvl="1"/>
            <a:r>
              <a:rPr lang="en-US" dirty="0" smtClean="0"/>
              <a:t>WPV endemic countries</a:t>
            </a:r>
          </a:p>
          <a:p>
            <a:pPr lvl="2"/>
            <a:r>
              <a:rPr lang="en-US" sz="1800" dirty="0" smtClean="0"/>
              <a:t>Potential for IPV to accelerate wild poliovirus eradication by boosting immunity to </a:t>
            </a:r>
            <a:r>
              <a:rPr lang="en-US" sz="1800" dirty="0" smtClean="0"/>
              <a:t>WPV types 1 and 3</a:t>
            </a:r>
            <a:endParaRPr lang="en-US" sz="18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Tier 2- Second highest risk</a:t>
            </a:r>
          </a:p>
          <a:p>
            <a:pPr lvl="1"/>
            <a:r>
              <a:rPr lang="en-US" dirty="0" smtClean="0"/>
              <a:t>Countries with any history of </a:t>
            </a:r>
            <a:r>
              <a:rPr lang="en-US" dirty="0" err="1" smtClean="0"/>
              <a:t>cVDPVs</a:t>
            </a:r>
            <a:r>
              <a:rPr lang="en-US" dirty="0" smtClean="0"/>
              <a:t> (types 1 and 3) since 2000</a:t>
            </a:r>
          </a:p>
          <a:p>
            <a:pPr lvl="2"/>
            <a:r>
              <a:rPr lang="en-US" sz="1800" dirty="0" smtClean="0"/>
              <a:t>Risk factors for VDPV outbreaks are similar for all VDPV serotypes</a:t>
            </a:r>
          </a:p>
          <a:p>
            <a:pPr lvl="1"/>
            <a:r>
              <a:rPr lang="en-US" dirty="0" smtClean="0"/>
              <a:t>Countries that have repeatedly reported routine immunization coverage estimates of </a:t>
            </a:r>
            <a:r>
              <a:rPr lang="en-US" dirty="0" smtClean="0"/>
              <a:t>&lt; 80</a:t>
            </a:r>
            <a:r>
              <a:rPr lang="en-US" dirty="0" smtClean="0"/>
              <a:t>%  over the past three years</a:t>
            </a:r>
          </a:p>
          <a:p>
            <a:pPr lvl="2"/>
            <a:r>
              <a:rPr lang="en-US" sz="1800" dirty="0" smtClean="0"/>
              <a:t>Persistent low routine immunization coverage is the most important predictor of VDPV </a:t>
            </a:r>
            <a:r>
              <a:rPr lang="en-US" sz="1800" dirty="0" smtClean="0"/>
              <a:t>emergence</a:t>
            </a:r>
            <a:endParaRPr lang="en-US" sz="1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01901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Criteria for tiering countries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Tier 3: </a:t>
            </a:r>
          </a:p>
          <a:p>
            <a:pPr lvl="1"/>
            <a:r>
              <a:rPr lang="en-US" dirty="0" smtClean="0"/>
              <a:t>Countries sharing a border with Tier 1 countries that have reported WPV since 2003</a:t>
            </a:r>
          </a:p>
          <a:p>
            <a:pPr lvl="2"/>
            <a:r>
              <a:rPr lang="en-US" sz="1800" dirty="0" smtClean="0"/>
              <a:t>Predicted future risk of cVDPV2 importations,  based on trends for importation of wild virus </a:t>
            </a:r>
          </a:p>
          <a:p>
            <a:pPr lvl="1"/>
            <a:r>
              <a:rPr lang="en-US" dirty="0" smtClean="0"/>
              <a:t>Countries that have experienced a WPV importation since 2011. </a:t>
            </a:r>
          </a:p>
          <a:p>
            <a:pPr lvl="2"/>
            <a:r>
              <a:rPr lang="en-US" sz="1800" dirty="0" smtClean="0"/>
              <a:t>Any WPV importation since 2011 (when India eradicated polio) reflects current risk of importation from remaining endemic countries.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Tier 4: </a:t>
            </a:r>
          </a:p>
          <a:p>
            <a:pPr lvl="1"/>
            <a:r>
              <a:rPr lang="en-US" dirty="0" smtClean="0"/>
              <a:t>All other remaining countries using only OPV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79712" y="1772816"/>
            <a:ext cx="8229600" cy="1143000"/>
          </a:xfrm>
          <a:prstGeom prst="rect">
            <a:avLst/>
          </a:prstGeom>
        </p:spPr>
        <p:txBody>
          <a:bodyPr vert="horz" lIns="91376" tIns="45688" rIns="91376" bIns="4568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717">
              <a:lnSpc>
                <a:spcPct val="90000"/>
              </a:lnSpc>
            </a:pPr>
            <a:endParaRPr lang="en-US" sz="4000" b="1" dirty="0">
              <a:solidFill>
                <a:srgbClr val="00009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20293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6425" cy="48006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Provide </a:t>
            </a:r>
            <a:r>
              <a:rPr lang="en-US" b="1" dirty="0" smtClean="0">
                <a:solidFill>
                  <a:srgbClr val="0070C0"/>
                </a:solidFill>
              </a:rPr>
              <a:t>background </a:t>
            </a:r>
            <a:r>
              <a:rPr lang="en-US" b="1" dirty="0">
                <a:solidFill>
                  <a:srgbClr val="0070C0"/>
                </a:solidFill>
              </a:rPr>
              <a:t>on Polio &amp; Polio vaccines as it relates to Objective 2 of GPEI’s Polio Eradication &amp; Endgame Strategic </a:t>
            </a:r>
            <a:r>
              <a:rPr lang="en-US" b="1" dirty="0" smtClean="0">
                <a:solidFill>
                  <a:srgbClr val="0070C0"/>
                </a:solidFill>
              </a:rPr>
              <a:t>Plan</a:t>
            </a:r>
          </a:p>
          <a:p>
            <a:pPr marL="568325" lvl="2" indent="-342900">
              <a:lnSpc>
                <a:spcPts val="2600"/>
              </a:lnSpc>
              <a:buSzTx/>
            </a:pPr>
            <a:r>
              <a:rPr lang="en-US" sz="1600" b="1" dirty="0" smtClean="0"/>
              <a:t>SAGE recommendations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Programmatic implications of IPV introduction</a:t>
            </a:r>
          </a:p>
          <a:p>
            <a:pPr lvl="1"/>
            <a:r>
              <a:rPr lang="en-US" sz="1600" b="1" dirty="0" smtClean="0"/>
              <a:t>Partner coordination &amp; technical assistance</a:t>
            </a:r>
          </a:p>
          <a:p>
            <a:pPr lvl="1"/>
            <a:r>
              <a:rPr lang="en-US" sz="1600" b="1" dirty="0" smtClean="0"/>
              <a:t>IPV Vaccine Presentation</a:t>
            </a:r>
          </a:p>
          <a:p>
            <a:pPr lvl="1"/>
            <a:r>
              <a:rPr lang="en-US" sz="1600" b="1" dirty="0"/>
              <a:t>Country readiness</a:t>
            </a:r>
          </a:p>
          <a:p>
            <a:pPr lvl="1"/>
            <a:r>
              <a:rPr lang="en-US" sz="1600" b="1" dirty="0" smtClean="0"/>
              <a:t>Supply &amp; Price</a:t>
            </a:r>
          </a:p>
          <a:p>
            <a:pPr lvl="1"/>
            <a:r>
              <a:rPr lang="en-US" sz="1600" b="1" dirty="0" smtClean="0"/>
              <a:t>Communications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GAVI Policies and Processes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71500" lvl="1" indent="-342900">
              <a:buFont typeface="+mj-lt"/>
              <a:buAutoNum type="arabicPeriod"/>
            </a:pPr>
            <a:endParaRPr lang="en-GB" sz="16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304699"/>
          </a:xfrm>
        </p:spPr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75FB08-1834-0F48-A385-5FF3E5BE400E}" type="datetime1">
              <a:rPr lang="x-none" smtClean="0"/>
              <a:pPr/>
              <a:t>25/03/2014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7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370481"/>
            <a:ext cx="5143229" cy="250194"/>
          </a:xfrm>
          <a:prstGeom prst="rect">
            <a:avLst/>
          </a:prstGeom>
          <a:noFill/>
        </p:spPr>
        <p:txBody>
          <a:bodyPr wrap="square" lIns="80133" tIns="40067" rIns="80133" bIns="40067" rtlCol="0">
            <a:spAutoFit/>
          </a:bodyPr>
          <a:lstStyle/>
          <a:p>
            <a:pPr rtl="1"/>
            <a:r>
              <a:rPr lang="en-US" sz="1100" b="1" dirty="0">
                <a:solidFill>
                  <a:schemeClr val="bg1"/>
                </a:solidFill>
              </a:rPr>
              <a:t>Source: WHO/IVB Database as at 18 October </a:t>
            </a:r>
            <a:r>
              <a:rPr lang="en-US" sz="1100" b="1" dirty="0" smtClean="0">
                <a:solidFill>
                  <a:schemeClr val="bg1"/>
                </a:solidFill>
              </a:rPr>
              <a:t>2013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6" y="1295400"/>
            <a:ext cx="7173409" cy="503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/>
          <a:lstStyle/>
          <a:p>
            <a:pPr algn="ctr"/>
            <a:r>
              <a:rPr lang="en-US" sz="2400" dirty="0">
                <a:ln w="3175">
                  <a:noFill/>
                </a:ln>
              </a:rPr>
              <a:t>Immunization schedule </a:t>
            </a:r>
            <a:r>
              <a:rPr lang="en-US" sz="2400" dirty="0" smtClean="0">
                <a:ln w="3175">
                  <a:noFill/>
                </a:ln>
              </a:rPr>
              <a:t>uptake </a:t>
            </a:r>
            <a:r>
              <a:rPr lang="en-US" sz="2400" dirty="0" smtClean="0">
                <a:ln w="3175">
                  <a:noFill/>
                </a:ln>
                <a:solidFill>
                  <a:srgbClr val="000090"/>
                </a:solidFill>
              </a:rPr>
              <a:t/>
            </a:r>
            <a:br>
              <a:rPr lang="en-US" sz="2400" dirty="0" smtClean="0">
                <a:ln w="3175">
                  <a:noFill/>
                </a:ln>
                <a:solidFill>
                  <a:srgbClr val="000090"/>
                </a:solidFill>
              </a:rPr>
            </a:br>
            <a:r>
              <a:rPr lang="en-US" sz="2000" dirty="0"/>
              <a:t>O</a:t>
            </a:r>
            <a:r>
              <a:rPr lang="en-US" sz="2000" dirty="0" smtClean="0">
                <a:ln w="3175">
                  <a:noFill/>
                </a:ln>
              </a:rPr>
              <a:t>verview </a:t>
            </a:r>
            <a:r>
              <a:rPr lang="en-US" sz="2000" dirty="0">
                <a:ln w="3175">
                  <a:noFill/>
                </a:ln>
              </a:rPr>
              <a:t>1991-2013 of introduction status and 2014-2016 projections 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59635" y="1079937"/>
            <a:ext cx="6840760" cy="4797335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43915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1158" y="381000"/>
            <a:ext cx="8226425" cy="387798"/>
          </a:xfrm>
        </p:spPr>
        <p:txBody>
          <a:bodyPr/>
          <a:lstStyle/>
          <a:p>
            <a:pPr algn="ctr"/>
            <a:r>
              <a:rPr lang="en-US" sz="2800" dirty="0" smtClean="0"/>
              <a:t>IPV Presentations and Formulations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2851209"/>
            <a:ext cx="8305800" cy="2161917"/>
            <a:chOff x="457200" y="1371600"/>
            <a:chExt cx="8226424" cy="1448841"/>
          </a:xfrm>
        </p:grpSpPr>
        <p:sp>
          <p:nvSpPr>
            <p:cNvPr id="10" name="Freeform 9"/>
            <p:cNvSpPr/>
            <p:nvPr/>
          </p:nvSpPr>
          <p:spPr>
            <a:xfrm>
              <a:off x="3418711" y="1371600"/>
              <a:ext cx="5264913" cy="1376775"/>
            </a:xfrm>
            <a:custGeom>
              <a:avLst/>
              <a:gdLst>
                <a:gd name="connsiteX0" fmla="*/ 193183 w 1159073"/>
                <a:gd name="connsiteY0" fmla="*/ 0 h 5264912"/>
                <a:gd name="connsiteX1" fmla="*/ 965890 w 1159073"/>
                <a:gd name="connsiteY1" fmla="*/ 0 h 5264912"/>
                <a:gd name="connsiteX2" fmla="*/ 1159073 w 1159073"/>
                <a:gd name="connsiteY2" fmla="*/ 193183 h 5264912"/>
                <a:gd name="connsiteX3" fmla="*/ 1159073 w 1159073"/>
                <a:gd name="connsiteY3" fmla="*/ 5264912 h 5264912"/>
                <a:gd name="connsiteX4" fmla="*/ 1159073 w 1159073"/>
                <a:gd name="connsiteY4" fmla="*/ 5264912 h 5264912"/>
                <a:gd name="connsiteX5" fmla="*/ 0 w 1159073"/>
                <a:gd name="connsiteY5" fmla="*/ 5264912 h 5264912"/>
                <a:gd name="connsiteX6" fmla="*/ 0 w 1159073"/>
                <a:gd name="connsiteY6" fmla="*/ 5264912 h 5264912"/>
                <a:gd name="connsiteX7" fmla="*/ 0 w 1159073"/>
                <a:gd name="connsiteY7" fmla="*/ 193183 h 5264912"/>
                <a:gd name="connsiteX8" fmla="*/ 193183 w 1159073"/>
                <a:gd name="connsiteY8" fmla="*/ 0 h 526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9073" h="5264912">
                  <a:moveTo>
                    <a:pt x="1159073" y="877506"/>
                  </a:moveTo>
                  <a:lnTo>
                    <a:pt x="1159073" y="4387406"/>
                  </a:lnTo>
                  <a:cubicBezTo>
                    <a:pt x="1159073" y="4872038"/>
                    <a:pt x="1140032" y="5264910"/>
                    <a:pt x="1116544" y="5264910"/>
                  </a:cubicBezTo>
                  <a:lnTo>
                    <a:pt x="0" y="5264910"/>
                  </a:lnTo>
                  <a:lnTo>
                    <a:pt x="0" y="526491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16544" y="2"/>
                  </a:lnTo>
                  <a:cubicBezTo>
                    <a:pt x="1140032" y="2"/>
                    <a:pt x="1159073" y="392874"/>
                    <a:pt x="1159073" y="877506"/>
                  </a:cubicBez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83251" rIns="109921" bIns="83252" numCol="1" spcCol="1270" anchor="ctr" anchorCtr="0">
              <a:noAutofit/>
            </a:bodyPr>
            <a:lstStyle/>
            <a:p>
              <a:pPr marL="342900" lvl="1" indent="-3429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Only WHO prequalified formulation</a:t>
              </a:r>
              <a:endParaRPr lang="en-US" sz="2000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342900" lvl="1" indent="-3429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kern="1200" dirty="0" smtClean="0">
                  <a:latin typeface="Calibri" panose="020F0502020204030204" pitchFamily="34" charset="0"/>
                </a:rPr>
                <a:t>1-dose, [2-dose] and 10-dose available now</a:t>
              </a:r>
            </a:p>
            <a:p>
              <a:pPr marL="342900" lvl="1" indent="-3429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Calibri" panose="020F0502020204030204" pitchFamily="34" charset="0"/>
                </a:rPr>
                <a:t>5-dose expected in 2014</a:t>
              </a:r>
            </a:p>
            <a:p>
              <a:pPr marL="342900" lvl="1" indent="-3429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kern="1200" dirty="0" smtClean="0">
                  <a:latin typeface="Calibri" panose="020F0502020204030204" pitchFamily="34" charset="0"/>
                </a:rPr>
                <a:t>Preservative: 2-phenoxyethanol does not </a:t>
              </a:r>
              <a:r>
                <a:rPr lang="en-US" dirty="0" smtClean="0">
                  <a:latin typeface="Calibri" panose="020F0502020204030204" pitchFamily="34" charset="0"/>
                </a:rPr>
                <a:t>meet WHO requirements for an effective preservative  (multi-dose vial, once opened, must be discarded after 6 hours or at end of immunization session)</a:t>
              </a:r>
              <a:endParaRPr lang="en-US" kern="12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7200" y="1371600"/>
              <a:ext cx="2961513" cy="1448841"/>
            </a:xfrm>
            <a:custGeom>
              <a:avLst/>
              <a:gdLst>
                <a:gd name="connsiteX0" fmla="*/ 0 w 2961513"/>
                <a:gd name="connsiteY0" fmla="*/ 241478 h 1448841"/>
                <a:gd name="connsiteX1" fmla="*/ 241478 w 2961513"/>
                <a:gd name="connsiteY1" fmla="*/ 0 h 1448841"/>
                <a:gd name="connsiteX2" fmla="*/ 2720035 w 2961513"/>
                <a:gd name="connsiteY2" fmla="*/ 0 h 1448841"/>
                <a:gd name="connsiteX3" fmla="*/ 2961513 w 2961513"/>
                <a:gd name="connsiteY3" fmla="*/ 241478 h 1448841"/>
                <a:gd name="connsiteX4" fmla="*/ 2961513 w 2961513"/>
                <a:gd name="connsiteY4" fmla="*/ 1207363 h 1448841"/>
                <a:gd name="connsiteX5" fmla="*/ 2720035 w 2961513"/>
                <a:gd name="connsiteY5" fmla="*/ 1448841 h 1448841"/>
                <a:gd name="connsiteX6" fmla="*/ 241478 w 2961513"/>
                <a:gd name="connsiteY6" fmla="*/ 1448841 h 1448841"/>
                <a:gd name="connsiteX7" fmla="*/ 0 w 2961513"/>
                <a:gd name="connsiteY7" fmla="*/ 1207363 h 1448841"/>
                <a:gd name="connsiteX8" fmla="*/ 0 w 2961513"/>
                <a:gd name="connsiteY8" fmla="*/ 241478 h 144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513" h="1448841">
                  <a:moveTo>
                    <a:pt x="0" y="241478"/>
                  </a:moveTo>
                  <a:cubicBezTo>
                    <a:pt x="0" y="108113"/>
                    <a:pt x="108113" y="0"/>
                    <a:pt x="241478" y="0"/>
                  </a:cubicBezTo>
                  <a:lnTo>
                    <a:pt x="2720035" y="0"/>
                  </a:lnTo>
                  <a:cubicBezTo>
                    <a:pt x="2853400" y="0"/>
                    <a:pt x="2961513" y="108113"/>
                    <a:pt x="2961513" y="241478"/>
                  </a:cubicBezTo>
                  <a:lnTo>
                    <a:pt x="2961513" y="1207363"/>
                  </a:lnTo>
                  <a:cubicBezTo>
                    <a:pt x="2961513" y="1340728"/>
                    <a:pt x="2853400" y="1448841"/>
                    <a:pt x="2720035" y="1448841"/>
                  </a:cubicBezTo>
                  <a:lnTo>
                    <a:pt x="241478" y="1448841"/>
                  </a:lnTo>
                  <a:cubicBezTo>
                    <a:pt x="108113" y="1448841"/>
                    <a:pt x="0" y="1340728"/>
                    <a:pt x="0" y="1207363"/>
                  </a:cubicBezTo>
                  <a:lnTo>
                    <a:pt x="0" y="2414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027" tIns="127877" rIns="185027" bIns="127877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 smtClean="0"/>
                <a:t>Stand-alone IPV</a:t>
              </a:r>
              <a:endParaRPr lang="en-US" sz="30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199" y="5013126"/>
            <a:ext cx="8305801" cy="1159074"/>
            <a:chOff x="457200" y="3039964"/>
            <a:chExt cx="8226425" cy="1159074"/>
          </a:xfrm>
        </p:grpSpPr>
        <p:sp>
          <p:nvSpPr>
            <p:cNvPr id="15" name="Freeform 14"/>
            <p:cNvSpPr/>
            <p:nvPr/>
          </p:nvSpPr>
          <p:spPr>
            <a:xfrm>
              <a:off x="3418712" y="3039964"/>
              <a:ext cx="5264913" cy="1159074"/>
            </a:xfrm>
            <a:custGeom>
              <a:avLst/>
              <a:gdLst>
                <a:gd name="connsiteX0" fmla="*/ 193183 w 1159073"/>
                <a:gd name="connsiteY0" fmla="*/ 0 h 5264912"/>
                <a:gd name="connsiteX1" fmla="*/ 965890 w 1159073"/>
                <a:gd name="connsiteY1" fmla="*/ 0 h 5264912"/>
                <a:gd name="connsiteX2" fmla="*/ 1159073 w 1159073"/>
                <a:gd name="connsiteY2" fmla="*/ 193183 h 5264912"/>
                <a:gd name="connsiteX3" fmla="*/ 1159073 w 1159073"/>
                <a:gd name="connsiteY3" fmla="*/ 5264912 h 5264912"/>
                <a:gd name="connsiteX4" fmla="*/ 1159073 w 1159073"/>
                <a:gd name="connsiteY4" fmla="*/ 5264912 h 5264912"/>
                <a:gd name="connsiteX5" fmla="*/ 0 w 1159073"/>
                <a:gd name="connsiteY5" fmla="*/ 5264912 h 5264912"/>
                <a:gd name="connsiteX6" fmla="*/ 0 w 1159073"/>
                <a:gd name="connsiteY6" fmla="*/ 5264912 h 5264912"/>
                <a:gd name="connsiteX7" fmla="*/ 0 w 1159073"/>
                <a:gd name="connsiteY7" fmla="*/ 193183 h 5264912"/>
                <a:gd name="connsiteX8" fmla="*/ 193183 w 1159073"/>
                <a:gd name="connsiteY8" fmla="*/ 0 h 526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9073" h="5264912">
                  <a:moveTo>
                    <a:pt x="1159073" y="877506"/>
                  </a:moveTo>
                  <a:lnTo>
                    <a:pt x="1159073" y="4387406"/>
                  </a:lnTo>
                  <a:cubicBezTo>
                    <a:pt x="1159073" y="4872038"/>
                    <a:pt x="1140032" y="5264910"/>
                    <a:pt x="1116544" y="5264910"/>
                  </a:cubicBezTo>
                  <a:lnTo>
                    <a:pt x="0" y="5264910"/>
                  </a:lnTo>
                  <a:lnTo>
                    <a:pt x="0" y="526491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16544" y="2"/>
                  </a:lnTo>
                  <a:cubicBezTo>
                    <a:pt x="1140032" y="2"/>
                    <a:pt x="1159073" y="392874"/>
                    <a:pt x="1159073" y="877506"/>
                  </a:cubicBez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5403947"/>
                <a:satOff val="-6012"/>
                <a:lumOff val="-23"/>
                <a:alphaOff val="0"/>
              </a:schemeClr>
            </a:lnRef>
            <a:fillRef idx="1">
              <a:schemeClr val="accent5">
                <a:tint val="40000"/>
                <a:alpha val="90000"/>
                <a:hueOff val="5403947"/>
                <a:satOff val="-6012"/>
                <a:lumOff val="-23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5403947"/>
                <a:satOff val="-6012"/>
                <a:lumOff val="-2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83251" rIns="109921" bIns="83252" numCol="1" spcCol="1270" anchor="ctr" anchorCtr="0">
              <a:noAutofit/>
            </a:bodyPr>
            <a:lstStyle/>
            <a:p>
              <a:pPr marL="342900" lvl="1" indent="-3429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</a:rPr>
                <a:t>Combination </a:t>
              </a:r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with </a:t>
              </a:r>
              <a:r>
                <a:rPr lang="en-US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whole-cell pertussis not currently available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342900" lvl="1" indent="-3429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Calibri" panose="020F0502020204030204" pitchFamily="34" charset="0"/>
                </a:rPr>
                <a:t>Tetravalent, </a:t>
              </a:r>
              <a:r>
                <a:rPr lang="en-US" dirty="0" err="1" smtClean="0">
                  <a:latin typeface="Calibri" panose="020F0502020204030204" pitchFamily="34" charset="0"/>
                </a:rPr>
                <a:t>pentavalent</a:t>
              </a:r>
              <a:r>
                <a:rPr lang="en-US" dirty="0" smtClean="0">
                  <a:latin typeface="Calibri" panose="020F0502020204030204" pitchFamily="34" charset="0"/>
                </a:rPr>
                <a:t>, hexavalent available </a:t>
              </a:r>
            </a:p>
            <a:p>
              <a:pPr marL="342900" lvl="1" indent="-3429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b="1" dirty="0" smtClean="0">
                  <a:latin typeface="Calibri" panose="020F0502020204030204" pitchFamily="34" charset="0"/>
                </a:rPr>
                <a:t>Substantially higher cost </a:t>
              </a:r>
              <a:r>
                <a:rPr lang="en-US" dirty="0" smtClean="0">
                  <a:latin typeface="Calibri" panose="020F0502020204030204" pitchFamily="34" charset="0"/>
                </a:rPr>
                <a:t>than stand-alone IPV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57200" y="3039964"/>
              <a:ext cx="2961513" cy="1159074"/>
            </a:xfrm>
            <a:custGeom>
              <a:avLst/>
              <a:gdLst>
                <a:gd name="connsiteX0" fmla="*/ 0 w 2961513"/>
                <a:gd name="connsiteY0" fmla="*/ 241478 h 1448841"/>
                <a:gd name="connsiteX1" fmla="*/ 241478 w 2961513"/>
                <a:gd name="connsiteY1" fmla="*/ 0 h 1448841"/>
                <a:gd name="connsiteX2" fmla="*/ 2720035 w 2961513"/>
                <a:gd name="connsiteY2" fmla="*/ 0 h 1448841"/>
                <a:gd name="connsiteX3" fmla="*/ 2961513 w 2961513"/>
                <a:gd name="connsiteY3" fmla="*/ 241478 h 1448841"/>
                <a:gd name="connsiteX4" fmla="*/ 2961513 w 2961513"/>
                <a:gd name="connsiteY4" fmla="*/ 1207363 h 1448841"/>
                <a:gd name="connsiteX5" fmla="*/ 2720035 w 2961513"/>
                <a:gd name="connsiteY5" fmla="*/ 1448841 h 1448841"/>
                <a:gd name="connsiteX6" fmla="*/ 241478 w 2961513"/>
                <a:gd name="connsiteY6" fmla="*/ 1448841 h 1448841"/>
                <a:gd name="connsiteX7" fmla="*/ 0 w 2961513"/>
                <a:gd name="connsiteY7" fmla="*/ 1207363 h 1448841"/>
                <a:gd name="connsiteX8" fmla="*/ 0 w 2961513"/>
                <a:gd name="connsiteY8" fmla="*/ 241478 h 144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513" h="1448841">
                  <a:moveTo>
                    <a:pt x="0" y="241478"/>
                  </a:moveTo>
                  <a:cubicBezTo>
                    <a:pt x="0" y="108113"/>
                    <a:pt x="108113" y="0"/>
                    <a:pt x="241478" y="0"/>
                  </a:cubicBezTo>
                  <a:lnTo>
                    <a:pt x="2720035" y="0"/>
                  </a:lnTo>
                  <a:cubicBezTo>
                    <a:pt x="2853400" y="0"/>
                    <a:pt x="2961513" y="108113"/>
                    <a:pt x="2961513" y="241478"/>
                  </a:cubicBezTo>
                  <a:lnTo>
                    <a:pt x="2961513" y="1207363"/>
                  </a:lnTo>
                  <a:cubicBezTo>
                    <a:pt x="2961513" y="1340728"/>
                    <a:pt x="2853400" y="1448841"/>
                    <a:pt x="2720035" y="1448841"/>
                  </a:cubicBezTo>
                  <a:lnTo>
                    <a:pt x="241478" y="1448841"/>
                  </a:lnTo>
                  <a:cubicBezTo>
                    <a:pt x="108113" y="1448841"/>
                    <a:pt x="0" y="1340728"/>
                    <a:pt x="0" y="1207363"/>
                  </a:cubicBezTo>
                  <a:lnTo>
                    <a:pt x="0" y="2414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5219861"/>
                <a:satOff val="-12520"/>
                <a:lumOff val="980"/>
                <a:alphaOff val="0"/>
              </a:schemeClr>
            </a:fillRef>
            <a:effectRef idx="0">
              <a:schemeClr val="accent5">
                <a:hueOff val="5219861"/>
                <a:satOff val="-12520"/>
                <a:lumOff val="9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027" tIns="127877" rIns="185027" bIns="127877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Combination products</a:t>
              </a:r>
              <a:endParaRPr lang="en-US" sz="3000" kern="1200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1178883"/>
            <a:ext cx="3744921" cy="148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http://www.who.int/entity/immunization_standards/vaccine_quality/pq_231_ipv_1dose_nvi_container_thum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70" y="1141117"/>
            <a:ext cx="1131887" cy="16639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66769C-C979-FB42-91B1-5041D7103A48}" type="datetime1">
              <a:rPr lang="x-none" smtClean="0"/>
              <a:pPr/>
              <a:t>25/03/2014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840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91264" cy="86977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Intradermal IPV: Potential solutions</a:t>
            </a:r>
            <a:endParaRPr lang="en-US" sz="2800" dirty="0"/>
          </a:p>
        </p:txBody>
      </p:sp>
      <p:pic>
        <p:nvPicPr>
          <p:cNvPr id="2050" name="Picture 2" descr="http://www.path.org/projects/images/unit-jet-injecto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5" y="3130082"/>
            <a:ext cx="1556568" cy="1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g.gawkerassets.com/img/18dy436elq0e6jpg/ku-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1" y="4992425"/>
            <a:ext cx="1392131" cy="10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07704" y="3068960"/>
            <a:ext cx="734481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Jet Injectors </a:t>
            </a:r>
            <a:r>
              <a:rPr lang="en-US" sz="1800" dirty="0" smtClean="0"/>
              <a:t>(e.g., </a:t>
            </a:r>
            <a:r>
              <a:rPr lang="en-US" sz="1800" dirty="0" err="1" smtClean="0"/>
              <a:t>Pharmajet</a:t>
            </a:r>
            <a:r>
              <a:rPr lang="en-US" sz="1800" dirty="0" smtClean="0"/>
              <a:t>, Bioject)</a:t>
            </a:r>
          </a:p>
          <a:p>
            <a:r>
              <a:rPr lang="en-US" sz="1800" dirty="0" smtClean="0"/>
              <a:t>Clinical data available in different settings</a:t>
            </a:r>
          </a:p>
          <a:p>
            <a:r>
              <a:rPr lang="en-US" sz="1800" dirty="0" smtClean="0"/>
              <a:t>A pathway for national registration and PQ is relatively clear </a:t>
            </a:r>
          </a:p>
          <a:p>
            <a:r>
              <a:rPr lang="en-US" sz="1800" dirty="0" smtClean="0"/>
              <a:t>No </a:t>
            </a:r>
            <a:r>
              <a:rPr lang="en-US" sz="1800" dirty="0"/>
              <a:t>needles but some training required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07704" y="1196752"/>
            <a:ext cx="7344816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Adapters </a:t>
            </a:r>
            <a:r>
              <a:rPr lang="en-US" sz="1800" dirty="0" smtClean="0"/>
              <a:t>(e.g., </a:t>
            </a:r>
            <a:r>
              <a:rPr lang="en-US" sz="1800" dirty="0" err="1" smtClean="0"/>
              <a:t>Nanopass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 smtClean="0"/>
              <a:t>Compatible with needle &amp; syringe administration</a:t>
            </a:r>
          </a:p>
          <a:p>
            <a:r>
              <a:rPr lang="en-US" sz="1800" dirty="0" smtClean="0"/>
              <a:t>Some devices (</a:t>
            </a:r>
            <a:r>
              <a:rPr lang="en-US" sz="1800" dirty="0" err="1" smtClean="0"/>
              <a:t>MicronJet</a:t>
            </a:r>
            <a:r>
              <a:rPr lang="en-US" sz="1800" dirty="0" smtClean="0"/>
              <a:t>, ID adapter, and BD </a:t>
            </a:r>
            <a:r>
              <a:rPr lang="en-US" sz="1800" dirty="0" err="1" smtClean="0"/>
              <a:t>Soluvia</a:t>
            </a:r>
            <a:r>
              <a:rPr lang="en-US" sz="1800" dirty="0" smtClean="0"/>
              <a:t>) already registered for ID use </a:t>
            </a:r>
          </a:p>
          <a:p>
            <a:r>
              <a:rPr lang="en-US" sz="1800" dirty="0"/>
              <a:t>Still requires needle and </a:t>
            </a:r>
            <a:r>
              <a:rPr lang="en-US" sz="1800" dirty="0" smtClean="0"/>
              <a:t>syringe</a:t>
            </a:r>
            <a:endParaRPr lang="en-US" sz="1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16356" y="4788279"/>
            <a:ext cx="7344816" cy="1243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err="1" smtClean="0"/>
              <a:t>Microneedle</a:t>
            </a:r>
            <a:r>
              <a:rPr lang="en-US" sz="1800" b="1" dirty="0" smtClean="0"/>
              <a:t> patch</a:t>
            </a:r>
          </a:p>
          <a:p>
            <a:r>
              <a:rPr lang="en-US" sz="1800" dirty="0" smtClean="0"/>
              <a:t>Easiest to administer; little training needed</a:t>
            </a:r>
          </a:p>
          <a:p>
            <a:r>
              <a:rPr lang="en-US" sz="1800" dirty="0" smtClean="0"/>
              <a:t>No IPV data available in humans</a:t>
            </a:r>
          </a:p>
          <a:p>
            <a:r>
              <a:rPr lang="en-US" sz="1800" dirty="0" smtClean="0"/>
              <a:t>Need to establish a large scale production process and regulatory pathway</a:t>
            </a:r>
          </a:p>
          <a:p>
            <a:endParaRPr lang="en-US" sz="1800" dirty="0" smtClean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7504" y="1268760"/>
            <a:ext cx="108012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07504" y="3789040"/>
            <a:ext cx="108012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" name="Picture 4" descr="http://img.ehowcdn.com/article-new-thumbnail/ds-cdn-write/upload/9000/500/70/1/29957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8" t="30064" r="26459" b="19145"/>
          <a:stretch/>
        </p:blipFill>
        <p:spPr bwMode="auto">
          <a:xfrm>
            <a:off x="286296" y="1309377"/>
            <a:ext cx="1512834" cy="96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1124744"/>
            <a:ext cx="900100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1993" y="4615966"/>
            <a:ext cx="9001000" cy="18013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84514" y="2483751"/>
            <a:ext cx="24384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Trained health care </a:t>
            </a:r>
          </a:p>
          <a:p>
            <a:r>
              <a:rPr lang="en-US" dirty="0"/>
              <a:t>w</a:t>
            </a:r>
            <a:r>
              <a:rPr lang="en-US" dirty="0" smtClean="0"/>
              <a:t>orkers required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636914" y="4788279"/>
            <a:ext cx="22860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Trained health care </a:t>
            </a:r>
          </a:p>
          <a:p>
            <a:r>
              <a:rPr lang="en-US" dirty="0"/>
              <a:t>w</a:t>
            </a:r>
            <a:r>
              <a:rPr lang="en-US" dirty="0" smtClean="0"/>
              <a:t>orkers NOT required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870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276999"/>
          </a:xfrm>
        </p:spPr>
        <p:txBody>
          <a:bodyPr/>
          <a:lstStyle/>
          <a:p>
            <a:r>
              <a:rPr lang="en-US" sz="2000" dirty="0"/>
              <a:t>Considerations for Planning and Logistics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418712" y="1804193"/>
            <a:ext cx="5264912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dirty="0" smtClean="0"/>
              <a:t>Many countries have planned introductions for other new vaccines (e.g., rotavirus, PCV) so need coordinated effort</a:t>
            </a:r>
            <a:endParaRPr lang="en-US" sz="1500" dirty="0"/>
          </a:p>
        </p:txBody>
      </p:sp>
      <p:sp>
        <p:nvSpPr>
          <p:cNvPr id="12" name="Freeform 11"/>
          <p:cNvSpPr/>
          <p:nvPr/>
        </p:nvSpPr>
        <p:spPr>
          <a:xfrm>
            <a:off x="457200" y="1732298"/>
            <a:ext cx="29615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Coordination with other introductions</a:t>
            </a:r>
            <a:endParaRPr lang="en-US" sz="21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3418712" y="2559072"/>
            <a:ext cx="5264912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2161579"/>
              <a:satOff val="-2405"/>
              <a:lumOff val="-9"/>
              <a:alphaOff val="0"/>
            </a:schemeClr>
          </a:lnRef>
          <a:fillRef idx="1">
            <a:schemeClr val="accent5">
              <a:tint val="40000"/>
              <a:alpha val="90000"/>
              <a:hueOff val="2161579"/>
              <a:satOff val="-2405"/>
              <a:lumOff val="-9"/>
              <a:alphaOff val="0"/>
            </a:schemeClr>
          </a:fillRef>
          <a:effectRef idx="0">
            <a:schemeClr val="accent5">
              <a:tint val="40000"/>
              <a:alpha val="90000"/>
              <a:hueOff val="2161579"/>
              <a:satOff val="-2405"/>
              <a:lumOff val="-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IPV can </a:t>
            </a:r>
            <a:r>
              <a:rPr lang="en-US" sz="1500" b="1" kern="1200" dirty="0" smtClean="0">
                <a:solidFill>
                  <a:srgbClr val="FF0000"/>
                </a:solidFill>
              </a:rPr>
              <a:t>only be kept for 6 hours or until the end of the vaccination session </a:t>
            </a:r>
            <a:r>
              <a:rPr lang="en-US" sz="1500" kern="1200" dirty="0" smtClean="0"/>
              <a:t>once the vial is opened</a:t>
            </a:r>
            <a:endParaRPr lang="en-US" sz="15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457200" y="2487178"/>
            <a:ext cx="29615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087944"/>
              <a:satOff val="-5008"/>
              <a:lumOff val="392"/>
              <a:alphaOff val="0"/>
            </a:schemeClr>
          </a:fillRef>
          <a:effectRef idx="0">
            <a:schemeClr val="accent5">
              <a:hueOff val="2087944"/>
              <a:satOff val="-5008"/>
              <a:lumOff val="3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Multi Dose Vial Policy (MDVP)</a:t>
            </a:r>
            <a:endParaRPr lang="en-US" sz="21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418712" y="3313952"/>
            <a:ext cx="5264912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4323158"/>
              <a:satOff val="-4809"/>
              <a:lumOff val="-19"/>
              <a:alphaOff val="0"/>
            </a:schemeClr>
          </a:lnRef>
          <a:fillRef idx="1">
            <a:schemeClr val="accent5">
              <a:tint val="40000"/>
              <a:alpha val="90000"/>
              <a:hueOff val="4323158"/>
              <a:satOff val="-4809"/>
              <a:lumOff val="-19"/>
              <a:alphaOff val="0"/>
            </a:schemeClr>
          </a:fillRef>
          <a:effectRef idx="0">
            <a:schemeClr val="accent5">
              <a:tint val="40000"/>
              <a:alpha val="90000"/>
              <a:hueOff val="4323158"/>
              <a:satOff val="-4809"/>
              <a:lumOff val="-1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50% for 10-dose vial and 30% for 5-dose vial</a:t>
            </a:r>
          </a:p>
        </p:txBody>
      </p:sp>
      <p:sp>
        <p:nvSpPr>
          <p:cNvPr id="16" name="Freeform 15"/>
          <p:cNvSpPr/>
          <p:nvPr/>
        </p:nvSpPr>
        <p:spPr>
          <a:xfrm>
            <a:off x="457200" y="3242057"/>
            <a:ext cx="29615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75889"/>
              <a:satOff val="-10016"/>
              <a:lumOff val="784"/>
              <a:alphaOff val="0"/>
            </a:schemeClr>
          </a:fillRef>
          <a:effectRef idx="0">
            <a:schemeClr val="accent5">
              <a:hueOff val="4175889"/>
              <a:satOff val="-10016"/>
              <a:lumOff val="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High Wastage </a:t>
            </a:r>
            <a:r>
              <a:rPr lang="en-US" sz="2100" dirty="0" smtClean="0"/>
              <a:t>R</a:t>
            </a:r>
            <a:r>
              <a:rPr lang="en-US" sz="2100" kern="1200" dirty="0" smtClean="0"/>
              <a:t>ates</a:t>
            </a:r>
            <a:endParaRPr lang="en-US" sz="21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3418712" y="4068831"/>
            <a:ext cx="5264912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6484736"/>
              <a:satOff val="-7214"/>
              <a:lumOff val="-28"/>
              <a:alphaOff val="0"/>
            </a:schemeClr>
          </a:lnRef>
          <a:fillRef idx="1">
            <a:schemeClr val="accent5">
              <a:tint val="40000"/>
              <a:alpha val="90000"/>
              <a:hueOff val="6484736"/>
              <a:satOff val="-7214"/>
              <a:lumOff val="-28"/>
              <a:alphaOff val="0"/>
            </a:schemeClr>
          </a:fillRef>
          <a:effectRef idx="0">
            <a:schemeClr val="accent5">
              <a:tint val="40000"/>
              <a:alpha val="90000"/>
              <a:hueOff val="6484736"/>
              <a:satOff val="-7214"/>
              <a:lumOff val="-2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500" kern="1200" dirty="0" smtClean="0"/>
              <a:t>IPV </a:t>
            </a:r>
            <a:r>
              <a:rPr lang="en-GB" sz="1500" b="1" kern="1200" dirty="0" smtClean="0">
                <a:solidFill>
                  <a:srgbClr val="FF0000"/>
                </a:solidFill>
              </a:rPr>
              <a:t>must be licensed in country</a:t>
            </a:r>
            <a:r>
              <a:rPr lang="en-GB" sz="1500" b="1" dirty="0">
                <a:solidFill>
                  <a:srgbClr val="FF0000"/>
                </a:solidFill>
              </a:rPr>
              <a:t> </a:t>
            </a:r>
            <a:r>
              <a:rPr lang="en-GB" sz="1500" b="1" dirty="0" smtClean="0">
                <a:solidFill>
                  <a:srgbClr val="FF0000"/>
                </a:solidFill>
              </a:rPr>
              <a:t>or country must accept WHO prequalified product</a:t>
            </a:r>
            <a:endParaRPr lang="en-US" sz="1500" b="1" kern="1200" dirty="0">
              <a:solidFill>
                <a:srgbClr val="FF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57200" y="3996937"/>
            <a:ext cx="29615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263833"/>
              <a:satOff val="-15024"/>
              <a:lumOff val="1177"/>
              <a:alphaOff val="0"/>
            </a:schemeClr>
          </a:fillRef>
          <a:effectRef idx="0">
            <a:schemeClr val="accent5">
              <a:hueOff val="6263833"/>
              <a:satOff val="-15024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dirty="0" smtClean="0"/>
              <a:t>Licensing</a:t>
            </a:r>
            <a:endParaRPr lang="en-US" sz="21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3418712" y="4823710"/>
            <a:ext cx="5264912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8646315"/>
              <a:satOff val="-9618"/>
              <a:lumOff val="-38"/>
              <a:alphaOff val="0"/>
            </a:schemeClr>
          </a:lnRef>
          <a:fillRef idx="1">
            <a:schemeClr val="accent5">
              <a:tint val="40000"/>
              <a:alpha val="90000"/>
              <a:hueOff val="8646315"/>
              <a:satOff val="-9618"/>
              <a:lumOff val="-38"/>
              <a:alphaOff val="0"/>
            </a:schemeClr>
          </a:fillRef>
          <a:effectRef idx="0">
            <a:schemeClr val="accent5">
              <a:tint val="40000"/>
              <a:alpha val="90000"/>
              <a:hueOff val="8646315"/>
              <a:satOff val="-9618"/>
              <a:lumOff val="-3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500" b="1" dirty="0" smtClean="0">
                <a:solidFill>
                  <a:srgbClr val="FF0000"/>
                </a:solidFill>
              </a:rPr>
              <a:t>Limited impact on cold chain </a:t>
            </a:r>
            <a:r>
              <a:rPr lang="en-GB" sz="1500" dirty="0" smtClean="0"/>
              <a:t>due to addition of IPV, but may be challenging in context of other introductions</a:t>
            </a:r>
            <a:endParaRPr lang="en-US" sz="15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457200" y="4751816"/>
            <a:ext cx="29615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8351777"/>
              <a:satOff val="-20032"/>
              <a:lumOff val="1569"/>
              <a:alphaOff val="0"/>
            </a:schemeClr>
          </a:fillRef>
          <a:effectRef idx="0">
            <a:schemeClr val="accent5">
              <a:hueOff val="8351777"/>
              <a:satOff val="-20032"/>
              <a:lumOff val="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Cold chain</a:t>
            </a:r>
            <a:endParaRPr lang="en-US" sz="2100" kern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48BD75-958C-AB42-82B3-89F2CA15EF88}" type="datetime1">
              <a:rPr lang="x-none" smtClean="0"/>
              <a:pPr/>
              <a:t>25/03/2014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640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20886"/>
            <a:ext cx="8229600" cy="922114"/>
          </a:xfrm>
          <a:prstGeom prst="rect">
            <a:avLst/>
          </a:prstGeom>
        </p:spPr>
        <p:txBody>
          <a:bodyPr vert="horz" lIns="91360" tIns="45680" rIns="91360" bIns="456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63" fontAlgn="base">
              <a:lnSpc>
                <a:spcPct val="90000"/>
              </a:lnSpc>
              <a:spcAft>
                <a:spcPct val="0"/>
              </a:spcAft>
            </a:pPr>
            <a:r>
              <a:rPr lang="en-US" sz="2800" b="1" dirty="0"/>
              <a:t>IPV Impact on cold chain is limited</a:t>
            </a:r>
            <a:endParaRPr lang="en-US" sz="2800" b="1" dirty="0">
              <a:ln w="3175">
                <a:noFill/>
              </a:ln>
              <a:ea typeface="+mn-ea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587" y="1828800"/>
            <a:ext cx="4419600" cy="3739404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285500" indent="-228600" fontAlgn="base"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300" dirty="0" smtClean="0"/>
              <a:t>Figure shows that </a:t>
            </a:r>
            <a:r>
              <a:rPr lang="en-US" sz="2300" b="1" dirty="0" smtClean="0"/>
              <a:t>estimated impact of one dose of IPV is limited </a:t>
            </a:r>
            <a:r>
              <a:rPr lang="en-US" sz="2300" dirty="0" smtClean="0"/>
              <a:t>on cold chain in DRC</a:t>
            </a:r>
          </a:p>
          <a:p>
            <a:pPr marL="285500" indent="-228600" fontAlgn="base"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US" sz="2300" dirty="0" smtClean="0"/>
          </a:p>
          <a:p>
            <a:pPr marL="285500" indent="-228600" fontAlgn="base"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300" dirty="0" smtClean="0"/>
              <a:t>Countries</a:t>
            </a:r>
            <a:r>
              <a:rPr lang="en-US" sz="2300" dirty="0"/>
              <a:t>’ systems already </a:t>
            </a:r>
            <a:r>
              <a:rPr lang="en-US" sz="2300" dirty="0" smtClean="0"/>
              <a:t>stressed, and introduction </a:t>
            </a:r>
            <a:r>
              <a:rPr lang="en-US" sz="2300" dirty="0"/>
              <a:t>of IPV and other new vaccines is an opportunity to address issues and constraints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44813" y="1828800"/>
            <a:ext cx="4425950" cy="3835400"/>
            <a:chOff x="4419600" y="2615881"/>
            <a:chExt cx="4425950" cy="3835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615881"/>
              <a:ext cx="4425950" cy="383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"/>
            <p:cNvSpPr txBox="1"/>
            <p:nvPr/>
          </p:nvSpPr>
          <p:spPr>
            <a:xfrm>
              <a:off x="5354406" y="2636912"/>
              <a:ext cx="3312368" cy="3791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</a:rPr>
                <a:t>DRC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</a:rPr>
                <a:t>Vaccine Volumes per FIC (cm3) 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F449323F-5409-417B-87F8-6E7420242D08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008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Pilot introductions, training materials, and deployable consultants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4038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Discussions with all WHO &amp; UNICEF regional offices to engage countries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Planning for </a:t>
            </a:r>
            <a:r>
              <a:rPr lang="en-US" b="1" dirty="0" smtClean="0"/>
              <a:t>possible “Pilot Countries" </a:t>
            </a:r>
            <a:r>
              <a:rPr lang="en-US" dirty="0" smtClean="0"/>
              <a:t>(early 2014)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Objective </a:t>
            </a:r>
            <a:r>
              <a:rPr lang="en-US" dirty="0" smtClean="0"/>
              <a:t>would be early </a:t>
            </a:r>
            <a:r>
              <a:rPr lang="en-US" dirty="0"/>
              <a:t>identification of </a:t>
            </a:r>
            <a:r>
              <a:rPr lang="en-US" dirty="0" smtClean="0"/>
              <a:t>operational issues </a:t>
            </a:r>
            <a:r>
              <a:rPr lang="en-US" dirty="0"/>
              <a:t>associated with IPV introduction and its impact on the existing immunization system in the countries, so that they can be corrected and shared with other countries</a:t>
            </a:r>
            <a:endParaRPr lang="en-US" b="1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Ensuring in-country registration of stand-alone IPV or that WHO prequalification is accepted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Development of </a:t>
            </a:r>
            <a:r>
              <a:rPr lang="en-US" sz="2000" b="1" dirty="0" smtClean="0"/>
              <a:t>NITAG &amp;</a:t>
            </a:r>
            <a:r>
              <a:rPr lang="en-US" sz="2000" dirty="0" smtClean="0"/>
              <a:t> </a:t>
            </a:r>
            <a:r>
              <a:rPr lang="en-US" sz="2000" b="1" dirty="0" smtClean="0"/>
              <a:t>training materials </a:t>
            </a:r>
            <a:r>
              <a:rPr lang="en-US" sz="2000" dirty="0" smtClean="0"/>
              <a:t>underway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Planning training of cadre of </a:t>
            </a:r>
            <a:r>
              <a:rPr lang="en-US" sz="2000" b="1" dirty="0" smtClean="0"/>
              <a:t>deployable training consultants </a:t>
            </a:r>
            <a:r>
              <a:rPr lang="en-US" sz="2000" dirty="0" smtClean="0"/>
              <a:t>that would be available to provide technical assistance to countries 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Case studies ongoing </a:t>
            </a:r>
            <a:r>
              <a:rPr lang="en-US" sz="2000" dirty="0" smtClean="0"/>
              <a:t>to share experience from countries with </a:t>
            </a:r>
            <a:r>
              <a:rPr lang="en-US" sz="2000" b="1" dirty="0" smtClean="0"/>
              <a:t>“dual” new vaccine introductions </a:t>
            </a:r>
            <a:r>
              <a:rPr lang="en-US" sz="2000" dirty="0" smtClean="0"/>
              <a:t>and issues related to </a:t>
            </a:r>
            <a:r>
              <a:rPr lang="en-US" sz="2000" b="1" dirty="0" smtClean="0"/>
              <a:t>multiple injections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8232FF2-AD7E-4243-A167-577B74167992}" type="datetime1">
              <a:rPr lang="x-none" smtClean="0"/>
              <a:pPr/>
              <a:t>25/03/2014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19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757864" cy="5415075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400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IPV webpages live: </a:t>
            </a:r>
            <a:r>
              <a:rPr lang="en-US" sz="1300" dirty="0">
                <a:hlinkClick r:id="rId4"/>
              </a:rPr>
              <a:t>http://www.who.int/immunization_delivery/adc/inactivated_polio_vaccine/en/</a:t>
            </a:r>
            <a:endParaRPr lang="en-US" sz="13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52F9FC-7894-4D26-9DA1-8E781BB312CD}" type="datetime1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160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399" y="304800"/>
            <a:ext cx="8430035" cy="685800"/>
          </a:xfrm>
        </p:spPr>
        <p:txBody>
          <a:bodyPr>
            <a:normAutofit fontScale="90000"/>
          </a:bodyPr>
          <a:lstStyle/>
          <a:p>
            <a:pPr defTabSz="914363">
              <a:lnSpc>
                <a:spcPct val="90000"/>
              </a:lnSpc>
            </a:pPr>
            <a:r>
              <a:rPr lang="en-US" sz="2400" b="1" dirty="0" smtClean="0"/>
              <a:t>Communications &amp; Advocacy:  Fact Sheets, FAQs, slides sets, and technical documents available on the IPV website</a:t>
            </a:r>
            <a:endParaRPr lang="en-US" sz="24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06" y="1219200"/>
            <a:ext cx="5478148" cy="3291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15" y="2865078"/>
            <a:ext cx="5652120" cy="3709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5367-B647-44BE-82D9-DAC5334460DA}" type="datetime1">
              <a:rPr lang="en-US" smtClean="0"/>
              <a:pPr/>
              <a:t>3/25/2014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B26B-87E3-4878-B88F-C910C4C16187}" type="slidenum">
              <a:rPr lang="en-GB" smtClean="0"/>
              <a:pPr/>
              <a:t>37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4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310341"/>
          </a:xfrm>
        </p:spPr>
        <p:txBody>
          <a:bodyPr/>
          <a:lstStyle/>
          <a:p>
            <a:r>
              <a:rPr lang="en-US" dirty="0" smtClean="0"/>
              <a:t>Vaccine Demand Forecast &amp; Supply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6425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GPEI has </a:t>
            </a:r>
            <a:r>
              <a:rPr lang="en-US" b="1" dirty="0" smtClean="0"/>
              <a:t>ensured sufficient production capacity </a:t>
            </a:r>
            <a:r>
              <a:rPr lang="en-US" dirty="0" smtClean="0"/>
              <a:t>for current IPV stand-alone products to meet the needs of all OPV using countries to introduce one dose of IPV into their routine immunization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Initial global demand forecast:  </a:t>
            </a:r>
            <a:r>
              <a:rPr lang="en-US" b="1" dirty="0" smtClean="0"/>
              <a:t>580-624 million doses</a:t>
            </a:r>
            <a:r>
              <a:rPr lang="en-US" dirty="0" smtClean="0"/>
              <a:t> needed by 2018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However, to ensure sufficient IPV is available when countries are ready to introduce, </a:t>
            </a:r>
            <a:r>
              <a:rPr lang="en-US" b="1" dirty="0" smtClean="0"/>
              <a:t>it is essential that all countries define target introduction dates</a:t>
            </a:r>
            <a:r>
              <a:rPr lang="en-US" dirty="0" smtClean="0"/>
              <a:t> </a:t>
            </a:r>
            <a:r>
              <a:rPr lang="en-US" b="1" dirty="0" smtClean="0"/>
              <a:t>no later than mid-end 2014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Four manufacturers currently produce stand-alone IPV</a:t>
            </a:r>
          </a:p>
          <a:p>
            <a:pPr lvl="1"/>
            <a:r>
              <a:rPr lang="en-US" dirty="0" err="1" smtClean="0"/>
              <a:t>Sanofi</a:t>
            </a:r>
            <a:r>
              <a:rPr lang="en-US" dirty="0" smtClean="0"/>
              <a:t>- Pasteur, France (SP) </a:t>
            </a:r>
          </a:p>
          <a:p>
            <a:pPr lvl="1"/>
            <a:r>
              <a:rPr lang="en-US" dirty="0" smtClean="0"/>
              <a:t>Serum Institute of India (SII)</a:t>
            </a:r>
          </a:p>
          <a:p>
            <a:pPr lvl="1"/>
            <a:r>
              <a:rPr lang="en-US" dirty="0" smtClean="0"/>
              <a:t>GlaxoSmithKline, Belgium (GSK)</a:t>
            </a:r>
          </a:p>
          <a:p>
            <a:pPr lvl="1"/>
            <a:r>
              <a:rPr lang="en-US" dirty="0" err="1" smtClean="0"/>
              <a:t>Statens</a:t>
            </a:r>
            <a:r>
              <a:rPr lang="en-US" dirty="0" smtClean="0"/>
              <a:t> Serum </a:t>
            </a:r>
            <a:r>
              <a:rPr lang="en-US" dirty="0" err="1" smtClean="0"/>
              <a:t>Institut</a:t>
            </a:r>
            <a:r>
              <a:rPr lang="en-US" dirty="0" smtClean="0"/>
              <a:t>, Denmark (SSI)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E4C75D-23FD-584E-8781-75849A7FFA43}" type="datetime1">
              <a:rPr lang="x-none" smtClean="0"/>
              <a:pPr/>
              <a:t>25/03/2014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739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Forecasts 2014-2018: 580m- 624m doses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933323"/>
              </p:ext>
            </p:extLst>
          </p:nvPr>
        </p:nvGraphicFramePr>
        <p:xfrm>
          <a:off x="326117" y="1052736"/>
          <a:ext cx="8424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2344" y="5298015"/>
            <a:ext cx="7586044" cy="7232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/>
              <a:t>UNICEF Tender:  </a:t>
            </a:r>
            <a:r>
              <a:rPr lang="en-US" sz="1200" dirty="0" smtClean="0"/>
              <a:t>issued 4 October- closing 15 November  </a:t>
            </a:r>
          </a:p>
          <a:p>
            <a:pPr algn="l">
              <a:spcBef>
                <a:spcPts val="600"/>
              </a:spcBef>
            </a:pPr>
            <a:r>
              <a:rPr lang="en-US" sz="1200" b="1" dirty="0" smtClean="0"/>
              <a:t>Assumptions: </a:t>
            </a:r>
            <a:r>
              <a:rPr lang="en-US" sz="1200" dirty="0" smtClean="0"/>
              <a:t>124 Countries, 1 dose at DTP3; 5 and 10 dose vials (30% and 50% wastage) ; DTP3 coverage reached over one year /two years for large countries 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9633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125538"/>
            <a:ext cx="3960118" cy="4725987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Poliovirus eradication is a programmatic emergency for global public health by World Health Assembly (2012).  </a:t>
            </a:r>
          </a:p>
          <a:p>
            <a:endParaRPr lang="en-GB" dirty="0" smtClean="0"/>
          </a:p>
          <a:p>
            <a:r>
              <a:rPr lang="en-GB" dirty="0" smtClean="0"/>
              <a:t>In response, the Polio Eradication and Endgame Strategic Plan 2013-2018 was developed and endorsed by WHA (2013)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6" t="50000" r="34221" b="8955"/>
          <a:stretch/>
        </p:blipFill>
        <p:spPr bwMode="auto">
          <a:xfrm>
            <a:off x="4283968" y="1641575"/>
            <a:ext cx="4860032" cy="300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28052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683571"/>
              </p:ext>
            </p:extLst>
          </p:nvPr>
        </p:nvGraphicFramePr>
        <p:xfrm>
          <a:off x="762000" y="3200400"/>
          <a:ext cx="777240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566"/>
                <a:gridCol w="2682063"/>
                <a:gridCol w="1888771"/>
              </a:tblGrid>
              <a:tr h="411196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</a:rPr>
                        <a:t>Public Sector Price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for IPV ranges from ~$2 to $12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1690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Vaccine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Cost per dose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121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USA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Sanofi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(10 dose vial)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$12.42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839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PAHO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GSK (1 dose)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$4.14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8397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Bilthoven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(1 dose)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$2.90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5530">
                <a:tc>
                  <a:txBody>
                    <a:bodyPr/>
                    <a:lstStyle/>
                    <a:p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</a:rPr>
                        <a:t> UNICEF tender</a:t>
                      </a:r>
                      <a:r>
                        <a:rPr lang="en-US" sz="1200" b="1" u="none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none" dirty="0" smtClean="0">
                          <a:solidFill>
                            <a:schemeClr val="tx1"/>
                          </a:solidFill>
                        </a:rPr>
                        <a:t>GSK (1 dose)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none" dirty="0" smtClean="0">
                          <a:solidFill>
                            <a:schemeClr val="tx1"/>
                          </a:solidFill>
                        </a:rPr>
                        <a:t>$4.14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8397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Sanofi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(10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dose vial)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$2.25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- $2.70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8397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SSI (1 dose)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$5.70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32459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900" dirty="0" smtClean="0">
                <a:solidFill>
                  <a:schemeClr val="bg1"/>
                </a:solidFill>
                <a:hlinkClick r:id="rId3"/>
              </a:rPr>
              <a:t>http://www.cdc.gov/vaccines/programs/vfc/awardees/vaccine-management/price-list/index.html</a:t>
            </a:r>
            <a:endParaRPr lang="en-US" sz="900" dirty="0" smtClean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en-US" sz="900" dirty="0" smtClean="0">
                <a:solidFill>
                  <a:schemeClr val="bg1"/>
                </a:solidFill>
                <a:hlinkClick r:id="rId4"/>
              </a:rPr>
              <a:t>http://www.paho.org/hq/index.php?option=com_content&amp;view=article&amp;id=1864&amp;Itemid=2234&amp;lang=en</a:t>
            </a:r>
            <a:endParaRPr lang="en-US" sz="900" dirty="0" smtClean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en-US" sz="900" dirty="0" smtClean="0">
                <a:solidFill>
                  <a:schemeClr val="bg1"/>
                </a:solidFill>
                <a:hlinkClick r:id="rId5"/>
              </a:rPr>
              <a:t>http://www.unicef.org/supply/index_66260.html</a:t>
            </a:r>
            <a:endParaRPr lang="en-US" sz="900" dirty="0" smtClean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endParaRPr lang="en-US" sz="1050" dirty="0"/>
          </a:p>
          <a:p>
            <a:pPr marL="228600" indent="-228600">
              <a:buAutoNum type="arabicPeriod"/>
            </a:pPr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332399"/>
          </a:xfrm>
        </p:spPr>
        <p:txBody>
          <a:bodyPr/>
          <a:lstStyle/>
          <a:p>
            <a:r>
              <a:rPr lang="en-US" sz="2400" dirty="0" smtClean="0"/>
              <a:t>IPV Price US$ – Current &amp; Future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35133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/>
              <a:t>GPEI aims at following pricing levels:</a:t>
            </a:r>
          </a:p>
          <a:p>
            <a:pPr lvl="1">
              <a:spcAft>
                <a:spcPts val="0"/>
              </a:spcAft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sz="2400" u="sng" dirty="0" smtClean="0">
                <a:solidFill>
                  <a:srgbClr val="FF0000"/>
                </a:solidFill>
              </a:rPr>
              <a:t>Low-income</a:t>
            </a:r>
            <a:r>
              <a:rPr lang="en-US" sz="2400" dirty="0" smtClean="0">
                <a:solidFill>
                  <a:srgbClr val="FF0000"/>
                </a:solidFill>
              </a:rPr>
              <a:t>: ~US$ 1.00 per dose</a:t>
            </a:r>
          </a:p>
          <a:p>
            <a:pPr lvl="1">
              <a:spcAft>
                <a:spcPts val="0"/>
              </a:spcAft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sz="2400" u="sng" dirty="0" smtClean="0">
                <a:solidFill>
                  <a:srgbClr val="FF0000"/>
                </a:solidFill>
              </a:rPr>
              <a:t>Lower-middle income</a:t>
            </a:r>
            <a:r>
              <a:rPr lang="en-US" sz="2400" dirty="0" smtClean="0">
                <a:solidFill>
                  <a:srgbClr val="FF0000"/>
                </a:solidFill>
              </a:rPr>
              <a:t>:  ~US$1.50 </a:t>
            </a:r>
            <a:r>
              <a:rPr lang="en-US" sz="2400" dirty="0">
                <a:solidFill>
                  <a:srgbClr val="FF0000"/>
                </a:solidFill>
              </a:rPr>
              <a:t>per </a:t>
            </a:r>
            <a:r>
              <a:rPr lang="en-US" sz="2400" dirty="0" smtClean="0">
                <a:solidFill>
                  <a:srgbClr val="FF0000"/>
                </a:solidFill>
              </a:rPr>
              <a:t>dose</a:t>
            </a:r>
          </a:p>
          <a:p>
            <a:pPr lvl="1">
              <a:spcAft>
                <a:spcPts val="0"/>
              </a:spcAft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58000" y="6324600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fld id="{4FAB73BC-B049-4115-A692-8D63A059BFB8}" type="slidenum">
              <a:rPr lang="en-US" sz="1000" smtClean="0">
                <a:solidFill>
                  <a:schemeClr val="bg1"/>
                </a:solidFill>
              </a:rPr>
              <a:pPr algn="r"/>
              <a:t>40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066389" y="6384025"/>
            <a:ext cx="2306211" cy="365125"/>
          </a:xfrm>
        </p:spPr>
        <p:txBody>
          <a:bodyPr/>
          <a:lstStyle/>
          <a:p>
            <a:r>
              <a:rPr lang="en-US" dirty="0" smtClean="0"/>
              <a:t>IPV introduction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46DF479-7493-A744-A2B6-2F8128EEB307}" type="datetime1">
              <a:rPr lang="x-none" smtClean="0"/>
              <a:t>25/03/2014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370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9554" y="381000"/>
            <a:ext cx="7772400" cy="506413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IPV Prices for Supply through UNICEF for period 2014 - 2018</a:t>
            </a:r>
            <a:endParaRPr 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3215"/>
            <a:ext cx="9144000" cy="1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7172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59735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5733256"/>
            <a:ext cx="7457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Prices are published </a:t>
            </a:r>
            <a:r>
              <a:rPr lang="en-US" dirty="0"/>
              <a:t>on </a:t>
            </a:r>
            <a:r>
              <a:rPr lang="en-US" dirty="0" smtClean="0"/>
              <a:t>UNICEF website http</a:t>
            </a:r>
            <a:r>
              <a:rPr lang="en-US" dirty="0"/>
              <a:t>://</a:t>
            </a:r>
            <a:r>
              <a:rPr lang="en-US" dirty="0" smtClean="0"/>
              <a:t>www.unicef.org/supply/index_57476.html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347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Programmatic questions to OPV switch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Globally Synchronized Switch – cannot work without global consensus! </a:t>
            </a:r>
          </a:p>
          <a:p>
            <a:r>
              <a:rPr lang="en-GB" dirty="0" smtClean="0"/>
              <a:t>No country currently has bOPV in its </a:t>
            </a:r>
            <a:r>
              <a:rPr lang="en-GB" i="1" dirty="0" smtClean="0"/>
              <a:t>routine programme</a:t>
            </a:r>
          </a:p>
          <a:p>
            <a:pPr lvl="1"/>
            <a:r>
              <a:rPr lang="en-GB" dirty="0" smtClean="0"/>
              <a:t>All 145 countries (ie those with tOPV only and tOPV &amp; IPV schedules) have to switch to bOPV</a:t>
            </a:r>
          </a:p>
          <a:p>
            <a:pPr lvl="1"/>
            <a:r>
              <a:rPr lang="en-GB" dirty="0" smtClean="0"/>
              <a:t>At least 75 self-procuring, non GAVI-eligible countries have to licence bOPV and establish post-marketing mechanisms</a:t>
            </a:r>
          </a:p>
          <a:p>
            <a:pPr lvl="1"/>
            <a:r>
              <a:rPr lang="en-GB" dirty="0" smtClean="0"/>
              <a:t>UNICEF / PAHO RF tendering mechanism</a:t>
            </a:r>
          </a:p>
          <a:p>
            <a:r>
              <a:rPr lang="en-GB" dirty="0" smtClean="0"/>
              <a:t>Withdrawal of tOPV</a:t>
            </a:r>
          </a:p>
          <a:p>
            <a:pPr lvl="1"/>
            <a:r>
              <a:rPr lang="en-GB" dirty="0" smtClean="0"/>
              <a:t>Anti hoarding mechanisms</a:t>
            </a:r>
          </a:p>
          <a:p>
            <a:pPr lvl="1"/>
            <a:r>
              <a:rPr lang="en-GB" dirty="0" smtClean="0"/>
              <a:t>Verification mechanisms?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09607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553998"/>
          </a:xfrm>
        </p:spPr>
        <p:txBody>
          <a:bodyPr/>
          <a:lstStyle/>
          <a:p>
            <a:pPr algn="ctr"/>
            <a:r>
              <a:rPr lang="en-US" sz="4000" dirty="0" smtClean="0"/>
              <a:t>Policy Aspects Related to IPV</a:t>
            </a:r>
            <a:endParaRPr lang="en-US" sz="4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endParaRPr lang="en-US" sz="2800" i="1" dirty="0" smtClean="0"/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GAVI-GPEI Partnership on Introduction of IPV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AC6-3E33-4F96-B9B5-EA46007671D7}" type="datetime1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43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787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E8090F-C063-4343-B6FD-D4B28C62F8AF}" type="datetime1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6425" cy="310341"/>
          </a:xfrm>
        </p:spPr>
        <p:txBody>
          <a:bodyPr/>
          <a:lstStyle/>
          <a:p>
            <a:r>
              <a:rPr lang="en-US" dirty="0" smtClean="0"/>
              <a:t>GAVI – GPEI Partnership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GPEI and the GAVI Alliance </a:t>
            </a:r>
            <a:r>
              <a:rPr lang="en-GB" dirty="0" smtClean="0"/>
              <a:t>recognise the importance of </a:t>
            </a:r>
            <a:r>
              <a:rPr lang="en-GB" b="1" dirty="0" smtClean="0"/>
              <a:t>strong partnership and complementarity</a:t>
            </a:r>
            <a:r>
              <a:rPr lang="en-GB" dirty="0" smtClean="0"/>
              <a:t>; partners </a:t>
            </a:r>
            <a:r>
              <a:rPr lang="en-GB" dirty="0"/>
              <a:t>are now </a:t>
            </a:r>
            <a:r>
              <a:rPr lang="en-GB" b="1" dirty="0"/>
              <a:t>working together </a:t>
            </a:r>
            <a:r>
              <a:rPr lang="en-GB" dirty="0"/>
              <a:t>to improve coordination and strengthen routine immunisation services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November 2013, </a:t>
            </a:r>
            <a:r>
              <a:rPr lang="en-US" b="1" dirty="0" smtClean="0"/>
              <a:t>the GAVI Alliance Board approved to support introduction of IPV i</a:t>
            </a:r>
            <a:r>
              <a:rPr lang="en-US" dirty="0" smtClean="0"/>
              <a:t>n the world’s 73 poorest countries</a:t>
            </a:r>
            <a:r>
              <a:rPr lang="en-US" dirty="0"/>
              <a:t>, </a:t>
            </a:r>
            <a:r>
              <a:rPr lang="en-US" b="1" dirty="0"/>
              <a:t>including  adjustments to GAVI policies and </a:t>
            </a:r>
            <a:r>
              <a:rPr lang="en-US" b="1" dirty="0" smtClean="0"/>
              <a:t>processes</a:t>
            </a:r>
            <a:r>
              <a:rPr lang="en-US" dirty="0" smtClean="0"/>
              <a:t> to facilitate meeting GPEI’s accelerated introduction timelines for IPV. </a:t>
            </a: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698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304699"/>
          </a:xfrm>
        </p:spPr>
        <p:txBody>
          <a:bodyPr/>
          <a:lstStyle/>
          <a:p>
            <a:pPr algn="ctr"/>
            <a:r>
              <a:rPr lang="en-US" dirty="0" smtClean="0"/>
              <a:t>Letters to countries (WHO DG, UNICEF ED, GAVI CEO)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Joint WHO/UNICEF/GAVI letters to GAVI eligible LICs in Dec 2013</a:t>
            </a:r>
          </a:p>
          <a:p>
            <a:endParaRPr lang="en-US" dirty="0" smtClean="0"/>
          </a:p>
          <a:p>
            <a:r>
              <a:rPr lang="en-US" dirty="0" smtClean="0"/>
              <a:t>Joint WHO/UNICEF letters to all other countries in Dec 2013</a:t>
            </a:r>
          </a:p>
          <a:p>
            <a:endParaRPr lang="en-US" dirty="0" smtClean="0"/>
          </a:p>
          <a:p>
            <a:r>
              <a:rPr lang="en-US" dirty="0" smtClean="0"/>
              <a:t>Update on IPV introduction support mechanisms and timelines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54613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7997"/>
            <a:ext cx="8226425" cy="304699"/>
          </a:xfrm>
        </p:spPr>
        <p:txBody>
          <a:bodyPr/>
          <a:lstStyle/>
          <a:p>
            <a:r>
              <a:rPr lang="en-US" dirty="0" smtClean="0"/>
              <a:t>GAVI support for IPV</a:t>
            </a:r>
            <a:br>
              <a:rPr lang="en-US" dirty="0" smtClean="0"/>
            </a:br>
            <a:r>
              <a:rPr lang="en-US" sz="2000" dirty="0" smtClean="0"/>
              <a:t>GAVI Alliance Board decisions </a:t>
            </a:r>
            <a:r>
              <a:rPr lang="en-US" sz="1800" dirty="0" smtClean="0"/>
              <a:t>November </a:t>
            </a:r>
            <a:r>
              <a:rPr lang="en-US" sz="1800" dirty="0"/>
              <a:t>2013</a:t>
            </a:r>
          </a:p>
        </p:txBody>
      </p:sp>
      <p:sp>
        <p:nvSpPr>
          <p:cNvPr id="11" name="Freeform 10"/>
          <p:cNvSpPr/>
          <p:nvPr/>
        </p:nvSpPr>
        <p:spPr>
          <a:xfrm>
            <a:off x="3418712" y="1444729"/>
            <a:ext cx="5264912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73 GAVI eligible and graduating countries.</a:t>
            </a:r>
            <a:endParaRPr lang="en-US" sz="15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57200" y="1372834"/>
            <a:ext cx="29615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Eligibility</a:t>
            </a:r>
            <a:endParaRPr lang="en-US" sz="21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3418712" y="2204750"/>
            <a:ext cx="5264912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2161579"/>
              <a:satOff val="-2405"/>
              <a:lumOff val="-9"/>
              <a:alphaOff val="0"/>
            </a:schemeClr>
          </a:lnRef>
          <a:fillRef idx="1">
            <a:schemeClr val="accent5">
              <a:tint val="40000"/>
              <a:alpha val="90000"/>
              <a:hueOff val="2161579"/>
              <a:satOff val="-2405"/>
              <a:lumOff val="-9"/>
              <a:alphaOff val="0"/>
            </a:schemeClr>
          </a:fillRef>
          <a:effectRef idx="0">
            <a:schemeClr val="accent5">
              <a:tint val="40000"/>
              <a:alpha val="90000"/>
              <a:hueOff val="2161579"/>
              <a:satOff val="-2405"/>
              <a:lumOff val="-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GB" sz="1500" dirty="0" smtClean="0">
                <a:solidFill>
                  <a:schemeClr val="tx1"/>
                </a:solidFill>
              </a:rPr>
              <a:t>Requirement to have 70</a:t>
            </a:r>
            <a:r>
              <a:rPr lang="en-GB" sz="1500" dirty="0">
                <a:solidFill>
                  <a:schemeClr val="tx1"/>
                </a:solidFill>
              </a:rPr>
              <a:t>% DTP3 coverage </a:t>
            </a:r>
            <a:r>
              <a:rPr lang="en-GB" sz="1500" dirty="0" smtClean="0">
                <a:solidFill>
                  <a:schemeClr val="tx1"/>
                </a:solidFill>
              </a:rPr>
              <a:t>before applying for vaccine support does </a:t>
            </a:r>
            <a:r>
              <a:rPr lang="en-GB" sz="1500" dirty="0">
                <a:solidFill>
                  <a:schemeClr val="tx1"/>
                </a:solidFill>
              </a:rPr>
              <a:t>not </a:t>
            </a:r>
            <a:r>
              <a:rPr lang="en-GB" sz="1500" dirty="0" smtClean="0">
                <a:solidFill>
                  <a:schemeClr val="tx1"/>
                </a:solidFill>
              </a:rPr>
              <a:t>apply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57200" y="2132856"/>
            <a:ext cx="29615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087944"/>
              <a:satOff val="-5008"/>
              <a:lumOff val="392"/>
              <a:alphaOff val="0"/>
            </a:schemeClr>
          </a:fillRef>
          <a:effectRef idx="0">
            <a:schemeClr val="accent5">
              <a:hueOff val="2087944"/>
              <a:satOff val="-5008"/>
              <a:lumOff val="3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2100" dirty="0"/>
              <a:t>Immunisation coverage </a:t>
            </a:r>
            <a:r>
              <a:rPr lang="en-US" sz="2100" dirty="0" smtClean="0"/>
              <a:t>filter</a:t>
            </a:r>
            <a:endParaRPr lang="en-US" sz="2100" dirty="0"/>
          </a:p>
        </p:txBody>
      </p:sp>
      <p:sp>
        <p:nvSpPr>
          <p:cNvPr id="15" name="Freeform 14"/>
          <p:cNvSpPr/>
          <p:nvPr/>
        </p:nvSpPr>
        <p:spPr>
          <a:xfrm>
            <a:off x="3418712" y="2954488"/>
            <a:ext cx="5264912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4323158"/>
              <a:satOff val="-4809"/>
              <a:lumOff val="-19"/>
              <a:alphaOff val="0"/>
            </a:schemeClr>
          </a:lnRef>
          <a:fillRef idx="1">
            <a:schemeClr val="accent5">
              <a:tint val="40000"/>
              <a:alpha val="90000"/>
              <a:hueOff val="4323158"/>
              <a:satOff val="-4809"/>
              <a:lumOff val="-19"/>
              <a:alphaOff val="0"/>
            </a:schemeClr>
          </a:fillRef>
          <a:effectRef idx="0">
            <a:schemeClr val="accent5">
              <a:tint val="40000"/>
              <a:alpha val="90000"/>
              <a:hueOff val="4323158"/>
              <a:satOff val="-4809"/>
              <a:lumOff val="-1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dirty="0" smtClean="0"/>
              <a:t>U</a:t>
            </a:r>
            <a:r>
              <a:rPr lang="en-US" sz="1500" kern="1200" dirty="0" smtClean="0"/>
              <a:t>ntil 2024 (subject to funding beyond 2018)</a:t>
            </a:r>
            <a:endParaRPr lang="en-US" sz="15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457200" y="2882593"/>
            <a:ext cx="29615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175889"/>
              <a:satOff val="-10016"/>
              <a:lumOff val="784"/>
              <a:alphaOff val="0"/>
            </a:schemeClr>
          </a:fillRef>
          <a:effectRef idx="0">
            <a:schemeClr val="accent5">
              <a:hueOff val="4175889"/>
              <a:satOff val="-10016"/>
              <a:lumOff val="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Duration of support</a:t>
            </a:r>
            <a:endParaRPr lang="en-US" sz="21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3429056" y="3718066"/>
            <a:ext cx="5264912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6484736"/>
              <a:satOff val="-7214"/>
              <a:lumOff val="-28"/>
              <a:alphaOff val="0"/>
            </a:schemeClr>
          </a:lnRef>
          <a:fillRef idx="1">
            <a:schemeClr val="accent5">
              <a:tint val="40000"/>
              <a:alpha val="90000"/>
              <a:hueOff val="6484736"/>
              <a:satOff val="-7214"/>
              <a:lumOff val="-28"/>
              <a:alphaOff val="0"/>
            </a:schemeClr>
          </a:fillRef>
          <a:effectRef idx="0">
            <a:schemeClr val="accent5">
              <a:tint val="40000"/>
              <a:alpha val="90000"/>
              <a:hueOff val="6484736"/>
              <a:satOff val="-7214"/>
              <a:lumOff val="-2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500" dirty="0"/>
              <a:t>Until June 2015 with introduction targeted by end </a:t>
            </a:r>
            <a:r>
              <a:rPr lang="en-US" sz="1500" dirty="0" smtClean="0"/>
              <a:t>2015</a:t>
            </a:r>
            <a:endParaRPr lang="en-US" sz="1500" dirty="0"/>
          </a:p>
        </p:txBody>
      </p:sp>
      <p:sp>
        <p:nvSpPr>
          <p:cNvPr id="18" name="Freeform 17"/>
          <p:cNvSpPr/>
          <p:nvPr/>
        </p:nvSpPr>
        <p:spPr>
          <a:xfrm>
            <a:off x="467544" y="3646172"/>
            <a:ext cx="29615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263833"/>
              <a:satOff val="-15024"/>
              <a:lumOff val="1177"/>
              <a:alphaOff val="0"/>
            </a:schemeClr>
          </a:fillRef>
          <a:effectRef idx="0">
            <a:schemeClr val="accent5">
              <a:hueOff val="6263833"/>
              <a:satOff val="-15024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2100" dirty="0">
                <a:solidFill>
                  <a:schemeClr val="bg1"/>
                </a:solidFill>
              </a:rPr>
              <a:t>Application </a:t>
            </a:r>
            <a:r>
              <a:rPr lang="en-US" sz="2100" dirty="0" smtClean="0">
                <a:solidFill>
                  <a:schemeClr val="bg1"/>
                </a:solidFill>
              </a:rPr>
              <a:t>submission window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418712" y="4464246"/>
            <a:ext cx="5264912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8646315"/>
              <a:satOff val="-9618"/>
              <a:lumOff val="-38"/>
              <a:alphaOff val="0"/>
            </a:schemeClr>
          </a:lnRef>
          <a:fillRef idx="1">
            <a:schemeClr val="accent5">
              <a:tint val="40000"/>
              <a:alpha val="90000"/>
              <a:hueOff val="8646315"/>
              <a:satOff val="-9618"/>
              <a:lumOff val="-38"/>
              <a:alphaOff val="0"/>
            </a:schemeClr>
          </a:fillRef>
          <a:effectRef idx="0">
            <a:schemeClr val="accent5">
              <a:tint val="40000"/>
              <a:alpha val="90000"/>
              <a:hueOff val="8646315"/>
              <a:satOff val="-9618"/>
              <a:lumOff val="-3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500" dirty="0"/>
              <a:t>A</a:t>
            </a:r>
            <a:r>
              <a:rPr lang="en-GB" sz="1500" kern="1200" dirty="0" smtClean="0"/>
              <a:t>ll countries exempted even if country is in default;         however co-financing still recommended</a:t>
            </a:r>
            <a:endParaRPr lang="en-US" sz="15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457200" y="4392352"/>
            <a:ext cx="29615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8351777"/>
              <a:satOff val="-20032"/>
              <a:lumOff val="1569"/>
              <a:alphaOff val="0"/>
            </a:schemeClr>
          </a:fillRef>
          <a:effectRef idx="0">
            <a:schemeClr val="accent5">
              <a:hueOff val="8351777"/>
              <a:satOff val="-20032"/>
              <a:lumOff val="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Co-financing</a:t>
            </a:r>
            <a:endParaRPr lang="en-US" sz="21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3418712" y="5219125"/>
            <a:ext cx="5264912" cy="575146"/>
          </a:xfrm>
          <a:custGeom>
            <a:avLst/>
            <a:gdLst>
              <a:gd name="connsiteX0" fmla="*/ 95860 w 575146"/>
              <a:gd name="connsiteY0" fmla="*/ 0 h 5264912"/>
              <a:gd name="connsiteX1" fmla="*/ 479286 w 575146"/>
              <a:gd name="connsiteY1" fmla="*/ 0 h 5264912"/>
              <a:gd name="connsiteX2" fmla="*/ 575146 w 575146"/>
              <a:gd name="connsiteY2" fmla="*/ 95860 h 5264912"/>
              <a:gd name="connsiteX3" fmla="*/ 575146 w 575146"/>
              <a:gd name="connsiteY3" fmla="*/ 5264912 h 5264912"/>
              <a:gd name="connsiteX4" fmla="*/ 575146 w 575146"/>
              <a:gd name="connsiteY4" fmla="*/ 5264912 h 5264912"/>
              <a:gd name="connsiteX5" fmla="*/ 0 w 575146"/>
              <a:gd name="connsiteY5" fmla="*/ 5264912 h 5264912"/>
              <a:gd name="connsiteX6" fmla="*/ 0 w 575146"/>
              <a:gd name="connsiteY6" fmla="*/ 5264912 h 5264912"/>
              <a:gd name="connsiteX7" fmla="*/ 0 w 575146"/>
              <a:gd name="connsiteY7" fmla="*/ 95860 h 5264912"/>
              <a:gd name="connsiteX8" fmla="*/ 95860 w 575146"/>
              <a:gd name="connsiteY8" fmla="*/ 0 h 526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146" h="5264912">
                <a:moveTo>
                  <a:pt x="575146" y="877510"/>
                </a:moveTo>
                <a:lnTo>
                  <a:pt x="575146" y="4387402"/>
                </a:lnTo>
                <a:cubicBezTo>
                  <a:pt x="575146" y="4872035"/>
                  <a:pt x="570458" y="5264907"/>
                  <a:pt x="564674" y="5264907"/>
                </a:cubicBezTo>
                <a:lnTo>
                  <a:pt x="0" y="5264907"/>
                </a:lnTo>
                <a:lnTo>
                  <a:pt x="0" y="5264907"/>
                </a:lnTo>
                <a:lnTo>
                  <a:pt x="0" y="5"/>
                </a:lnTo>
                <a:lnTo>
                  <a:pt x="0" y="5"/>
                </a:lnTo>
                <a:lnTo>
                  <a:pt x="564674" y="5"/>
                </a:lnTo>
                <a:cubicBezTo>
                  <a:pt x="570458" y="5"/>
                  <a:pt x="575146" y="392877"/>
                  <a:pt x="575146" y="877510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10807894"/>
              <a:satOff val="-12023"/>
              <a:lumOff val="-47"/>
              <a:alphaOff val="0"/>
            </a:schemeClr>
          </a:lnRef>
          <a:fillRef idx="1">
            <a:schemeClr val="accent5">
              <a:tint val="40000"/>
              <a:alpha val="90000"/>
              <a:hueOff val="10807894"/>
              <a:satOff val="-12023"/>
              <a:lumOff val="-47"/>
              <a:alphaOff val="0"/>
            </a:schemeClr>
          </a:fillRef>
          <a:effectRef idx="0">
            <a:schemeClr val="accent5">
              <a:tint val="40000"/>
              <a:alpha val="90000"/>
              <a:hueOff val="10807894"/>
              <a:satOff val="-12023"/>
              <a:lumOff val="-4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6651" rIns="85226" bIns="56651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500" kern="1200" dirty="0" smtClean="0"/>
              <a:t>GAVI countries eligible for vaccine introduction grant</a:t>
            </a:r>
            <a:endParaRPr lang="en-US" sz="15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457200" y="5147232"/>
            <a:ext cx="2961513" cy="718932"/>
          </a:xfrm>
          <a:custGeom>
            <a:avLst/>
            <a:gdLst>
              <a:gd name="connsiteX0" fmla="*/ 0 w 2961513"/>
              <a:gd name="connsiteY0" fmla="*/ 119824 h 718932"/>
              <a:gd name="connsiteX1" fmla="*/ 119824 w 2961513"/>
              <a:gd name="connsiteY1" fmla="*/ 0 h 718932"/>
              <a:gd name="connsiteX2" fmla="*/ 2841689 w 2961513"/>
              <a:gd name="connsiteY2" fmla="*/ 0 h 718932"/>
              <a:gd name="connsiteX3" fmla="*/ 2961513 w 2961513"/>
              <a:gd name="connsiteY3" fmla="*/ 119824 h 718932"/>
              <a:gd name="connsiteX4" fmla="*/ 2961513 w 2961513"/>
              <a:gd name="connsiteY4" fmla="*/ 599108 h 718932"/>
              <a:gd name="connsiteX5" fmla="*/ 2841689 w 2961513"/>
              <a:gd name="connsiteY5" fmla="*/ 718932 h 718932"/>
              <a:gd name="connsiteX6" fmla="*/ 119824 w 2961513"/>
              <a:gd name="connsiteY6" fmla="*/ 718932 h 718932"/>
              <a:gd name="connsiteX7" fmla="*/ 0 w 2961513"/>
              <a:gd name="connsiteY7" fmla="*/ 599108 h 718932"/>
              <a:gd name="connsiteX8" fmla="*/ 0 w 2961513"/>
              <a:gd name="connsiteY8" fmla="*/ 119824 h 7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3" h="718932">
                <a:moveTo>
                  <a:pt x="0" y="119824"/>
                </a:moveTo>
                <a:cubicBezTo>
                  <a:pt x="0" y="53647"/>
                  <a:pt x="53647" y="0"/>
                  <a:pt x="119824" y="0"/>
                </a:cubicBezTo>
                <a:lnTo>
                  <a:pt x="2841689" y="0"/>
                </a:lnTo>
                <a:cubicBezTo>
                  <a:pt x="2907866" y="0"/>
                  <a:pt x="2961513" y="53647"/>
                  <a:pt x="2961513" y="119824"/>
                </a:cubicBezTo>
                <a:lnTo>
                  <a:pt x="2961513" y="599108"/>
                </a:lnTo>
                <a:cubicBezTo>
                  <a:pt x="2961513" y="665285"/>
                  <a:pt x="2907866" y="718932"/>
                  <a:pt x="2841689" y="718932"/>
                </a:cubicBezTo>
                <a:lnTo>
                  <a:pt x="119824" y="718932"/>
                </a:lnTo>
                <a:cubicBezTo>
                  <a:pt x="53647" y="718932"/>
                  <a:pt x="0" y="665285"/>
                  <a:pt x="0" y="599108"/>
                </a:cubicBezTo>
                <a:lnTo>
                  <a:pt x="0" y="1198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0439722"/>
              <a:satOff val="-25040"/>
              <a:lumOff val="1961"/>
              <a:alphaOff val="0"/>
            </a:schemeClr>
          </a:fillRef>
          <a:effectRef idx="0">
            <a:schemeClr val="accent5">
              <a:hueOff val="10439722"/>
              <a:satOff val="-25040"/>
              <a:lumOff val="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05" tIns="75100" rIns="115105" bIns="751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Introduction grant</a:t>
            </a:r>
            <a:endParaRPr lang="en-US" sz="2100" kern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39227" y="6019800"/>
            <a:ext cx="371928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GB" sz="1400" dirty="0" smtClean="0"/>
              <a:t>*All </a:t>
            </a:r>
            <a:r>
              <a:rPr lang="en-GB" sz="1400" dirty="0"/>
              <a:t>policy exceptions to be reviewed in 2018</a:t>
            </a:r>
          </a:p>
          <a:p>
            <a:pPr marL="396875" indent="-396875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rgbClr val="5A47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006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6AE16F-D319-CB4E-B21D-5D87EB3A6A1F}" type="datetime1">
              <a:rPr lang="x-none" smtClean="0"/>
              <a:pPr/>
              <a:t>25/03/2014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304699"/>
          </a:xfrm>
        </p:spPr>
        <p:txBody>
          <a:bodyPr/>
          <a:lstStyle/>
          <a:p>
            <a:r>
              <a:rPr lang="en-US" dirty="0"/>
              <a:t>Application documents for IPV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6425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GAVI IPV application guidelines </a:t>
            </a:r>
            <a:r>
              <a:rPr lang="en-US" dirty="0" smtClean="0"/>
              <a:t>include </a:t>
            </a:r>
            <a:r>
              <a:rPr lang="en-GB" dirty="0"/>
              <a:t>information on the requirements, processes and timelines to support applications submitted by 30 March 2014.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following documents must be completed and submitted when applying for IPV:</a:t>
            </a:r>
            <a:endParaRPr lang="en-GB" dirty="0"/>
          </a:p>
          <a:p>
            <a:pPr lvl="1"/>
            <a:r>
              <a:rPr lang="en-US" dirty="0"/>
              <a:t>Annex A. IPV introduction plan</a:t>
            </a:r>
            <a:endParaRPr lang="en-GB" dirty="0"/>
          </a:p>
          <a:p>
            <a:pPr lvl="1"/>
            <a:r>
              <a:rPr lang="en-US" dirty="0"/>
              <a:t>Annex B. IPV application form</a:t>
            </a:r>
            <a:endParaRPr lang="en-GB" dirty="0"/>
          </a:p>
          <a:p>
            <a:pPr lvl="1"/>
            <a:r>
              <a:rPr lang="en-US" dirty="0"/>
              <a:t>Annex C. IPV introduction timeline of activities</a:t>
            </a:r>
            <a:endParaRPr lang="en-GB" dirty="0"/>
          </a:p>
          <a:p>
            <a:pPr lvl="1"/>
            <a:r>
              <a:rPr lang="en-US" dirty="0"/>
              <a:t>Annex D. Budget and financing for IPV </a:t>
            </a:r>
            <a:r>
              <a:rPr lang="en-US" dirty="0" smtClean="0"/>
              <a:t>introduction</a:t>
            </a:r>
          </a:p>
          <a:p>
            <a:pPr marL="228600" lvl="1" indent="0">
              <a:buNone/>
            </a:pPr>
            <a:endParaRPr lang="en-US" dirty="0"/>
          </a:p>
          <a:p>
            <a:pPr marL="0" lvl="1" indent="0">
              <a:lnSpc>
                <a:spcPts val="2600"/>
              </a:lnSpc>
              <a:buSzTx/>
              <a:buNone/>
            </a:pPr>
            <a:r>
              <a:rPr lang="en-US" dirty="0"/>
              <a:t>All of the above materials are available from </a:t>
            </a:r>
            <a:r>
              <a:rPr lang="en-US" dirty="0" smtClean="0"/>
              <a:t>GAVI </a:t>
            </a:r>
            <a:r>
              <a:rPr lang="en-US" dirty="0"/>
              <a:t>web site at: </a:t>
            </a:r>
            <a:r>
              <a:rPr lang="en-GB" b="1" i="1" u="sng" dirty="0">
                <a:hlinkClick r:id="rId3"/>
              </a:rPr>
              <a:t>http://www.gavialliance.org/support/apply/</a:t>
            </a:r>
            <a:r>
              <a:rPr lang="en-GB" b="1" i="1" dirty="0"/>
              <a:t> </a:t>
            </a:r>
            <a:endParaRPr lang="en-GB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Updated </a:t>
            </a:r>
            <a:r>
              <a:rPr lang="en-US" sz="1400" dirty="0"/>
              <a:t>application guidelines will be available for countries submitting after 30 March 2014.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07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6AE16F-D319-CB4E-B21D-5D87EB3A6A1F}" type="datetime1">
              <a:rPr lang="x-none" smtClean="0"/>
              <a:pPr/>
              <a:t>25/03/2014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332399"/>
          </a:xfrm>
        </p:spPr>
        <p:txBody>
          <a:bodyPr/>
          <a:lstStyle/>
          <a:p>
            <a:r>
              <a:rPr lang="en-US" sz="2400" dirty="0"/>
              <a:t>GAVI Secretariat-led application processes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6425" cy="495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Voluntary Expression of Interest by </a:t>
            </a:r>
            <a:r>
              <a:rPr lang="en-US" sz="2000" dirty="0" smtClean="0"/>
              <a:t>country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/>
              <a:t>Tailored application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Applications reviewed by Independent Review Committee (IRC) </a:t>
            </a:r>
            <a:endParaRPr lang="en-US" sz="20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	</a:t>
            </a:r>
            <a:r>
              <a:rPr lang="en-US" sz="2000" dirty="0" smtClean="0"/>
              <a:t>– </a:t>
            </a:r>
            <a:r>
              <a:rPr lang="en-US" sz="2000" dirty="0"/>
              <a:t>Alliance partner input </a:t>
            </a:r>
            <a:r>
              <a:rPr lang="en-US" sz="2000" dirty="0" smtClean="0"/>
              <a:t>through </a:t>
            </a:r>
            <a:r>
              <a:rPr lang="en-US" sz="2000" dirty="0"/>
              <a:t>open sessions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CEO empowered by Board to approve applications after IRC </a:t>
            </a:r>
            <a:r>
              <a:rPr lang="en-US" sz="2000" dirty="0" smtClean="0"/>
              <a:t>review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/>
              <a:t>Regular GAVI processes for: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Procurement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Vaccine introduction grant transfer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Provision of technical assistance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Reporting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684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6AE16F-D319-CB4E-B21D-5D87EB3A6A1F}" type="datetime1">
              <a:rPr lang="x-none" smtClean="0"/>
              <a:pPr/>
              <a:t>25/03/2014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184" y="228600"/>
            <a:ext cx="8683625" cy="775597"/>
          </a:xfrm>
        </p:spPr>
        <p:txBody>
          <a:bodyPr/>
          <a:lstStyle/>
          <a:p>
            <a:r>
              <a:rPr lang="en-GB" sz="2800" dirty="0"/>
              <a:t>Application timelines for IPV and all GAVI support in 2014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62000" y="1143000"/>
            <a:ext cx="4493602" cy="369332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FF0000"/>
                </a:solidFill>
              </a:rPr>
              <a:t>http://www.gavialliance.org/support/apply/</a:t>
            </a:r>
            <a:r>
              <a:rPr lang="en-GB" dirty="0">
                <a:solidFill>
                  <a:srgbClr val="FF0000"/>
                </a:solidFill>
              </a:rPr>
              <a:t> 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91030"/>
              </p:ext>
            </p:extLst>
          </p:nvPr>
        </p:nvGraphicFramePr>
        <p:xfrm>
          <a:off x="152400" y="1676400"/>
          <a:ext cx="8686800" cy="4467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1295400"/>
                <a:gridCol w="1295400"/>
                <a:gridCol w="1524000"/>
                <a:gridCol w="1722150"/>
                <a:gridCol w="1402050"/>
              </a:tblGrid>
              <a:tr h="1204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Expression  </a:t>
                      </a:r>
                      <a:r>
                        <a:rPr lang="en-GB" sz="1500" dirty="0">
                          <a:effectLst/>
                        </a:rPr>
                        <a:t>of Interest cut-off dates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Application</a:t>
                      </a:r>
                      <a:r>
                        <a:rPr lang="en-GB" sz="1600" baseline="0" dirty="0" smtClean="0">
                          <a:effectLst/>
                        </a:rPr>
                        <a:t> s</a:t>
                      </a:r>
                      <a:r>
                        <a:rPr lang="en-GB" sz="1600" dirty="0" smtClean="0">
                          <a:effectLst/>
                        </a:rPr>
                        <a:t>ubmission </a:t>
                      </a:r>
                      <a:r>
                        <a:rPr lang="en-GB" sz="1600" dirty="0">
                          <a:effectLst/>
                        </a:rPr>
                        <a:t>cut-off dates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effectLst/>
                        </a:rPr>
                        <a:t>Independent Review Committee dates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58" marR="64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effectLst/>
                        </a:rPr>
                        <a:t>GAVI CEO or Executive Committee decision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58" marR="64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effectLst/>
                        </a:rPr>
                        <a:t>Guidelines and forms to be used for applications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0149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effectLst/>
                        </a:rPr>
                        <a:t>For IPV only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effectLst/>
                        </a:rPr>
                        <a:t>N/A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>
                          <a:effectLst/>
                        </a:rPr>
                        <a:t>6 February</a:t>
                      </a:r>
                      <a:endParaRPr lang="en-GB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effectLst/>
                        </a:rPr>
                        <a:t>27 February – 7 March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58" marR="64358" marT="0" marB="0"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effectLst/>
                        </a:rPr>
                        <a:t>Within </a:t>
                      </a:r>
                      <a:r>
                        <a:rPr lang="en-GB" sz="1500" dirty="0" smtClean="0">
                          <a:effectLst/>
                        </a:rPr>
                        <a:t>four weeks </a:t>
                      </a:r>
                      <a:r>
                        <a:rPr lang="en-GB" sz="1500" dirty="0">
                          <a:effectLst/>
                        </a:rPr>
                        <a:t>of the IRC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58" marR="64358" marT="0" marB="0"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effectLst/>
                        </a:rPr>
                        <a:t>Available </a:t>
                      </a:r>
                      <a:r>
                        <a:rPr lang="en-GB" sz="1500" dirty="0" smtClean="0">
                          <a:effectLst/>
                        </a:rPr>
                        <a:t>now</a:t>
                      </a:r>
                      <a:r>
                        <a:rPr lang="en-GB" sz="1500" baseline="0" dirty="0" smtClean="0">
                          <a:effectLst/>
                        </a:rPr>
                        <a:t> on GAVI web site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</a:tr>
              <a:tr h="4014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effectLst/>
                        </a:rPr>
                        <a:t>N/A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>
                          <a:effectLst/>
                        </a:rPr>
                        <a:t>30 March</a:t>
                      </a:r>
                      <a:endParaRPr lang="en-GB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effectLst/>
                        </a:rPr>
                        <a:t>28 – 30 April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58" marR="64358" marT="0" marB="0" anchor="ctr"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6797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effectLst/>
                        </a:rPr>
                        <a:t>For all new vaccines, IPV and health systems strengthening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effectLst/>
                        </a:rPr>
                        <a:t>1 March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>
                          <a:effectLst/>
                        </a:rPr>
                        <a:t>1 May</a:t>
                      </a:r>
                      <a:endParaRPr lang="en-GB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effectLst/>
                        </a:rPr>
                        <a:t>23 June </a:t>
                      </a:r>
                      <a:r>
                        <a:rPr lang="en-GB" sz="1500" dirty="0" smtClean="0">
                          <a:effectLst/>
                        </a:rPr>
                        <a:t>– </a:t>
                      </a:r>
                      <a:r>
                        <a:rPr lang="en-GB" sz="1500" dirty="0">
                          <a:effectLst/>
                        </a:rPr>
                        <a:t>4 July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58" marR="6435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effectLst/>
                        </a:rPr>
                        <a:t>September 2014.            For IPV only, </a:t>
                      </a:r>
                      <a:r>
                        <a:rPr lang="en-GB" sz="1500" dirty="0" smtClean="0">
                          <a:effectLst/>
                        </a:rPr>
                        <a:t>four weeks </a:t>
                      </a:r>
                      <a:r>
                        <a:rPr lang="en-GB" sz="1500" dirty="0">
                          <a:effectLst/>
                        </a:rPr>
                        <a:t>after IRC review.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58" marR="6435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effectLst/>
                        </a:rPr>
                        <a:t>Materials to be published </a:t>
                      </a:r>
                      <a:r>
                        <a:rPr lang="en-GB" sz="1500" dirty="0" smtClean="0">
                          <a:effectLst/>
                        </a:rPr>
                        <a:t>in </a:t>
                      </a:r>
                      <a:r>
                        <a:rPr lang="en-GB" sz="1500" dirty="0">
                          <a:effectLst/>
                        </a:rPr>
                        <a:t>early 2014.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79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15 May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b="1" dirty="0">
                          <a:effectLst/>
                        </a:rPr>
                        <a:t>15 September</a:t>
                      </a:r>
                      <a:endParaRPr lang="en-GB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10 – 21 November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58" marR="6435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</a:rPr>
                        <a:t>February 2015.               For IPV only, </a:t>
                      </a:r>
                      <a:r>
                        <a:rPr lang="en-GB" sz="1500" dirty="0" smtClean="0">
                          <a:effectLst/>
                        </a:rPr>
                        <a:t>four weeks </a:t>
                      </a:r>
                      <a:r>
                        <a:rPr lang="en-GB" sz="1500" dirty="0">
                          <a:effectLst/>
                        </a:rPr>
                        <a:t>after IRC review.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58" marR="6435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895600" y="1701800"/>
            <a:ext cx="1295400" cy="4419600"/>
          </a:xfrm>
          <a:prstGeom prst="rect">
            <a:avLst/>
          </a:prstGeom>
          <a:noFill/>
          <a:ln w="38100">
            <a:solidFill>
              <a:srgbClr val="4B6DFF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981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CFFB995B-0383-4CF6-AC4B-0D4798B7B0A7}" type="datetime1">
              <a:rPr lang="en-US" sz="800" smtClean="0"/>
              <a:t>3/25/2014</a:t>
            </a:fld>
            <a:endParaRPr lang="en-US" sz="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800" dirty="0" smtClean="0"/>
              <a:t>IPV introduction </a:t>
            </a:r>
            <a:endParaRPr lang="en-US" sz="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GPEI Accomplishment</a:t>
            </a:r>
            <a:r>
              <a:rPr lang="en-US" dirty="0" smtClean="0"/>
              <a:t>: Significant decline in number of persons paralyzed by wild polioviruses, 1988-2013*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019800"/>
            <a:ext cx="579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1200" dirty="0" smtClean="0">
                <a:solidFill>
                  <a:srgbClr val="002060"/>
                </a:solidFill>
              </a:rPr>
              <a:t>*as of 31 December 2013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511207"/>
            <a:ext cx="8355105" cy="4537262"/>
            <a:chOff x="-963705" y="1054422"/>
            <a:chExt cx="11071411" cy="6178924"/>
          </a:xfrm>
        </p:grpSpPr>
        <p:graphicFrame>
          <p:nvGraphicFramePr>
            <p:cNvPr id="26" name="Chart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9280504"/>
                </p:ext>
              </p:extLst>
            </p:nvPr>
          </p:nvGraphicFramePr>
          <p:xfrm>
            <a:off x="-963705" y="1054422"/>
            <a:ext cx="11071411" cy="61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7" name="Chart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07103331"/>
                </p:ext>
              </p:extLst>
            </p:nvPr>
          </p:nvGraphicFramePr>
          <p:xfrm>
            <a:off x="5575191" y="1998011"/>
            <a:ext cx="4485736" cy="2743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7826263" y="6156599"/>
              <a:ext cx="1929617" cy="885265"/>
            </a:xfrm>
            <a:prstGeom prst="rect">
              <a:avLst/>
            </a:prstGeom>
            <a:solidFill>
              <a:srgbClr val="4F81BD">
                <a:alpha val="21176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8224854" y="4725522"/>
              <a:ext cx="747623" cy="13671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473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6AE16F-D319-CB4E-B21D-5D87EB3A6A1F}" type="datetime1">
              <a:rPr lang="x-none" smtClean="0"/>
              <a:pPr/>
              <a:t>25/03/2014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6425" cy="387798"/>
          </a:xfrm>
        </p:spPr>
        <p:txBody>
          <a:bodyPr/>
          <a:lstStyle/>
          <a:p>
            <a:pPr algn="ctr"/>
            <a:r>
              <a:rPr lang="en-US" sz="2800" dirty="0"/>
              <a:t>GAVI support for IPV: actions for countries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2000" dirty="0"/>
              <a:t>Countries are encouraged to continue discussions on IPV introduction in the routine immunisation programme and on switching OPV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Discussions should take into account:</a:t>
            </a:r>
          </a:p>
          <a:p>
            <a:pPr lvl="1">
              <a:spcAft>
                <a:spcPts val="1200"/>
              </a:spcAft>
            </a:pPr>
            <a:r>
              <a:rPr lang="en-GB" sz="2000" dirty="0"/>
              <a:t>The timelines of the </a:t>
            </a:r>
            <a:r>
              <a:rPr lang="en-GB" sz="2000" i="1" dirty="0"/>
              <a:t>Endgame Plan </a:t>
            </a:r>
            <a:endParaRPr lang="en-GB" sz="2000" dirty="0"/>
          </a:p>
          <a:p>
            <a:pPr lvl="1">
              <a:spcAft>
                <a:spcPts val="1200"/>
              </a:spcAft>
            </a:pPr>
            <a:r>
              <a:rPr lang="en-GB" sz="2000" dirty="0"/>
              <a:t>Action needed on key technical steps, such as licensure of IPV and </a:t>
            </a:r>
            <a:r>
              <a:rPr lang="en-GB" sz="2000" dirty="0" err="1"/>
              <a:t>bOPV</a:t>
            </a:r>
            <a:r>
              <a:rPr lang="en-GB" sz="2000" dirty="0"/>
              <a:t> in your country, and cold chain and routine immunisation program improvements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WHO, UNICEF, and the entire GAVI Alliance are committed to supporting </a:t>
            </a:r>
            <a:r>
              <a:rPr lang="en-GB" sz="2000" dirty="0" smtClean="0"/>
              <a:t>efforts </a:t>
            </a:r>
            <a:r>
              <a:rPr lang="en-GB" sz="2000" dirty="0"/>
              <a:t>to strengthen routine immunisation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15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1560" y="966738"/>
            <a:ext cx="8229600" cy="922114"/>
          </a:xfrm>
          <a:prstGeom prst="rect">
            <a:avLst/>
          </a:prstGeom>
        </p:spPr>
        <p:txBody>
          <a:bodyPr vert="horz" lIns="91376" tIns="45688" rIns="91376" bIns="4568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304699"/>
          </a:xfrm>
        </p:spPr>
        <p:txBody>
          <a:bodyPr/>
          <a:lstStyle/>
          <a:p>
            <a:pPr algn="ctr"/>
            <a:r>
              <a:rPr lang="en-US" dirty="0" smtClean="0"/>
              <a:t>Support for non-GAVI OPV countries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6425" cy="4191001"/>
          </a:xfrm>
        </p:spPr>
        <p:txBody>
          <a:bodyPr>
            <a:noAutofit/>
          </a:bodyPr>
          <a:lstStyle/>
          <a:p>
            <a:pPr lvl="0"/>
            <a:r>
              <a:rPr lang="en-US" sz="2200" dirty="0" smtClean="0"/>
              <a:t>WHO </a:t>
            </a:r>
            <a:r>
              <a:rPr lang="en-US" sz="2200" dirty="0"/>
              <a:t>and UNICEF </a:t>
            </a:r>
            <a:r>
              <a:rPr lang="en-US" sz="2200" dirty="0" smtClean="0"/>
              <a:t>committed </a:t>
            </a:r>
            <a:r>
              <a:rPr lang="en-US" sz="2200" dirty="0"/>
              <a:t>to help all countries introduce IPV </a:t>
            </a:r>
            <a:r>
              <a:rPr lang="en-US" sz="2200" dirty="0" smtClean="0"/>
              <a:t>rapidly</a:t>
            </a:r>
          </a:p>
          <a:p>
            <a:pPr lvl="0"/>
            <a:r>
              <a:rPr lang="en-GB" sz="2200" dirty="0" smtClean="0"/>
              <a:t>All </a:t>
            </a:r>
            <a:r>
              <a:rPr lang="en-GB" sz="2200" dirty="0"/>
              <a:t>countries are eligible for technical support in planning for and introducing IPV. Requests </a:t>
            </a:r>
            <a:r>
              <a:rPr lang="en-GB" sz="2200" dirty="0" smtClean="0"/>
              <a:t>through local </a:t>
            </a:r>
            <a:r>
              <a:rPr lang="en-GB" sz="2200" dirty="0"/>
              <a:t>WHO and UNICEF country offices.</a:t>
            </a:r>
          </a:p>
          <a:p>
            <a:pPr lvl="0"/>
            <a:r>
              <a:rPr lang="en-US" sz="2200" dirty="0"/>
              <a:t>Facilitate access to low cost IPV products through UNICEF-procurement processes:</a:t>
            </a:r>
            <a:endParaRPr lang="en-GB" sz="2200" dirty="0"/>
          </a:p>
          <a:p>
            <a:pPr lvl="0"/>
            <a:r>
              <a:rPr lang="en-GB" sz="2200" dirty="0" smtClean="0"/>
              <a:t>Potential time-limited vaccine funding support, if necessary</a:t>
            </a:r>
          </a:p>
          <a:p>
            <a:pPr lvl="1"/>
            <a:endParaRPr lang="en-US" sz="2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96910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7983537" cy="381000"/>
          </a:xfrm>
        </p:spPr>
        <p:txBody>
          <a:bodyPr>
            <a:normAutofit/>
          </a:bodyPr>
          <a:lstStyle/>
          <a:p>
            <a:r>
              <a:rPr lang="en-US" dirty="0" smtClean="0"/>
              <a:t>Key Dates Relevant to Objective 2, 2014-2020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E2B1894B-97A1-6841-8FCF-3C312F898BE0}" type="datetime1">
              <a:rPr lang="x-none" sz="800" smtClean="0"/>
              <a:t>25/03/2014</a:t>
            </a:fld>
            <a:endParaRPr lang="en-US" sz="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r>
              <a:rPr lang="en-US" sz="800" dirty="0" smtClean="0"/>
              <a:t>IPV introduction 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5437CAD2-A3BF-4ED8-98C0-729666A7D8A5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39294121"/>
              </p:ext>
            </p:extLst>
          </p:nvPr>
        </p:nvGraphicFramePr>
        <p:xfrm>
          <a:off x="533400" y="1600200"/>
          <a:ext cx="7983538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752"/>
                <a:gridCol w="65347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endemic countries </a:t>
                      </a:r>
                      <a:r>
                        <a:rPr lang="en-US" dirty="0" smtClean="0"/>
                        <a:t>to define their</a:t>
                      </a:r>
                      <a:r>
                        <a:rPr lang="en-US" baseline="0" dirty="0" smtClean="0"/>
                        <a:t> target IPV introduction dates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 OPV-using countries</a:t>
                      </a:r>
                      <a:r>
                        <a:rPr lang="en-US" dirty="0" smtClean="0"/>
                        <a:t> to define their</a:t>
                      </a:r>
                      <a:r>
                        <a:rPr lang="en-US" baseline="0" dirty="0" smtClean="0"/>
                        <a:t> target IPV introduction dates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none" dirty="0" smtClean="0"/>
                        <a:t>All countrie</a:t>
                      </a:r>
                      <a:r>
                        <a:rPr lang="en-US" b="0" u="none" baseline="0" dirty="0" smtClean="0"/>
                        <a:t>s to </a:t>
                      </a:r>
                      <a:r>
                        <a:rPr lang="en-US" b="1" u="none" baseline="0" dirty="0" smtClean="0"/>
                        <a:t>introduce at least 1 dose of IPV </a:t>
                      </a:r>
                      <a:r>
                        <a:rPr lang="en-US" b="0" u="none" baseline="0" dirty="0" smtClean="0"/>
                        <a:t>into routine immunization schedule</a:t>
                      </a:r>
                      <a:endParaRPr lang="en-US" b="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none" dirty="0" smtClean="0"/>
                        <a:t>WHA resolution on target date for OPV2 cessation</a:t>
                      </a:r>
                      <a:r>
                        <a:rPr lang="en-US" b="0" u="none" baseline="0" dirty="0" smtClean="0"/>
                        <a:t> </a:t>
                      </a:r>
                      <a:endParaRPr lang="en-US" b="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Synchronized</a:t>
                      </a:r>
                      <a:r>
                        <a:rPr lang="en-US" baseline="0" dirty="0" smtClean="0"/>
                        <a:t> global </a:t>
                      </a:r>
                      <a:r>
                        <a:rPr lang="en-US" b="1" baseline="0" dirty="0" err="1" smtClean="0"/>
                        <a:t>tOPV-bOPV</a:t>
                      </a:r>
                      <a:r>
                        <a:rPr lang="en-US" b="1" baseline="0" dirty="0" smtClean="0"/>
                        <a:t> switch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r>
                        <a:rPr lang="en-US" baseline="0" dirty="0" smtClean="0"/>
                        <a:t> certification of polio eradication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2019-2020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withdrawal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bOPV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9518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6AE16F-D319-CB4E-B21D-5D87EB3A6A1F}" type="datetime1">
              <a:rPr lang="x-none" smtClean="0"/>
              <a:pPr/>
              <a:t>25/03/2014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3381"/>
            <a:ext cx="8226425" cy="451019"/>
          </a:xfrm>
        </p:spPr>
        <p:txBody>
          <a:bodyPr/>
          <a:lstStyle/>
          <a:p>
            <a:r>
              <a:rPr lang="en-US" dirty="0" smtClean="0"/>
              <a:t>IPV is more than a vaccine. . 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6425" cy="4648201"/>
          </a:xfrm>
        </p:spPr>
        <p:txBody>
          <a:bodyPr/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I – “Important”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P – “Progress”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V – “Vital”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11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IPV introduction is important, represents progress, and is vital for eradicating polio and opening the door to protect children from other serious diseases.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59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553998"/>
          </a:xfrm>
        </p:spPr>
        <p:txBody>
          <a:bodyPr/>
          <a:lstStyle/>
          <a:p>
            <a:pPr marL="0" indent="0"/>
            <a:r>
              <a:rPr lang="en-US" sz="2000" dirty="0"/>
              <a:t>As wild </a:t>
            </a:r>
            <a:r>
              <a:rPr lang="en-US" sz="2000" dirty="0" smtClean="0"/>
              <a:t>polioviruses are </a:t>
            </a:r>
            <a:r>
              <a:rPr lang="en-US" sz="2000" dirty="0"/>
              <a:t>eradicated, number of </a:t>
            </a:r>
            <a:r>
              <a:rPr lang="en-US" sz="2000" dirty="0" smtClean="0">
                <a:solidFill>
                  <a:srgbClr val="FF0000"/>
                </a:solidFill>
              </a:rPr>
              <a:t>circulating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vaccine-derived cases exceeds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wild poliovirus cases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5791200"/>
            <a:ext cx="6442783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1400" b="1" dirty="0" smtClean="0"/>
              <a:t>A hypothetical scenario of estimated VDPV cases compared to reported cases of wild poliovirus (as of 31 December, 2013)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DE111A-AAAA-F841-B580-C2FBE46AAEC6}" type="datetime1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773609"/>
              </p:ext>
            </p:extLst>
          </p:nvPr>
        </p:nvGraphicFramePr>
        <p:xfrm>
          <a:off x="457200" y="1295400"/>
          <a:ext cx="7162800" cy="447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54105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4993" y="333375"/>
            <a:ext cx="8906608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 b="1" dirty="0">
                <a:latin typeface="Calibri" pitchFamily="34" charset="0"/>
              </a:rPr>
              <a:t>Vaccine virus outbreaks, last 6 months</a:t>
            </a:r>
            <a:endParaRPr lang="en-US" altLang="en-US" sz="3600" b="1" dirty="0">
              <a:latin typeface="Calibri" pitchFamily="34" charset="0"/>
            </a:endParaRPr>
          </a:p>
        </p:txBody>
      </p:sp>
      <p:pic>
        <p:nvPicPr>
          <p:cNvPr id="1955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t="2449" r="12869" b="46709"/>
          <a:stretch>
            <a:fillRect/>
          </a:stretch>
        </p:blipFill>
        <p:spPr bwMode="auto">
          <a:xfrm>
            <a:off x="716574" y="1268413"/>
            <a:ext cx="7643446" cy="4589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5588" name="Group 2"/>
          <p:cNvGrpSpPr>
            <a:grpSpLocks/>
          </p:cNvGrpSpPr>
          <p:nvPr/>
        </p:nvGrpSpPr>
        <p:grpSpPr bwMode="auto">
          <a:xfrm>
            <a:off x="783981" y="1557338"/>
            <a:ext cx="7027985" cy="4175125"/>
            <a:chOff x="848544" y="1556792"/>
            <a:chExt cx="7613885" cy="4176464"/>
          </a:xfrm>
        </p:grpSpPr>
        <p:sp>
          <p:nvSpPr>
            <p:cNvPr id="2" name="Oval 1"/>
            <p:cNvSpPr/>
            <p:nvPr/>
          </p:nvSpPr>
          <p:spPr>
            <a:xfrm>
              <a:off x="848544" y="4005502"/>
              <a:ext cx="1368467" cy="7924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5000"/>
              </a:schemeClr>
            </a:solidFill>
            <a:ln w="3492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953735"/>
                </a:solidFill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72544" y="3789533"/>
              <a:ext cx="1152561" cy="79082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5000"/>
              </a:schemeClr>
            </a:solidFill>
            <a:ln w="3492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953735"/>
                </a:solidFill>
                <a:latin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987284" y="4940839"/>
              <a:ext cx="1046195" cy="79241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5000"/>
              </a:schemeClr>
            </a:solidFill>
            <a:ln w="3492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953735"/>
                </a:solidFill>
                <a:latin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28919" y="1556792"/>
              <a:ext cx="944591" cy="7924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5000"/>
              </a:schemeClr>
            </a:solidFill>
            <a:ln w="3492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953735"/>
                </a:solidFill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617853" y="2276160"/>
              <a:ext cx="844576" cy="7209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5000"/>
              </a:schemeClr>
            </a:solidFill>
            <a:ln w="3492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953735"/>
                </a:solidFill>
                <a:latin typeface="Calibri" pitchFamily="34" charset="0"/>
              </a:endParaRPr>
            </a:p>
          </p:txBody>
        </p:sp>
      </p:grpSp>
      <p:sp>
        <p:nvSpPr>
          <p:cNvPr id="195589" name="TextBox 11"/>
          <p:cNvSpPr txBox="1">
            <a:spLocks noChangeArrowheads="1"/>
          </p:cNvSpPr>
          <p:nvPr/>
        </p:nvSpPr>
        <p:spPr bwMode="auto">
          <a:xfrm>
            <a:off x="650631" y="6021389"/>
            <a:ext cx="5438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/>
              <a:t>All recent </a:t>
            </a:r>
            <a:r>
              <a:rPr lang="en-US" altLang="en-US" i="1" dirty="0" err="1"/>
              <a:t>cVDPV</a:t>
            </a:r>
            <a:r>
              <a:rPr lang="en-US" altLang="en-US" i="1" dirty="0"/>
              <a:t> outbreaks are due to Type 2 virus</a:t>
            </a:r>
          </a:p>
        </p:txBody>
      </p:sp>
      <p:pic>
        <p:nvPicPr>
          <p:cNvPr id="12" name="Picture 2" descr="Description: http://abouthealt-h.com/wp-content/uploads/2011/11/Poliomyelitis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43" y="3879850"/>
            <a:ext cx="1620715" cy="2635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18966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6AE16F-D319-CB4E-B21D-5D87EB3A6A1F}" type="datetime1">
              <a:rPr lang="x-none" smtClean="0"/>
              <a:pPr/>
              <a:t>25/03/2014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IPV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52961-14CD-45D2-98DF-50022118EB1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Last type 2 wild poliovirus: 1999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						</a:t>
            </a:r>
            <a:r>
              <a:rPr lang="en-US" sz="3600" i="1" dirty="0" smtClean="0"/>
              <a:t>however…..</a:t>
            </a:r>
            <a:endParaRPr lang="en-US" sz="3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903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global_cVDPV_ally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1" y="2205038"/>
            <a:ext cx="7666892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3931" y="630238"/>
            <a:ext cx="836002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GB" altLang="ja-JP" sz="3600" b="1" i="1" dirty="0" smtClean="0">
                <a:latin typeface="Calibri" pitchFamily="34" charset="0"/>
                <a:ea typeface="ＭＳ Ｐゴシック" pitchFamily="34" charset="-128"/>
              </a:rPr>
              <a:t>circulating Vaccine-Derived Poliovirus </a:t>
            </a:r>
            <a:br>
              <a:rPr lang="en-GB" altLang="ja-JP" sz="3600" b="1" i="1" dirty="0" smtClean="0">
                <a:latin typeface="Calibri" pitchFamily="34" charset="0"/>
                <a:ea typeface="ＭＳ Ｐゴシック" pitchFamily="34" charset="-128"/>
              </a:rPr>
            </a:br>
            <a:r>
              <a:rPr lang="en-GB" altLang="ja-JP" sz="3600" b="1" i="1" dirty="0" smtClean="0">
                <a:latin typeface="Calibri" pitchFamily="34" charset="0"/>
                <a:ea typeface="ＭＳ Ｐゴシック" pitchFamily="34" charset="-128"/>
              </a:rPr>
              <a:t>Outbreaks (</a:t>
            </a:r>
            <a:r>
              <a:rPr lang="en-GB" altLang="ja-JP" sz="3600" b="1" i="1" dirty="0" err="1" smtClean="0">
                <a:latin typeface="Calibri" pitchFamily="34" charset="0"/>
                <a:ea typeface="ＭＳ Ｐゴシック" pitchFamily="34" charset="-128"/>
              </a:rPr>
              <a:t>cVDPVs</a:t>
            </a:r>
            <a:r>
              <a:rPr lang="en-GB" altLang="ja-JP" sz="3600" b="1" i="1" dirty="0" smtClean="0">
                <a:latin typeface="Calibri" pitchFamily="34" charset="0"/>
                <a:ea typeface="ＭＳ Ｐゴシック" pitchFamily="34" charset="-128"/>
              </a:rPr>
              <a:t>), 2000-2011</a:t>
            </a:r>
            <a:endParaRPr lang="en-US" altLang="ja-JP" sz="2800" b="1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9684" name="Rectangle 6"/>
          <p:cNvSpPr>
            <a:spLocks noChangeArrowheads="1"/>
          </p:cNvSpPr>
          <p:nvPr/>
        </p:nvSpPr>
        <p:spPr bwMode="auto">
          <a:xfrm>
            <a:off x="5517173" y="5405439"/>
            <a:ext cx="169985" cy="160337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9685" name="Text Box 7"/>
          <p:cNvSpPr txBox="1">
            <a:spLocks noChangeArrowheads="1"/>
          </p:cNvSpPr>
          <p:nvPr/>
        </p:nvSpPr>
        <p:spPr bwMode="auto">
          <a:xfrm>
            <a:off x="5701812" y="5316539"/>
            <a:ext cx="19302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</a:rPr>
              <a:t>Type 2 (478 cases)</a:t>
            </a: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99686" name="Text Box 8"/>
          <p:cNvSpPr txBox="1">
            <a:spLocks noChangeArrowheads="1"/>
          </p:cNvSpPr>
          <p:nvPr/>
        </p:nvSpPr>
        <p:spPr bwMode="auto">
          <a:xfrm>
            <a:off x="5701812" y="4941889"/>
            <a:ext cx="18163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</a:rPr>
              <a:t>Type 1 (79 cases)</a:t>
            </a: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99687" name="Text Box 9"/>
          <p:cNvSpPr txBox="1">
            <a:spLocks noChangeArrowheads="1"/>
          </p:cNvSpPr>
          <p:nvPr/>
        </p:nvSpPr>
        <p:spPr bwMode="auto">
          <a:xfrm>
            <a:off x="5701812" y="5697539"/>
            <a:ext cx="17025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</a:rPr>
              <a:t>Type 3 (9 cases)</a:t>
            </a: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99688" name="AutoShape 10"/>
          <p:cNvSpPr>
            <a:spLocks noChangeArrowheads="1"/>
          </p:cNvSpPr>
          <p:nvPr/>
        </p:nvSpPr>
        <p:spPr bwMode="auto">
          <a:xfrm>
            <a:off x="5517173" y="5786439"/>
            <a:ext cx="169985" cy="160337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9689" name="Oval 11"/>
          <p:cNvSpPr>
            <a:spLocks noChangeArrowheads="1"/>
          </p:cNvSpPr>
          <p:nvPr/>
        </p:nvSpPr>
        <p:spPr bwMode="auto">
          <a:xfrm>
            <a:off x="5517173" y="5041900"/>
            <a:ext cx="169985" cy="160338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81151" y="4005264"/>
            <a:ext cx="2524857" cy="15843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&gt;90% of </a:t>
            </a:r>
            <a:r>
              <a:rPr lang="en-US" sz="2800" b="1" i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cVDPV</a:t>
            </a:r>
            <a:r>
              <a:rPr lang="en-US" sz="28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polio cases are due to type 2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52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Gates Foundation Deck Template v1.0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ates Found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>
          <a:noFill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300" dirty="0" smtClean="0">
            <a:solidFill>
              <a:schemeClr val="accent1">
                <a:lumMod val="50000"/>
              </a:schemeClr>
            </a:solidFill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96875" indent="-396875">
          <a:lnSpc>
            <a:spcPct val="90000"/>
          </a:lnSpc>
          <a:spcBef>
            <a:spcPct val="20000"/>
          </a:spcBef>
          <a:buClr>
            <a:srgbClr val="CE6B28"/>
          </a:buClr>
          <a:buFont typeface="Wingdings" pitchFamily="2" charset="2"/>
          <a:buChar char="§"/>
          <a:defRPr sz="2400" b="1" dirty="0" smtClean="0">
            <a:solidFill>
              <a:srgbClr val="5A471C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O4">
  <a:themeElements>
    <a:clrScheme name="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tes Found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Meeting xmlns="c0db227b-5ff4-4541-9913-8452aa27a046">Semi-Annual Meetings</Meeting>
    <Meeting_x0020_Date xmlns="c0db227b-5ff4-4541-9913-8452aa27a046">2011-06-06T07:00:00+00:00</Meeting_x0020_Date>
    <Document_x0020_Type xmlns="c0db227b-5ff4-4541-9913-8452aa27a046">3</Document_x0020_Type>
    <Highlight_x0020_Until xmlns="c0db227b-5ff4-4541-9913-8452aa27a046">2011-06-07T07:00:00+00:00</Highlight_x0020_Until>
    <Topics xmlns="c0db227b-5ff4-4541-9913-8452aa27a046">
      <Value>5</Value>
      <Value>2</Value>
      <Value>6</Value>
      <Value>7</Value>
    </Topic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90784C89A5534D98244DBC62415898" ma:contentTypeVersion="6" ma:contentTypeDescription="Create a new document." ma:contentTypeScope="" ma:versionID="c7a1b0eae42942a36e201136b8b06d61">
  <xsd:schema xmlns:xsd="http://www.w3.org/2001/XMLSchema" xmlns:p="http://schemas.microsoft.com/office/2006/metadata/properties" xmlns:ns1="c0db227b-5ff4-4541-9913-8452aa27a046" targetNamespace="http://schemas.microsoft.com/office/2006/metadata/properties" ma:root="true" ma:fieldsID="75de6b6644bde5f26ee02bf548adbbe1" ns1:_="">
    <xsd:import namespace="c0db227b-5ff4-4541-9913-8452aa27a046"/>
    <xsd:element name="properties">
      <xsd:complexType>
        <xsd:sequence>
          <xsd:element name="documentManagement">
            <xsd:complexType>
              <xsd:all>
                <xsd:element ref="ns1:Meeting_x0020_Date" minOccurs="0"/>
                <xsd:element ref="ns1:Meeting" minOccurs="0"/>
                <xsd:element ref="ns1:Topics" minOccurs="0"/>
                <xsd:element ref="ns1:Document_x0020_Type" minOccurs="0"/>
                <xsd:element ref="ns1:Highlight_x0020_Unti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0db227b-5ff4-4541-9913-8452aa27a046" elementFormDefault="qualified">
    <xsd:import namespace="http://schemas.microsoft.com/office/2006/documentManagement/types"/>
    <xsd:element name="Meeting_x0020_Date" ma:index="0" nillable="true" ma:displayName="Meeting Date" ma:format="DateTime" ma:internalName="Meeting_x0020_Date">
      <xsd:simpleType>
        <xsd:restriction base="dms:DateTime"/>
      </xsd:simpleType>
    </xsd:element>
    <xsd:element name="Meeting" ma:index="1" nillable="true" ma:displayName="Meeting" ma:format="Dropdown" ma:internalName="Meeting">
      <xsd:simpleType>
        <xsd:union memberTypes="dms:Text">
          <xsd:simpleType>
            <xsd:restriction base="dms:Choice">
              <xsd:enumeration value="Vaccine Delivery Team Meeting"/>
              <xsd:enumeration value="Programmatic Meeting"/>
              <xsd:enumeration value="Polio Impact Assessment Meeting"/>
              <xsd:enumeration value="Semi-Annual Meetings"/>
            </xsd:restriction>
          </xsd:simpleType>
        </xsd:union>
      </xsd:simpleType>
    </xsd:element>
    <xsd:element name="Topics" ma:index="4" nillable="true" ma:displayName="Topics" ma:list="{B7D09D1D-8AA8-4D97-8C01-6EF754A590BC}" ma:internalName="Topic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Type" ma:index="11" nillable="true" ma:displayName="Document Type" ma:list="{FD3570CF-9B1D-4B7F-9341-A7211472AA81}" ma:internalName="Document_x0020_Type" ma:showField="Title">
      <xsd:simpleType>
        <xsd:restriction base="dms:Lookup"/>
      </xsd:simpleType>
    </xsd:element>
    <xsd:element name="Highlight_x0020_Until" ma:index="12" nillable="true" ma:displayName="Highlight Until" ma:format="DateOnly" ma:internalName="Highlight_x0020_Until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2FCA0D9-D226-44AE-A521-B705280882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F064A-5823-4994-90D4-509C847827FA}">
  <ds:schemaRefs>
    <ds:schemaRef ds:uri="http://schemas.microsoft.com/office/2006/metadata/properties"/>
    <ds:schemaRef ds:uri="http://purl.org/dc/elements/1.1/"/>
    <ds:schemaRef ds:uri="http://purl.org/dc/dcmitype/"/>
    <ds:schemaRef ds:uri="c0db227b-5ff4-4541-9913-8452aa27a046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588A7C1-A602-4416-A76D-184434B15B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db227b-5ff4-4541-9913-8452aa27a04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Gates Foundation Deck Template v1.0.potx</Template>
  <TotalTime>22114</TotalTime>
  <Words>3365</Words>
  <Application>Microsoft Office PowerPoint</Application>
  <PresentationFormat>On-screen Show (4:3)</PresentationFormat>
  <Paragraphs>593</Paragraphs>
  <Slides>53</Slides>
  <Notes>5</Notes>
  <HiddenSlides>11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Gates Foundation Deck Template v1.0</vt:lpstr>
      <vt:lpstr>Office Theme</vt:lpstr>
      <vt:lpstr>WHO4</vt:lpstr>
      <vt:lpstr> IPV Introduction and OPV Withdrawal   Rationale and Programmatic Implications for Objective 2 of The Polio Eradication and Endgame Strategic Plan</vt:lpstr>
      <vt:lpstr>Glossary of terms &amp; abbreviations</vt:lpstr>
      <vt:lpstr>Objectives</vt:lpstr>
      <vt:lpstr>Background</vt:lpstr>
      <vt:lpstr>GPEI Accomplishment: Significant decline in number of persons paralyzed by wild polioviruses, 1988-2013*</vt:lpstr>
      <vt:lpstr>As wild polioviruses are eradicated, number of circulating vaccine-derived cases exceeds wild poliovirus cases</vt:lpstr>
      <vt:lpstr>PowerPoint Presentation</vt:lpstr>
      <vt:lpstr>PowerPoint Presentation</vt:lpstr>
      <vt:lpstr>circulating Vaccine-Derived Poliovirus  Outbreaks (cVDPVs), 2000-2011</vt:lpstr>
      <vt:lpstr>The Polio Eradication &amp; Endgame Strategic Plan 2013-2018</vt:lpstr>
      <vt:lpstr>PowerPoint Presentation</vt:lpstr>
      <vt:lpstr>The Plan has Four Objectives</vt:lpstr>
      <vt:lpstr>PowerPoint Presentation</vt:lpstr>
      <vt:lpstr>Objective 2 of The Plan addresses the Endgame through three distinct stages</vt:lpstr>
      <vt:lpstr>Polio strengthening routine immunisation</vt:lpstr>
      <vt:lpstr>Endgame targets for routine immunization strengthening</vt:lpstr>
      <vt:lpstr>SAGE 11/2012: Recommend at least 1 dose of IPV into routine schedules (risk mitigation)</vt:lpstr>
      <vt:lpstr>Rationale for introducing at least one dose of IPV prior to the tOPV-bOPV switch</vt:lpstr>
      <vt:lpstr>Planned use of IPV: SAGE Recommendations</vt:lpstr>
      <vt:lpstr>Rationale for administering IPV after 14 weeks of age, in the context of the Endgame Plan</vt:lpstr>
      <vt:lpstr>Rationale for SWITCH from tOPV to bOPV in 2016</vt:lpstr>
      <vt:lpstr>Pre-requisites for tOPV-bOPV switch</vt:lpstr>
      <vt:lpstr>Key messages for IPV introduction &amp; OPV withdrawal</vt:lpstr>
      <vt:lpstr>Programmatic Implications of IPV Introduction</vt:lpstr>
      <vt:lpstr>PowerPoint Presentation</vt:lpstr>
      <vt:lpstr>PowerPoint Presentation</vt:lpstr>
      <vt:lpstr>Tiers of OPV-using countries &amp; birth cohort</vt:lpstr>
      <vt:lpstr>Criteria for tiering countries </vt:lpstr>
      <vt:lpstr>Criteria for tiering countries</vt:lpstr>
      <vt:lpstr>Immunization schedule uptake  Overview 1991-2013 of introduction status and 2014-2016 projections </vt:lpstr>
      <vt:lpstr>IPV Presentations and Formulations</vt:lpstr>
      <vt:lpstr> Intradermal IPV: Potential solutions</vt:lpstr>
      <vt:lpstr>Considerations for Planning and Logistics</vt:lpstr>
      <vt:lpstr>PowerPoint Presentation</vt:lpstr>
      <vt:lpstr>Pilot introductions, training materials, and deployable consultants</vt:lpstr>
      <vt:lpstr>IPV webpages live: http://www.who.int/immunization_delivery/adc/inactivated_polio_vaccine/en/</vt:lpstr>
      <vt:lpstr>Communications &amp; Advocacy:  Fact Sheets, FAQs, slides sets, and technical documents available on the IPV website</vt:lpstr>
      <vt:lpstr>Vaccine Demand Forecast &amp; Supply</vt:lpstr>
      <vt:lpstr>Forecasts 2014-2018: 580m- 624m doses </vt:lpstr>
      <vt:lpstr>IPV Price US$ – Current &amp; Future</vt:lpstr>
      <vt:lpstr>IPV Prices for Supply through UNICEF for period 2014 - 2018</vt:lpstr>
      <vt:lpstr>Programmatic questions to OPV switch</vt:lpstr>
      <vt:lpstr>Policy Aspects Related to IPV</vt:lpstr>
      <vt:lpstr>GAVI – GPEI Partnership</vt:lpstr>
      <vt:lpstr>Letters to countries (WHO DG, UNICEF ED, GAVI CEO)</vt:lpstr>
      <vt:lpstr>GAVI support for IPV GAVI Alliance Board decisions November 2013</vt:lpstr>
      <vt:lpstr>Application documents for IPV</vt:lpstr>
      <vt:lpstr>GAVI Secretariat-led application processes</vt:lpstr>
      <vt:lpstr>Application timelines for IPV and all GAVI support in 2014</vt:lpstr>
      <vt:lpstr>GAVI support for IPV: actions for countries</vt:lpstr>
      <vt:lpstr>Support for non-GAVI OPV countries</vt:lpstr>
      <vt:lpstr>Key Dates Relevant to Objective 2, 2014-2020</vt:lpstr>
      <vt:lpstr>IPV is more than a vaccine. . .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20130812 IMG IPV Financing Presentation for Sep 10 Donor Meeting v0.1</dc:title>
  <dc:subject>20130812 IMG IPV Financing Presentation for Sep 10 Donor Meeting v0.1</dc:subject>
  <dc:creator>Robin Schofield (Linksbridge LLC)</dc:creator>
  <cp:keywords>DRAFT</cp:keywords>
  <cp:lastModifiedBy>MANTEL, Carsten Frithjof</cp:lastModifiedBy>
  <cp:revision>1246</cp:revision>
  <cp:lastPrinted>2013-12-18T15:42:01Z</cp:lastPrinted>
  <dcterms:created xsi:type="dcterms:W3CDTF">2009-04-22T17:55:43Z</dcterms:created>
  <dcterms:modified xsi:type="dcterms:W3CDTF">2014-03-25T09:57:13Z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0x010100C890784C89A5534D98244DBC62415898</vt:lpwstr>
  </property>
  <property fmtid="{D5CDD505-2E9C-101B-9397-08002B2CF9AE}" pid="3" name="_NewReviewCycle">
    <vt:lpwstr/>
  </property>
</Properties>
</file>