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4"/>
    <p:sldMasterId id="2147483743" r:id="rId5"/>
    <p:sldMasterId id="2147483755" r:id="rId6"/>
    <p:sldMasterId id="2147483767" r:id="rId7"/>
  </p:sldMasterIdLst>
  <p:notesMasterIdLst>
    <p:notesMasterId r:id="rId42"/>
  </p:notesMasterIdLst>
  <p:handoutMasterIdLst>
    <p:handoutMasterId r:id="rId43"/>
  </p:handoutMasterIdLst>
  <p:sldIdLst>
    <p:sldId id="256" r:id="rId8"/>
    <p:sldId id="259" r:id="rId9"/>
    <p:sldId id="555" r:id="rId10"/>
    <p:sldId id="556" r:id="rId11"/>
    <p:sldId id="551" r:id="rId12"/>
    <p:sldId id="552" r:id="rId13"/>
    <p:sldId id="557" r:id="rId14"/>
    <p:sldId id="553" r:id="rId15"/>
    <p:sldId id="554" r:id="rId16"/>
    <p:sldId id="558" r:id="rId17"/>
    <p:sldId id="559" r:id="rId18"/>
    <p:sldId id="560" r:id="rId19"/>
    <p:sldId id="561" r:id="rId20"/>
    <p:sldId id="562" r:id="rId21"/>
    <p:sldId id="563" r:id="rId22"/>
    <p:sldId id="564" r:id="rId23"/>
    <p:sldId id="547" r:id="rId24"/>
    <p:sldId id="511" r:id="rId25"/>
    <p:sldId id="532" r:id="rId26"/>
    <p:sldId id="526" r:id="rId27"/>
    <p:sldId id="485" r:id="rId28"/>
    <p:sldId id="486" r:id="rId29"/>
    <p:sldId id="535" r:id="rId30"/>
    <p:sldId id="536" r:id="rId31"/>
    <p:sldId id="537" r:id="rId32"/>
    <p:sldId id="539" r:id="rId33"/>
    <p:sldId id="542" r:id="rId34"/>
    <p:sldId id="543" r:id="rId35"/>
    <p:sldId id="545" r:id="rId36"/>
    <p:sldId id="546" r:id="rId37"/>
    <p:sldId id="548" r:id="rId38"/>
    <p:sldId id="549" r:id="rId39"/>
    <p:sldId id="534" r:id="rId40"/>
    <p:sldId id="550" r:id="rId41"/>
  </p:sldIdLst>
  <p:sldSz cx="9144000" cy="6858000" type="screen4x3"/>
  <p:notesSz cx="6811963" cy="9942513"/>
  <p:defaultTextStyle>
    <a:defPPr>
      <a:defRPr lang="en-US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o Malvolti" initials="SM" lastIdx="2" clrIdx="0"/>
  <p:cmAuthor id="1" name="Patel, Manish" initials="P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1B9"/>
    <a:srgbClr val="332D13"/>
    <a:srgbClr val="DEFDBF"/>
    <a:srgbClr val="CEDEE4"/>
    <a:srgbClr val="BCFA7E"/>
    <a:srgbClr val="CE6B29"/>
    <a:srgbClr val="CFAAAC"/>
    <a:srgbClr val="4D9FE9"/>
    <a:srgbClr val="FFFFFF"/>
    <a:srgbClr val="F2E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7377" autoAdjust="0"/>
    <p:restoredTop sz="64265" autoAdjust="0"/>
  </p:normalViewPr>
  <p:slideViewPr>
    <p:cSldViewPr>
      <p:cViewPr>
        <p:scale>
          <a:sx n="62" d="100"/>
          <a:sy n="62" d="100"/>
        </p:scale>
        <p:origin x="-2922" y="-732"/>
      </p:cViewPr>
      <p:guideLst>
        <p:guide orient="horz" pos="3696"/>
        <p:guide orient="horz" pos="864"/>
        <p:guide pos="5472"/>
        <p:guide pos="288"/>
      </p:guideLst>
    </p:cSldViewPr>
  </p:slideViewPr>
  <p:outlineViewPr>
    <p:cViewPr>
      <p:scale>
        <a:sx n="33" d="100"/>
        <a:sy n="33" d="100"/>
      </p:scale>
      <p:origin x="0" y="136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578"/>
    </p:cViewPr>
  </p:sorterViewPr>
  <p:notesViewPr>
    <p:cSldViewPr showGuides="1">
      <p:cViewPr>
        <p:scale>
          <a:sx n="82" d="100"/>
          <a:sy n="82" d="100"/>
        </p:scale>
        <p:origin x="-1368" y="-72"/>
      </p:cViewPr>
      <p:guideLst>
        <p:guide orient="horz" pos="6102"/>
        <p:guide pos="387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patel.TASKFORCE\Dropbox\polio_IMG\talks\Poliocases_1988%20to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tel.TASKFORCE\Dropbox\polio_IMG\talks\Poliocases_1988%20to%20201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42123297959506E-2"/>
          <c:y val="9.8868686339026998E-2"/>
          <c:w val="0.89286694469840999"/>
          <c:h val="0.77549323725186403"/>
        </c:manualLayout>
      </c:layout>
      <c:lineChart>
        <c:grouping val="standard"/>
        <c:varyColors val="0"/>
        <c:ser>
          <c:idx val="0"/>
          <c:order val="0"/>
          <c:cat>
            <c:numRef>
              <c:f>'polio cases'!$E$1:$AD$1</c:f>
              <c:numCache>
                <c:formatCode>General</c:formatCod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numCache>
            </c:numRef>
          </c:cat>
          <c:val>
            <c:numRef>
              <c:f>'polio cases'!$E$2:$AD$2</c:f>
              <c:numCache>
                <c:formatCode>General</c:formatCode>
                <c:ptCount val="26"/>
                <c:pt idx="0">
                  <c:v>345</c:v>
                </c:pt>
                <c:pt idx="1">
                  <c:v>261</c:v>
                </c:pt>
                <c:pt idx="2">
                  <c:v>233</c:v>
                </c:pt>
                <c:pt idx="3">
                  <c:v>134</c:v>
                </c:pt>
                <c:pt idx="4">
                  <c:v>137</c:v>
                </c:pt>
                <c:pt idx="5">
                  <c:v>76</c:v>
                </c:pt>
                <c:pt idx="6">
                  <c:v>73</c:v>
                </c:pt>
                <c:pt idx="7">
                  <c:v>60</c:v>
                </c:pt>
                <c:pt idx="8">
                  <c:v>33</c:v>
                </c:pt>
                <c:pt idx="9">
                  <c:v>18</c:v>
                </c:pt>
                <c:pt idx="10">
                  <c:v>10</c:v>
                </c:pt>
                <c:pt idx="11">
                  <c:v>10</c:v>
                </c:pt>
                <c:pt idx="12">
                  <c:v>0.71899999999999997</c:v>
                </c:pt>
                <c:pt idx="13">
                  <c:v>0.48299999999999998</c:v>
                </c:pt>
                <c:pt idx="14">
                  <c:v>1.917999999999999</c:v>
                </c:pt>
                <c:pt idx="15">
                  <c:v>0.78400000000000003</c:v>
                </c:pt>
                <c:pt idx="16">
                  <c:v>1.2549999999999999</c:v>
                </c:pt>
                <c:pt idx="17">
                  <c:v>1.9790000000000001</c:v>
                </c:pt>
                <c:pt idx="18">
                  <c:v>1.9970000000000001</c:v>
                </c:pt>
                <c:pt idx="19">
                  <c:v>1.3149999999999999</c:v>
                </c:pt>
                <c:pt idx="20">
                  <c:v>1.651</c:v>
                </c:pt>
                <c:pt idx="21">
                  <c:v>1.6040000000000001</c:v>
                </c:pt>
                <c:pt idx="22">
                  <c:v>1.3520000000000001</c:v>
                </c:pt>
                <c:pt idx="23">
                  <c:v>0.65</c:v>
                </c:pt>
                <c:pt idx="24">
                  <c:v>0.23</c:v>
                </c:pt>
                <c:pt idx="25">
                  <c:v>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992960"/>
        <c:axId val="63994496"/>
      </c:lineChart>
      <c:catAx>
        <c:axId val="6399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63994496"/>
        <c:crosses val="autoZero"/>
        <c:auto val="1"/>
        <c:lblAlgn val="ctr"/>
        <c:lblOffset val="100"/>
        <c:noMultiLvlLbl val="0"/>
      </c:catAx>
      <c:valAx>
        <c:axId val="63994496"/>
        <c:scaling>
          <c:orientation val="minMax"/>
          <c:max val="4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100" dirty="0"/>
                  <a:t>Polio cases (thousands)</a:t>
                </a:r>
              </a:p>
            </c:rich>
          </c:tx>
          <c:layout>
            <c:manualLayout>
              <c:xMode val="edge"/>
              <c:yMode val="edge"/>
              <c:x val="0"/>
              <c:y val="0.322812082299778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63992960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85783737607401"/>
          <c:y val="6.5289442986293397E-2"/>
          <c:w val="0.80499900127872004"/>
          <c:h val="0.83261956838728501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'polio cases'!$Z$1:$AD$1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'polio cases'!$Z$3:$AD$3</c:f>
              <c:numCache>
                <c:formatCode>General</c:formatCode>
                <c:ptCount val="5"/>
                <c:pt idx="0">
                  <c:v>1604</c:v>
                </c:pt>
                <c:pt idx="1">
                  <c:v>1352</c:v>
                </c:pt>
                <c:pt idx="2">
                  <c:v>650</c:v>
                </c:pt>
                <c:pt idx="3">
                  <c:v>230</c:v>
                </c:pt>
                <c:pt idx="4">
                  <c:v>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007168"/>
        <c:axId val="63369984"/>
      </c:barChart>
      <c:catAx>
        <c:axId val="6400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3369984"/>
        <c:crosses val="autoZero"/>
        <c:auto val="1"/>
        <c:lblAlgn val="ctr"/>
        <c:lblOffset val="100"/>
        <c:noMultiLvlLbl val="0"/>
      </c:catAx>
      <c:valAx>
        <c:axId val="633699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en-US" sz="1050"/>
                  <a:t>Polio cases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007168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chemeClr val="accent2">
          <a:lumMod val="75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68129515914201"/>
          <c:y val="3.6261833470020502E-2"/>
          <c:w val="0.78822120123677797"/>
          <c:h val="0.75780576328662297"/>
        </c:manualLayout>
      </c:layout>
      <c:barChart>
        <c:barDir val="col"/>
        <c:grouping val="clustered"/>
        <c:varyColors val="0"/>
        <c:ser>
          <c:idx val="0"/>
          <c:order val="0"/>
          <c:tx>
            <c:v>Wild poliovirus cases</c:v>
          </c:tx>
          <c:spPr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4"/>
              <c:layout>
                <c:manualLayout>
                  <c:x val="-6.5011069317549097E-17"/>
                  <c:y val="5.6706111646296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'polio cases'!$Z$1:$AI$1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'polio cases'!$Z$3:$AI$3</c:f>
              <c:numCache>
                <c:formatCode>General</c:formatCode>
                <c:ptCount val="10"/>
                <c:pt idx="0">
                  <c:v>1604</c:v>
                </c:pt>
                <c:pt idx="1">
                  <c:v>1352</c:v>
                </c:pt>
                <c:pt idx="2">
                  <c:v>650</c:v>
                </c:pt>
                <c:pt idx="3">
                  <c:v>230</c:v>
                </c:pt>
                <c:pt idx="4">
                  <c:v>369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009728"/>
        <c:axId val="64011264"/>
      </c:barChart>
      <c:lineChart>
        <c:grouping val="standard"/>
        <c:varyColors val="0"/>
        <c:ser>
          <c:idx val="1"/>
          <c:order val="1"/>
          <c:tx>
            <c:strRef>
              <c:f>'polio cases'!$A$11</c:f>
              <c:strCache>
                <c:ptCount val="1"/>
                <c:pt idx="0">
                  <c:v>Vaccine-derived poliovirus cases (VDPVs)/VAPP</c:v>
                </c:pt>
              </c:strCache>
            </c:strRef>
          </c:tx>
          <c:marker>
            <c:symbol val="none"/>
          </c:marker>
          <c:val>
            <c:numRef>
              <c:f>'polio cases'!$Z$6:$AI$6</c:f>
              <c:numCache>
                <c:formatCode>General</c:formatCode>
                <c:ptCount val="10"/>
                <c:pt idx="0">
                  <c:v>559</c:v>
                </c:pt>
                <c:pt idx="1">
                  <c:v>436</c:v>
                </c:pt>
                <c:pt idx="2">
                  <c:v>442</c:v>
                </c:pt>
                <c:pt idx="3">
                  <c:v>445</c:v>
                </c:pt>
                <c:pt idx="4">
                  <c:v>460</c:v>
                </c:pt>
                <c:pt idx="5">
                  <c:v>460</c:v>
                </c:pt>
                <c:pt idx="6">
                  <c:v>460</c:v>
                </c:pt>
                <c:pt idx="7">
                  <c:v>460</c:v>
                </c:pt>
                <c:pt idx="8">
                  <c:v>460</c:v>
                </c:pt>
                <c:pt idx="9">
                  <c:v>460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009728"/>
        <c:axId val="64011264"/>
      </c:lineChart>
      <c:catAx>
        <c:axId val="6400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011264"/>
        <c:crosses val="autoZero"/>
        <c:auto val="1"/>
        <c:lblAlgn val="ctr"/>
        <c:lblOffset val="100"/>
        <c:noMultiLvlLbl val="0"/>
      </c:catAx>
      <c:valAx>
        <c:axId val="640112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en-US" sz="1050"/>
                  <a:t>Polio cases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00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087969617512901"/>
          <c:y val="3.7320355381501198E-2"/>
          <c:w val="0.38370592826684402"/>
          <c:h val="0.247693612941536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chemeClr val="accent2">
          <a:lumMod val="75000"/>
        </a:schemeClr>
      </a:solidFill>
    </a:ln>
  </c:spPr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DDA7D-72DE-478B-8C34-EC57B0F753F0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EC80EE-04FA-439F-A654-D60F0CE4F8A9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5A471C"/>
              </a:solidFill>
            </a:rPr>
            <a:t>POLIO</a:t>
          </a:r>
        </a:p>
        <a:p>
          <a:r>
            <a:rPr lang="en-US" b="1" dirty="0" smtClean="0">
              <a:solidFill>
                <a:srgbClr val="5A471C"/>
              </a:solidFill>
            </a:rPr>
            <a:t>OUTBREAK post-eradication</a:t>
          </a:r>
          <a:endParaRPr lang="en-US" dirty="0"/>
        </a:p>
      </dgm:t>
    </dgm:pt>
    <dgm:pt modelId="{D04AF15A-2A86-4A35-92C4-F9A2127F0AEF}" type="parTrans" cxnId="{4694AC01-C4B5-43C9-B1DD-3D08977BC2E9}">
      <dgm:prSet/>
      <dgm:spPr/>
      <dgm:t>
        <a:bodyPr/>
        <a:lstStyle/>
        <a:p>
          <a:endParaRPr lang="en-US"/>
        </a:p>
      </dgm:t>
    </dgm:pt>
    <dgm:pt modelId="{51C45F30-8C7D-469A-AF5F-A62DD3464172}" type="sibTrans" cxnId="{4694AC01-C4B5-43C9-B1DD-3D08977BC2E9}">
      <dgm:prSet/>
      <dgm:spPr/>
      <dgm:t>
        <a:bodyPr/>
        <a:lstStyle/>
        <a:p>
          <a:endParaRPr lang="en-US"/>
        </a:p>
      </dgm:t>
    </dgm:pt>
    <dgm:pt modelId="{C84F63B8-36B5-402D-847C-C727DD449866}">
      <dgm:prSet phldrT="[Text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mOPV1</a:t>
          </a:r>
          <a:endParaRPr lang="en-US" b="1" dirty="0">
            <a:solidFill>
              <a:srgbClr val="002060"/>
            </a:solidFill>
          </a:endParaRPr>
        </a:p>
      </dgm:t>
    </dgm:pt>
    <dgm:pt modelId="{C77B825B-E7AB-4008-91A4-509D23E54FCB}" type="parTrans" cxnId="{FA2603FF-637F-4E59-BCF8-F2DA995127F5}">
      <dgm:prSet/>
      <dgm:spPr/>
      <dgm:t>
        <a:bodyPr/>
        <a:lstStyle/>
        <a:p>
          <a:endParaRPr lang="en-US"/>
        </a:p>
      </dgm:t>
    </dgm:pt>
    <dgm:pt modelId="{828D74A0-8E7D-4F82-8618-129CBFFDDEC7}" type="sibTrans" cxnId="{FA2603FF-637F-4E59-BCF8-F2DA995127F5}">
      <dgm:prSet/>
      <dgm:spPr/>
      <dgm:t>
        <a:bodyPr/>
        <a:lstStyle/>
        <a:p>
          <a:endParaRPr lang="en-US"/>
        </a:p>
      </dgm:t>
    </dgm:pt>
    <dgm:pt modelId="{7F9BD832-B6A2-4A60-9BB2-B2FA43ED363A}">
      <dgm:prSet phldrT="[Text]"/>
      <dgm:spPr/>
      <dgm:t>
        <a:bodyPr/>
        <a:lstStyle/>
        <a:p>
          <a:r>
            <a:rPr lang="en-US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mOPV2</a:t>
          </a:r>
          <a:endParaRPr lang="en-US" b="1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06F1BA06-6DDB-4642-AB50-B1AAA28E8409}" type="parTrans" cxnId="{58F0125F-4E20-4AC0-BBF1-4C0D2C350787}">
      <dgm:prSet/>
      <dgm:spPr/>
      <dgm:t>
        <a:bodyPr/>
        <a:lstStyle/>
        <a:p>
          <a:endParaRPr lang="en-US"/>
        </a:p>
      </dgm:t>
    </dgm:pt>
    <dgm:pt modelId="{E127EDDA-4AE2-4D20-A887-31F03037C357}" type="sibTrans" cxnId="{58F0125F-4E20-4AC0-BBF1-4C0D2C350787}">
      <dgm:prSet/>
      <dgm:spPr/>
      <dgm:t>
        <a:bodyPr/>
        <a:lstStyle/>
        <a:p>
          <a:endParaRPr lang="en-US"/>
        </a:p>
      </dgm:t>
    </dgm:pt>
    <dgm:pt modelId="{9E888C7A-A3F6-49F4-B196-28945CA264B3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75000"/>
                </a:schemeClr>
              </a:solidFill>
            </a:rPr>
            <a:t>mOPV3</a:t>
          </a:r>
          <a:endParaRPr lang="en-US" b="1" dirty="0">
            <a:solidFill>
              <a:schemeClr val="tx1">
                <a:lumMod val="75000"/>
              </a:schemeClr>
            </a:solidFill>
          </a:endParaRPr>
        </a:p>
      </dgm:t>
    </dgm:pt>
    <dgm:pt modelId="{E32D0942-F33D-4977-A2EA-299CB818A6C3}" type="parTrans" cxnId="{B6D7F04A-7763-4E3C-B682-EB6C8EE025EC}">
      <dgm:prSet/>
      <dgm:spPr/>
      <dgm:t>
        <a:bodyPr/>
        <a:lstStyle/>
        <a:p>
          <a:endParaRPr lang="en-US"/>
        </a:p>
      </dgm:t>
    </dgm:pt>
    <dgm:pt modelId="{8066AF07-284C-4E08-A5B3-C91ADB079023}" type="sibTrans" cxnId="{B6D7F04A-7763-4E3C-B682-EB6C8EE025EC}">
      <dgm:prSet/>
      <dgm:spPr/>
      <dgm:t>
        <a:bodyPr/>
        <a:lstStyle/>
        <a:p>
          <a:endParaRPr lang="en-US"/>
        </a:p>
      </dgm:t>
    </dgm:pt>
    <dgm:pt modelId="{C73F6268-D8A4-4924-8D5D-66C875028F8F}" type="pres">
      <dgm:prSet presAssocID="{35FDDA7D-72DE-478B-8C34-EC57B0F753F0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CC68929-67F6-44E8-AB41-FE91D5FD8244}" type="pres">
      <dgm:prSet presAssocID="{CAEC80EE-04FA-439F-A654-D60F0CE4F8A9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77AE5BFC-ED7F-481C-8431-0C5620F7145E}" type="pres">
      <dgm:prSet presAssocID="{C84F63B8-36B5-402D-847C-C727DD449866}" presName="Accent" presStyleLbl="node1" presStyleIdx="1" presStyleCnt="2"/>
      <dgm:spPr/>
    </dgm:pt>
    <dgm:pt modelId="{161A324E-D69B-4B24-AE73-6F5626756923}" type="pres">
      <dgm:prSet presAssocID="{C84F63B8-36B5-402D-847C-C727DD449866}" presName="Image1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CE409CE-BFB0-4F70-9527-2CD3DB5BA80A}" type="pres">
      <dgm:prSet presAssocID="{C84F63B8-36B5-402D-847C-C727DD449866}" presName="Child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88FC7-511E-4F74-88BF-3B1490198045}" type="pres">
      <dgm:prSet presAssocID="{7F9BD832-B6A2-4A60-9BB2-B2FA43ED363A}" presName="Image2" presStyleCnt="0"/>
      <dgm:spPr/>
    </dgm:pt>
    <dgm:pt modelId="{621B493E-DC36-41A8-A29E-658700DEEA0C}" type="pres">
      <dgm:prSet presAssocID="{7F9BD832-B6A2-4A60-9BB2-B2FA43ED363A}" presName="Imag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10BD6A3-26D7-49FA-AB04-EB8F21F76786}" type="pres">
      <dgm:prSet presAssocID="{7F9BD832-B6A2-4A60-9BB2-B2FA43ED363A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F3D2A-6DD5-46D6-B0B4-C38243F8F37F}" type="pres">
      <dgm:prSet presAssocID="{9E888C7A-A3F6-49F4-B196-28945CA264B3}" presName="Image3" presStyleCnt="0"/>
      <dgm:spPr/>
    </dgm:pt>
    <dgm:pt modelId="{70F871B8-1CFD-4EC8-9B40-646F0DAC0D4E}" type="pres">
      <dgm:prSet presAssocID="{9E888C7A-A3F6-49F4-B196-28945CA264B3}" presName="Imag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9DEEA325-C97D-47EA-8D95-2F81796FABF2}" type="pres">
      <dgm:prSet presAssocID="{9E888C7A-A3F6-49F4-B196-28945CA264B3}" presName="Child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7F04A-7763-4E3C-B682-EB6C8EE025EC}" srcId="{CAEC80EE-04FA-439F-A654-D60F0CE4F8A9}" destId="{9E888C7A-A3F6-49F4-B196-28945CA264B3}" srcOrd="2" destOrd="0" parTransId="{E32D0942-F33D-4977-A2EA-299CB818A6C3}" sibTransId="{8066AF07-284C-4E08-A5B3-C91ADB079023}"/>
    <dgm:cxn modelId="{006AC6AD-7A8A-4E6B-A7E2-F2EE96EFFB17}" type="presOf" srcId="{CAEC80EE-04FA-439F-A654-D60F0CE4F8A9}" destId="{ECC68929-67F6-44E8-AB41-FE91D5FD8244}" srcOrd="0" destOrd="0" presId="urn:microsoft.com/office/officeart/2011/layout/RadialPictureList"/>
    <dgm:cxn modelId="{4694AC01-C4B5-43C9-B1DD-3D08977BC2E9}" srcId="{35FDDA7D-72DE-478B-8C34-EC57B0F753F0}" destId="{CAEC80EE-04FA-439F-A654-D60F0CE4F8A9}" srcOrd="0" destOrd="0" parTransId="{D04AF15A-2A86-4A35-92C4-F9A2127F0AEF}" sibTransId="{51C45F30-8C7D-469A-AF5F-A62DD3464172}"/>
    <dgm:cxn modelId="{3319C050-70F5-4D83-9F20-7D68BAC3CA3F}" type="presOf" srcId="{35FDDA7D-72DE-478B-8C34-EC57B0F753F0}" destId="{C73F6268-D8A4-4924-8D5D-66C875028F8F}" srcOrd="0" destOrd="0" presId="urn:microsoft.com/office/officeart/2011/layout/RadialPictureList"/>
    <dgm:cxn modelId="{FA2603FF-637F-4E59-BCF8-F2DA995127F5}" srcId="{CAEC80EE-04FA-439F-A654-D60F0CE4F8A9}" destId="{C84F63B8-36B5-402D-847C-C727DD449866}" srcOrd="0" destOrd="0" parTransId="{C77B825B-E7AB-4008-91A4-509D23E54FCB}" sibTransId="{828D74A0-8E7D-4F82-8618-129CBFFDDEC7}"/>
    <dgm:cxn modelId="{1F226524-3B13-43B4-BE04-1210017FF0EA}" type="presOf" srcId="{C84F63B8-36B5-402D-847C-C727DD449866}" destId="{2CE409CE-BFB0-4F70-9527-2CD3DB5BA80A}" srcOrd="0" destOrd="0" presId="urn:microsoft.com/office/officeart/2011/layout/RadialPictureList"/>
    <dgm:cxn modelId="{1F675230-D614-4399-A37D-DB23D80E34AD}" type="presOf" srcId="{7F9BD832-B6A2-4A60-9BB2-B2FA43ED363A}" destId="{B10BD6A3-26D7-49FA-AB04-EB8F21F76786}" srcOrd="0" destOrd="0" presId="urn:microsoft.com/office/officeart/2011/layout/RadialPictureList"/>
    <dgm:cxn modelId="{58F0125F-4E20-4AC0-BBF1-4C0D2C350787}" srcId="{CAEC80EE-04FA-439F-A654-D60F0CE4F8A9}" destId="{7F9BD832-B6A2-4A60-9BB2-B2FA43ED363A}" srcOrd="1" destOrd="0" parTransId="{06F1BA06-6DDB-4642-AB50-B1AAA28E8409}" sibTransId="{E127EDDA-4AE2-4D20-A887-31F03037C357}"/>
    <dgm:cxn modelId="{D156C921-C227-4FB4-BBB3-0073C5D4AAD2}" type="presOf" srcId="{9E888C7A-A3F6-49F4-B196-28945CA264B3}" destId="{9DEEA325-C97D-47EA-8D95-2F81796FABF2}" srcOrd="0" destOrd="0" presId="urn:microsoft.com/office/officeart/2011/layout/RadialPictureList"/>
    <dgm:cxn modelId="{F18DE646-0EFE-42A1-9343-4F0576B14D61}" type="presParOf" srcId="{C73F6268-D8A4-4924-8D5D-66C875028F8F}" destId="{ECC68929-67F6-44E8-AB41-FE91D5FD8244}" srcOrd="0" destOrd="0" presId="urn:microsoft.com/office/officeart/2011/layout/RadialPictureList"/>
    <dgm:cxn modelId="{074CAC0B-6809-469C-9BE2-919E1DF1104D}" type="presParOf" srcId="{C73F6268-D8A4-4924-8D5D-66C875028F8F}" destId="{77AE5BFC-ED7F-481C-8431-0C5620F7145E}" srcOrd="1" destOrd="0" presId="urn:microsoft.com/office/officeart/2011/layout/RadialPictureList"/>
    <dgm:cxn modelId="{3A9B0B51-A2D2-493D-93B1-6C26E6CD5163}" type="presParOf" srcId="{C73F6268-D8A4-4924-8D5D-66C875028F8F}" destId="{161A324E-D69B-4B24-AE73-6F5626756923}" srcOrd="2" destOrd="0" presId="urn:microsoft.com/office/officeart/2011/layout/RadialPictureList"/>
    <dgm:cxn modelId="{596ACC38-E26C-47AB-BD38-5DB8EFC2E87E}" type="presParOf" srcId="{C73F6268-D8A4-4924-8D5D-66C875028F8F}" destId="{2CE409CE-BFB0-4F70-9527-2CD3DB5BA80A}" srcOrd="3" destOrd="0" presId="urn:microsoft.com/office/officeart/2011/layout/RadialPictureList"/>
    <dgm:cxn modelId="{BFC08471-62FA-4E1F-9949-6443694318A3}" type="presParOf" srcId="{C73F6268-D8A4-4924-8D5D-66C875028F8F}" destId="{22788FC7-511E-4F74-88BF-3B1490198045}" srcOrd="4" destOrd="0" presId="urn:microsoft.com/office/officeart/2011/layout/RadialPictureList"/>
    <dgm:cxn modelId="{47F91824-7012-4F84-AC10-58A1CCE45FF6}" type="presParOf" srcId="{22788FC7-511E-4F74-88BF-3B1490198045}" destId="{621B493E-DC36-41A8-A29E-658700DEEA0C}" srcOrd="0" destOrd="0" presId="urn:microsoft.com/office/officeart/2011/layout/RadialPictureList"/>
    <dgm:cxn modelId="{690F1FC7-FDCA-4727-8D1E-92E57B031A62}" type="presParOf" srcId="{C73F6268-D8A4-4924-8D5D-66C875028F8F}" destId="{B10BD6A3-26D7-49FA-AB04-EB8F21F76786}" srcOrd="5" destOrd="0" presId="urn:microsoft.com/office/officeart/2011/layout/RadialPictureList"/>
    <dgm:cxn modelId="{28C3986E-7BDA-4E5D-AEEC-5920673CEA7A}" type="presParOf" srcId="{C73F6268-D8A4-4924-8D5D-66C875028F8F}" destId="{ADAF3D2A-6DD5-46D6-B0B4-C38243F8F37F}" srcOrd="6" destOrd="0" presId="urn:microsoft.com/office/officeart/2011/layout/RadialPictureList"/>
    <dgm:cxn modelId="{75FC4857-9E1F-4E90-B6D6-FCA5683D0BE7}" type="presParOf" srcId="{ADAF3D2A-6DD5-46D6-B0B4-C38243F8F37F}" destId="{70F871B8-1CFD-4EC8-9B40-646F0DAC0D4E}" srcOrd="0" destOrd="0" presId="urn:microsoft.com/office/officeart/2011/layout/RadialPictureList"/>
    <dgm:cxn modelId="{FBBA6812-1875-4019-BDB9-3F21D57B48CD}" type="presParOf" srcId="{C73F6268-D8A4-4924-8D5D-66C875028F8F}" destId="{9DEEA325-C97D-47EA-8D95-2F81796FABF2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D487AB-F0CE-4B80-B98A-1733C15D3185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D60AA580-1872-4FC3-AB49-B183F3037FE7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FF0000"/>
              </a:solidFill>
            </a:rPr>
            <a:t>Introduce</a:t>
          </a:r>
          <a:endParaRPr lang="en-US" sz="2400" b="1" dirty="0">
            <a:solidFill>
              <a:srgbClr val="FF0000"/>
            </a:solidFill>
          </a:endParaRPr>
        </a:p>
      </dgm:t>
    </dgm:pt>
    <dgm:pt modelId="{A2618CE6-38FB-4B2A-B92F-A472DFD542D1}" type="parTrans" cxnId="{962EF565-F5A3-4DAF-AF4B-6C95C50137C8}">
      <dgm:prSet/>
      <dgm:spPr/>
      <dgm:t>
        <a:bodyPr/>
        <a:lstStyle/>
        <a:p>
          <a:endParaRPr lang="en-US"/>
        </a:p>
      </dgm:t>
    </dgm:pt>
    <dgm:pt modelId="{CE6A5B33-4FD2-4AE9-8441-D7801A39B0DA}" type="sibTrans" cxnId="{962EF565-F5A3-4DAF-AF4B-6C95C50137C8}">
      <dgm:prSet/>
      <dgm:spPr/>
      <dgm:t>
        <a:bodyPr/>
        <a:lstStyle/>
        <a:p>
          <a:endParaRPr lang="en-US"/>
        </a:p>
      </dgm:t>
    </dgm:pt>
    <dgm:pt modelId="{83F36C1B-AD79-4AB8-B1D7-4A620B453EA9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339966"/>
              </a:solidFill>
            </a:rPr>
            <a:t>Switch</a:t>
          </a:r>
          <a:endParaRPr lang="en-US" sz="2400" b="1" dirty="0">
            <a:solidFill>
              <a:srgbClr val="339966"/>
            </a:solidFill>
          </a:endParaRPr>
        </a:p>
      </dgm:t>
    </dgm:pt>
    <dgm:pt modelId="{7583389B-A17C-4D14-8B65-4E7030E59212}" type="parTrans" cxnId="{0637224F-F137-481F-8896-63EF3A893352}">
      <dgm:prSet/>
      <dgm:spPr/>
      <dgm:t>
        <a:bodyPr/>
        <a:lstStyle/>
        <a:p>
          <a:endParaRPr lang="en-US"/>
        </a:p>
      </dgm:t>
    </dgm:pt>
    <dgm:pt modelId="{C0998290-A09B-42D9-A665-E9DB118D06EB}" type="sibTrans" cxnId="{0637224F-F137-481F-8896-63EF3A893352}">
      <dgm:prSet/>
      <dgm:spPr/>
      <dgm:t>
        <a:bodyPr/>
        <a:lstStyle/>
        <a:p>
          <a:endParaRPr lang="en-US"/>
        </a:p>
      </dgm:t>
    </dgm:pt>
    <dgm:pt modelId="{3E446CE4-B654-4DCD-89E5-10FA75DA8A1D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4B6DFF"/>
              </a:solidFill>
            </a:rPr>
            <a:t>Withdrawal</a:t>
          </a:r>
          <a:endParaRPr lang="en-US" sz="2400" b="1" dirty="0">
            <a:solidFill>
              <a:srgbClr val="4B6DFF"/>
            </a:solidFill>
          </a:endParaRPr>
        </a:p>
      </dgm:t>
    </dgm:pt>
    <dgm:pt modelId="{97ED6501-686B-454D-8890-AE3AC9D0F23D}" type="parTrans" cxnId="{86FC04A8-2606-413A-B8CF-E1CCB2BC4C33}">
      <dgm:prSet/>
      <dgm:spPr/>
      <dgm:t>
        <a:bodyPr/>
        <a:lstStyle/>
        <a:p>
          <a:endParaRPr lang="en-US"/>
        </a:p>
      </dgm:t>
    </dgm:pt>
    <dgm:pt modelId="{E4106C66-8193-41F9-AF0F-D4C094270429}" type="sibTrans" cxnId="{86FC04A8-2606-413A-B8CF-E1CCB2BC4C33}">
      <dgm:prSet/>
      <dgm:spPr/>
      <dgm:t>
        <a:bodyPr/>
        <a:lstStyle/>
        <a:p>
          <a:endParaRPr lang="en-US"/>
        </a:p>
      </dgm:t>
    </dgm:pt>
    <dgm:pt modelId="{B4FF1881-9403-473D-907B-64D61BA1FBC8}">
      <dgm:prSet custT="1"/>
      <dgm:spPr/>
      <dgm:t>
        <a:bodyPr/>
        <a:lstStyle/>
        <a:p>
          <a:r>
            <a:rPr lang="en-US" sz="1600" dirty="0" smtClean="0"/>
            <a:t>at least one dose of </a:t>
          </a:r>
          <a:r>
            <a:rPr lang="en-US" sz="1600" b="1" dirty="0" smtClean="0"/>
            <a:t>IPV</a:t>
          </a:r>
          <a:endParaRPr lang="en-US" sz="1600" b="1" dirty="0"/>
        </a:p>
      </dgm:t>
    </dgm:pt>
    <dgm:pt modelId="{6EA45D9C-6F2B-4E48-BC77-DC2B8F7F084E}" type="parTrans" cxnId="{E55201EC-7BA5-4399-B0AB-F0F727FE40CA}">
      <dgm:prSet/>
      <dgm:spPr/>
      <dgm:t>
        <a:bodyPr/>
        <a:lstStyle/>
        <a:p>
          <a:endParaRPr lang="en-US"/>
        </a:p>
      </dgm:t>
    </dgm:pt>
    <dgm:pt modelId="{D32ABE56-2EDC-4E27-A4C1-C6249D7B9C3F}" type="sibTrans" cxnId="{E55201EC-7BA5-4399-B0AB-F0F727FE40CA}">
      <dgm:prSet/>
      <dgm:spPr/>
      <dgm:t>
        <a:bodyPr/>
        <a:lstStyle/>
        <a:p>
          <a:endParaRPr lang="en-US"/>
        </a:p>
      </dgm:t>
    </dgm:pt>
    <dgm:pt modelId="{1D541172-4C40-4660-BB8A-DC0BBCF8DED7}">
      <dgm:prSet custT="1"/>
      <dgm:spPr/>
      <dgm:t>
        <a:bodyPr/>
        <a:lstStyle/>
        <a:p>
          <a:r>
            <a:rPr lang="en-US" sz="1600" dirty="0" err="1" smtClean="0"/>
            <a:t>tOPV</a:t>
          </a:r>
          <a:r>
            <a:rPr lang="en-US" sz="1600" dirty="0" smtClean="0"/>
            <a:t> to </a:t>
          </a:r>
          <a:r>
            <a:rPr lang="en-US" sz="1600" dirty="0" err="1" smtClean="0"/>
            <a:t>bOPV</a:t>
          </a:r>
          <a:endParaRPr lang="en-US" sz="1600" dirty="0"/>
        </a:p>
      </dgm:t>
    </dgm:pt>
    <dgm:pt modelId="{98845ABF-4A74-4344-9B3A-B39D2F6E3F4A}" type="parTrans" cxnId="{638961EE-BE7F-4092-A44D-D8000897CBE4}">
      <dgm:prSet/>
      <dgm:spPr/>
      <dgm:t>
        <a:bodyPr/>
        <a:lstStyle/>
        <a:p>
          <a:endParaRPr lang="en-US"/>
        </a:p>
      </dgm:t>
    </dgm:pt>
    <dgm:pt modelId="{146DDB04-2C6D-4531-AC1D-862E46AB35DA}" type="sibTrans" cxnId="{638961EE-BE7F-4092-A44D-D8000897CBE4}">
      <dgm:prSet/>
      <dgm:spPr/>
      <dgm:t>
        <a:bodyPr/>
        <a:lstStyle/>
        <a:p>
          <a:endParaRPr lang="en-US"/>
        </a:p>
      </dgm:t>
    </dgm:pt>
    <dgm:pt modelId="{E460FED9-ED88-4EEB-A4D6-3E9C40C9461D}">
      <dgm:prSet custT="1"/>
      <dgm:spPr/>
      <dgm:t>
        <a:bodyPr/>
        <a:lstStyle/>
        <a:p>
          <a:r>
            <a:rPr lang="en-US" sz="1600" dirty="0" smtClean="0"/>
            <a:t>of </a:t>
          </a:r>
          <a:r>
            <a:rPr lang="en-US" sz="1600" dirty="0" err="1" smtClean="0"/>
            <a:t>bOPV</a:t>
          </a:r>
          <a:r>
            <a:rPr lang="en-US" sz="1600" dirty="0" smtClean="0"/>
            <a:t> &amp; routine OPV use</a:t>
          </a:r>
          <a:endParaRPr lang="en-US" sz="1600" dirty="0"/>
        </a:p>
      </dgm:t>
    </dgm:pt>
    <dgm:pt modelId="{DB9C5138-EB1A-4E3A-807A-1715B1BD73FB}" type="parTrans" cxnId="{F83BE497-B18D-47B0-9E1A-527FA1F7C5EB}">
      <dgm:prSet/>
      <dgm:spPr/>
      <dgm:t>
        <a:bodyPr/>
        <a:lstStyle/>
        <a:p>
          <a:endParaRPr lang="en-US"/>
        </a:p>
      </dgm:t>
    </dgm:pt>
    <dgm:pt modelId="{61EA9F17-1478-49C6-8948-0DE56C0A5D22}" type="sibTrans" cxnId="{F83BE497-B18D-47B0-9E1A-527FA1F7C5EB}">
      <dgm:prSet/>
      <dgm:spPr/>
      <dgm:t>
        <a:bodyPr/>
        <a:lstStyle/>
        <a:p>
          <a:endParaRPr lang="en-US"/>
        </a:p>
      </dgm:t>
    </dgm:pt>
    <dgm:pt modelId="{70CABBEE-42FA-4539-ACFC-910E19F13868}">
      <dgm:prSet custT="1"/>
      <dgm:spPr/>
      <dgm:t>
        <a:bodyPr/>
        <a:lstStyle/>
        <a:p>
          <a:r>
            <a:rPr lang="en-US" sz="1600" b="0" dirty="0" smtClean="0"/>
            <a:t>into</a:t>
          </a:r>
          <a:r>
            <a:rPr lang="en-US" sz="1600" b="1" dirty="0" smtClean="0"/>
            <a:t> routine immunization</a:t>
          </a:r>
          <a:endParaRPr lang="en-US" sz="1600" b="1" dirty="0"/>
        </a:p>
      </dgm:t>
    </dgm:pt>
    <dgm:pt modelId="{F352D193-B936-4A82-A2F8-E04C379CADA1}" type="parTrans" cxnId="{C56230FC-4EE3-4426-B90B-84858C74DD7D}">
      <dgm:prSet/>
      <dgm:spPr/>
      <dgm:t>
        <a:bodyPr/>
        <a:lstStyle/>
        <a:p>
          <a:endParaRPr lang="en-US"/>
        </a:p>
      </dgm:t>
    </dgm:pt>
    <dgm:pt modelId="{2CC0B939-F0C3-44B7-B695-9FAD072A4481}" type="sibTrans" cxnId="{C56230FC-4EE3-4426-B90B-84858C74DD7D}">
      <dgm:prSet/>
      <dgm:spPr/>
      <dgm:t>
        <a:bodyPr/>
        <a:lstStyle/>
        <a:p>
          <a:endParaRPr lang="en-US"/>
        </a:p>
      </dgm:t>
    </dgm:pt>
    <dgm:pt modelId="{C337D0B6-08A3-45DB-8411-F84F197939A1}" type="pres">
      <dgm:prSet presAssocID="{A4D487AB-F0CE-4B80-B98A-1733C15D3185}" presName="arrowDiagram" presStyleCnt="0">
        <dgm:presLayoutVars>
          <dgm:chMax val="5"/>
          <dgm:dir/>
          <dgm:resizeHandles val="exact"/>
        </dgm:presLayoutVars>
      </dgm:prSet>
      <dgm:spPr/>
    </dgm:pt>
    <dgm:pt modelId="{939ECEDA-60BB-4BDF-AA25-D8D1EDADC3E8}" type="pres">
      <dgm:prSet presAssocID="{A4D487AB-F0CE-4B80-B98A-1733C15D3185}" presName="arrow" presStyleLbl="bgShp" presStyleIdx="0" presStyleCnt="1"/>
      <dgm:spPr/>
    </dgm:pt>
    <dgm:pt modelId="{FB145A76-8D00-4EEF-AB8C-937540E5B982}" type="pres">
      <dgm:prSet presAssocID="{A4D487AB-F0CE-4B80-B98A-1733C15D3185}" presName="arrowDiagram3" presStyleCnt="0"/>
      <dgm:spPr/>
    </dgm:pt>
    <dgm:pt modelId="{4EB4970F-7DDD-4E85-BB1A-371DA00773AF}" type="pres">
      <dgm:prSet presAssocID="{D60AA580-1872-4FC3-AB49-B183F3037FE7}" presName="bullet3a" presStyleLbl="node1" presStyleIdx="0" presStyleCnt="3"/>
      <dgm:spPr>
        <a:solidFill>
          <a:srgbClr val="FF0000"/>
        </a:solidFill>
      </dgm:spPr>
    </dgm:pt>
    <dgm:pt modelId="{3CF6CBD6-3090-4513-A40E-65F6C79DB6EF}" type="pres">
      <dgm:prSet presAssocID="{D60AA580-1872-4FC3-AB49-B183F3037FE7}" presName="textBox3a" presStyleLbl="revTx" presStyleIdx="0" presStyleCnt="3" custScaleX="215855" custScaleY="99402" custLinFactNeighborX="79098" custLinFactNeighborY="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19696-DCC4-4873-B334-98BD4AB3BCBE}" type="pres">
      <dgm:prSet presAssocID="{83F36C1B-AD79-4AB8-B1D7-4A620B453EA9}" presName="bullet3b" presStyleLbl="node1" presStyleIdx="1" presStyleCnt="3"/>
      <dgm:spPr/>
    </dgm:pt>
    <dgm:pt modelId="{985E7E2E-9F76-410C-AC1F-79835135649E}" type="pres">
      <dgm:prSet presAssocID="{83F36C1B-AD79-4AB8-B1D7-4A620B453EA9}" presName="textBox3b" presStyleLbl="revTx" presStyleIdx="1" presStyleCnt="3" custScaleX="132599" custScaleY="43918" custLinFactNeighborX="30686" custLinFactNeighborY="-18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29B2F4-9338-4DB2-9B2B-6E666DCF164E}" type="pres">
      <dgm:prSet presAssocID="{3E446CE4-B654-4DCD-89E5-10FA75DA8A1D}" presName="bullet3c" presStyleLbl="node1" presStyleIdx="2" presStyleCnt="3"/>
      <dgm:spPr>
        <a:solidFill>
          <a:srgbClr val="4B6DFF"/>
        </a:solidFill>
      </dgm:spPr>
    </dgm:pt>
    <dgm:pt modelId="{4308D82D-56E5-414B-A908-5BD58FF71D78}" type="pres">
      <dgm:prSet presAssocID="{3E446CE4-B654-4DCD-89E5-10FA75DA8A1D}" presName="textBox3c" presStyleLbl="revTx" presStyleIdx="2" presStyleCnt="3" custScaleX="159783" custScaleY="36581" custLinFactNeighborX="41737" custLinFactNeighborY="-20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6230FC-4EE3-4426-B90B-84858C74DD7D}" srcId="{D60AA580-1872-4FC3-AB49-B183F3037FE7}" destId="{70CABBEE-42FA-4539-ACFC-910E19F13868}" srcOrd="1" destOrd="0" parTransId="{F352D193-B936-4A82-A2F8-E04C379CADA1}" sibTransId="{2CC0B939-F0C3-44B7-B695-9FAD072A4481}"/>
    <dgm:cxn modelId="{52245AE1-B42B-4E09-801A-5BA62D8AD619}" type="presOf" srcId="{83F36C1B-AD79-4AB8-B1D7-4A620B453EA9}" destId="{985E7E2E-9F76-410C-AC1F-79835135649E}" srcOrd="0" destOrd="0" presId="urn:microsoft.com/office/officeart/2005/8/layout/arrow2"/>
    <dgm:cxn modelId="{B52E5F2A-5D3F-47FC-B362-45BA80E01B64}" type="presOf" srcId="{E460FED9-ED88-4EEB-A4D6-3E9C40C9461D}" destId="{4308D82D-56E5-414B-A908-5BD58FF71D78}" srcOrd="0" destOrd="1" presId="urn:microsoft.com/office/officeart/2005/8/layout/arrow2"/>
    <dgm:cxn modelId="{BEB464EA-CD64-4027-B8B2-1E6D67825187}" type="presOf" srcId="{B4FF1881-9403-473D-907B-64D61BA1FBC8}" destId="{3CF6CBD6-3090-4513-A40E-65F6C79DB6EF}" srcOrd="0" destOrd="1" presId="urn:microsoft.com/office/officeart/2005/8/layout/arrow2"/>
    <dgm:cxn modelId="{86FC04A8-2606-413A-B8CF-E1CCB2BC4C33}" srcId="{A4D487AB-F0CE-4B80-B98A-1733C15D3185}" destId="{3E446CE4-B654-4DCD-89E5-10FA75DA8A1D}" srcOrd="2" destOrd="0" parTransId="{97ED6501-686B-454D-8890-AE3AC9D0F23D}" sibTransId="{E4106C66-8193-41F9-AF0F-D4C094270429}"/>
    <dgm:cxn modelId="{0637224F-F137-481F-8896-63EF3A893352}" srcId="{A4D487AB-F0CE-4B80-B98A-1733C15D3185}" destId="{83F36C1B-AD79-4AB8-B1D7-4A620B453EA9}" srcOrd="1" destOrd="0" parTransId="{7583389B-A17C-4D14-8B65-4E7030E59212}" sibTransId="{C0998290-A09B-42D9-A665-E9DB118D06EB}"/>
    <dgm:cxn modelId="{F83BE497-B18D-47B0-9E1A-527FA1F7C5EB}" srcId="{3E446CE4-B654-4DCD-89E5-10FA75DA8A1D}" destId="{E460FED9-ED88-4EEB-A4D6-3E9C40C9461D}" srcOrd="0" destOrd="0" parTransId="{DB9C5138-EB1A-4E3A-807A-1715B1BD73FB}" sibTransId="{61EA9F17-1478-49C6-8948-0DE56C0A5D22}"/>
    <dgm:cxn modelId="{962EF565-F5A3-4DAF-AF4B-6C95C50137C8}" srcId="{A4D487AB-F0CE-4B80-B98A-1733C15D3185}" destId="{D60AA580-1872-4FC3-AB49-B183F3037FE7}" srcOrd="0" destOrd="0" parTransId="{A2618CE6-38FB-4B2A-B92F-A472DFD542D1}" sibTransId="{CE6A5B33-4FD2-4AE9-8441-D7801A39B0DA}"/>
    <dgm:cxn modelId="{638961EE-BE7F-4092-A44D-D8000897CBE4}" srcId="{83F36C1B-AD79-4AB8-B1D7-4A620B453EA9}" destId="{1D541172-4C40-4660-BB8A-DC0BBCF8DED7}" srcOrd="0" destOrd="0" parTransId="{98845ABF-4A74-4344-9B3A-B39D2F6E3F4A}" sibTransId="{146DDB04-2C6D-4531-AC1D-862E46AB35DA}"/>
    <dgm:cxn modelId="{E55201EC-7BA5-4399-B0AB-F0F727FE40CA}" srcId="{D60AA580-1872-4FC3-AB49-B183F3037FE7}" destId="{B4FF1881-9403-473D-907B-64D61BA1FBC8}" srcOrd="0" destOrd="0" parTransId="{6EA45D9C-6F2B-4E48-BC77-DC2B8F7F084E}" sibTransId="{D32ABE56-2EDC-4E27-A4C1-C6249D7B9C3F}"/>
    <dgm:cxn modelId="{DA89AC65-FDFB-46AC-8761-3D181F400508}" type="presOf" srcId="{70CABBEE-42FA-4539-ACFC-910E19F13868}" destId="{3CF6CBD6-3090-4513-A40E-65F6C79DB6EF}" srcOrd="0" destOrd="2" presId="urn:microsoft.com/office/officeart/2005/8/layout/arrow2"/>
    <dgm:cxn modelId="{02903FC4-EDCC-4773-8A67-AFF54F7BBBEB}" type="presOf" srcId="{A4D487AB-F0CE-4B80-B98A-1733C15D3185}" destId="{C337D0B6-08A3-45DB-8411-F84F197939A1}" srcOrd="0" destOrd="0" presId="urn:microsoft.com/office/officeart/2005/8/layout/arrow2"/>
    <dgm:cxn modelId="{DE4132E8-F72F-4A7C-9C60-E69DF99F3A52}" type="presOf" srcId="{D60AA580-1872-4FC3-AB49-B183F3037FE7}" destId="{3CF6CBD6-3090-4513-A40E-65F6C79DB6EF}" srcOrd="0" destOrd="0" presId="urn:microsoft.com/office/officeart/2005/8/layout/arrow2"/>
    <dgm:cxn modelId="{AF7B77C2-E2DC-4A28-AD57-25F2022BE3BE}" type="presOf" srcId="{1D541172-4C40-4660-BB8A-DC0BBCF8DED7}" destId="{985E7E2E-9F76-410C-AC1F-79835135649E}" srcOrd="0" destOrd="1" presId="urn:microsoft.com/office/officeart/2005/8/layout/arrow2"/>
    <dgm:cxn modelId="{AF501936-6B35-4D28-9579-F6FEA4F29D9E}" type="presOf" srcId="{3E446CE4-B654-4DCD-89E5-10FA75DA8A1D}" destId="{4308D82D-56E5-414B-A908-5BD58FF71D78}" srcOrd="0" destOrd="0" presId="urn:microsoft.com/office/officeart/2005/8/layout/arrow2"/>
    <dgm:cxn modelId="{80518915-687E-4147-B07D-40CA9EAC7AFD}" type="presParOf" srcId="{C337D0B6-08A3-45DB-8411-F84F197939A1}" destId="{939ECEDA-60BB-4BDF-AA25-D8D1EDADC3E8}" srcOrd="0" destOrd="0" presId="urn:microsoft.com/office/officeart/2005/8/layout/arrow2"/>
    <dgm:cxn modelId="{D00EDAF6-2450-4F1C-928B-D9A3C0FDEED5}" type="presParOf" srcId="{C337D0B6-08A3-45DB-8411-F84F197939A1}" destId="{FB145A76-8D00-4EEF-AB8C-937540E5B982}" srcOrd="1" destOrd="0" presId="urn:microsoft.com/office/officeart/2005/8/layout/arrow2"/>
    <dgm:cxn modelId="{7BE73F81-C04D-4F8F-9ECD-0EEE924B5B80}" type="presParOf" srcId="{FB145A76-8D00-4EEF-AB8C-937540E5B982}" destId="{4EB4970F-7DDD-4E85-BB1A-371DA00773AF}" srcOrd="0" destOrd="0" presId="urn:microsoft.com/office/officeart/2005/8/layout/arrow2"/>
    <dgm:cxn modelId="{53BDE75E-5DBB-497D-9109-097FD2578C75}" type="presParOf" srcId="{FB145A76-8D00-4EEF-AB8C-937540E5B982}" destId="{3CF6CBD6-3090-4513-A40E-65F6C79DB6EF}" srcOrd="1" destOrd="0" presId="urn:microsoft.com/office/officeart/2005/8/layout/arrow2"/>
    <dgm:cxn modelId="{9A2EAC0D-31D3-43E9-B75F-DA5369E6E510}" type="presParOf" srcId="{FB145A76-8D00-4EEF-AB8C-937540E5B982}" destId="{9D019696-DCC4-4873-B334-98BD4AB3BCBE}" srcOrd="2" destOrd="0" presId="urn:microsoft.com/office/officeart/2005/8/layout/arrow2"/>
    <dgm:cxn modelId="{3573F21F-58C7-49E8-A096-9885126655E7}" type="presParOf" srcId="{FB145A76-8D00-4EEF-AB8C-937540E5B982}" destId="{985E7E2E-9F76-410C-AC1F-79835135649E}" srcOrd="3" destOrd="0" presId="urn:microsoft.com/office/officeart/2005/8/layout/arrow2"/>
    <dgm:cxn modelId="{D7357A98-C769-4CB1-AE62-7561FC3C75BF}" type="presParOf" srcId="{FB145A76-8D00-4EEF-AB8C-937540E5B982}" destId="{7B29B2F4-9338-4DB2-9B2B-6E666DCF164E}" srcOrd="4" destOrd="0" presId="urn:microsoft.com/office/officeart/2005/8/layout/arrow2"/>
    <dgm:cxn modelId="{159E1CE0-827F-475F-A64C-3E8CE025197A}" type="presParOf" srcId="{FB145A76-8D00-4EEF-AB8C-937540E5B982}" destId="{4308D82D-56E5-414B-A908-5BD58FF71D78}" srcOrd="5" destOrd="0" presId="urn:microsoft.com/office/officeart/2005/8/layout/arrow2"/>
  </dgm:cxnLst>
  <dgm:bg>
    <a:solidFill>
      <a:srgbClr val="CCECFF"/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BD3C2B-F019-4190-8A5A-515124B3DA7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C87DE2-EEEC-4697-83AC-3D11566A31D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Reduce risks</a:t>
          </a:r>
          <a:endParaRPr lang="en-US" dirty="0"/>
        </a:p>
      </dgm:t>
    </dgm:pt>
    <dgm:pt modelId="{B301310D-2148-4569-AA06-DFB9FD515D96}" type="parTrans" cxnId="{39F40F3F-9F73-4672-9A70-4C6DD48C60A0}">
      <dgm:prSet/>
      <dgm:spPr/>
      <dgm:t>
        <a:bodyPr/>
        <a:lstStyle/>
        <a:p>
          <a:endParaRPr lang="en-US"/>
        </a:p>
      </dgm:t>
    </dgm:pt>
    <dgm:pt modelId="{082117EA-D596-4490-852A-4570C991E782}" type="sibTrans" cxnId="{39F40F3F-9F73-4672-9A70-4C6DD48C60A0}">
      <dgm:prSet/>
      <dgm:spPr/>
      <dgm:t>
        <a:bodyPr/>
        <a:lstStyle/>
        <a:p>
          <a:endParaRPr lang="en-US"/>
        </a:p>
      </dgm:t>
    </dgm:pt>
    <dgm:pt modelId="{C89579E6-8280-4117-A235-6C145A71EA7E}">
      <dgm:prSet phldrT="[Text]"/>
      <dgm:spPr>
        <a:solidFill>
          <a:srgbClr val="DEFDB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Hasten eradication</a:t>
          </a:r>
          <a:endParaRPr lang="en-US" dirty="0">
            <a:solidFill>
              <a:schemeClr val="tx1"/>
            </a:solidFill>
          </a:endParaRPr>
        </a:p>
      </dgm:t>
    </dgm:pt>
    <dgm:pt modelId="{554A2ECE-2726-4A75-ABF1-C69539FF6784}" type="parTrans" cxnId="{F2563EA4-0099-4A46-88B0-4100A9091FCB}">
      <dgm:prSet/>
      <dgm:spPr/>
      <dgm:t>
        <a:bodyPr/>
        <a:lstStyle/>
        <a:p>
          <a:endParaRPr lang="en-US"/>
        </a:p>
      </dgm:t>
    </dgm:pt>
    <dgm:pt modelId="{2F300CF7-F8F2-4936-A1B5-3C295FF18FF8}" type="sibTrans" cxnId="{F2563EA4-0099-4A46-88B0-4100A9091FCB}">
      <dgm:prSet/>
      <dgm:spPr/>
      <dgm:t>
        <a:bodyPr/>
        <a:lstStyle/>
        <a:p>
          <a:endParaRPr lang="en-US"/>
        </a:p>
      </dgm:t>
    </dgm:pt>
    <dgm:pt modelId="{A194B3EA-F8C2-4B88-BD65-DE7396B53399}">
      <dgm:prSet phldrT="[Text]"/>
      <dgm:spPr>
        <a:solidFill>
          <a:srgbClr val="CEDEE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Interrupt transmission if outbreaks occur</a:t>
          </a:r>
          <a:endParaRPr lang="en-US" dirty="0">
            <a:solidFill>
              <a:schemeClr val="tx1"/>
            </a:solidFill>
          </a:endParaRPr>
        </a:p>
      </dgm:t>
    </dgm:pt>
    <dgm:pt modelId="{8A25E74A-58A9-4731-9662-C4F5A63685A5}" type="parTrans" cxnId="{297EF9BE-E60D-4E48-B5C6-061F2EC87022}">
      <dgm:prSet/>
      <dgm:spPr/>
      <dgm:t>
        <a:bodyPr/>
        <a:lstStyle/>
        <a:p>
          <a:endParaRPr lang="en-US"/>
        </a:p>
      </dgm:t>
    </dgm:pt>
    <dgm:pt modelId="{D4FAADF5-F2E0-4293-BA18-53AF5A70C9CD}" type="sibTrans" cxnId="{297EF9BE-E60D-4E48-B5C6-061F2EC87022}">
      <dgm:prSet/>
      <dgm:spPr/>
      <dgm:t>
        <a:bodyPr/>
        <a:lstStyle/>
        <a:p>
          <a:endParaRPr lang="en-US"/>
        </a:p>
      </dgm:t>
    </dgm:pt>
    <dgm:pt modelId="{82E3594C-7407-4D26-ABC0-50C403825F9B}" type="pres">
      <dgm:prSet presAssocID="{2EBD3C2B-F019-4190-8A5A-515124B3DA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473AD-CB6F-4AE7-BC5E-D9985F371AEB}" type="pres">
      <dgm:prSet presAssocID="{07C87DE2-EEEC-4697-83AC-3D11566A31D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72818-479D-4340-BE91-C8AF77891B8A}" type="pres">
      <dgm:prSet presAssocID="{082117EA-D596-4490-852A-4570C991E7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843611B-DF81-4A63-AC00-A03404D03BCE}" type="pres">
      <dgm:prSet presAssocID="{082117EA-D596-4490-852A-4570C991E78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52A8F3-69ED-48C7-937D-FCEBD9F92E07}" type="pres">
      <dgm:prSet presAssocID="{C89579E6-8280-4117-A235-6C145A71EA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E1606-50AA-44A1-964A-35023DE386B2}" type="pres">
      <dgm:prSet presAssocID="{2F300CF7-F8F2-4936-A1B5-3C295FF18FF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89FB8B6-CB2A-47F9-BF9E-BD8AB13E3ADE}" type="pres">
      <dgm:prSet presAssocID="{2F300CF7-F8F2-4936-A1B5-3C295FF18FF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E7EF402-4D17-435E-A456-BF5D026E18F5}" type="pres">
      <dgm:prSet presAssocID="{A194B3EA-F8C2-4B88-BD65-DE7396B533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D442C-75A8-428F-ADE1-5BCA021D9A9E}" type="pres">
      <dgm:prSet presAssocID="{D4FAADF5-F2E0-4293-BA18-53AF5A70C9C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98FF369-EF87-4B0A-89D7-2F479D7E8289}" type="pres">
      <dgm:prSet presAssocID="{D4FAADF5-F2E0-4293-BA18-53AF5A70C9C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1D47925-49E5-2F47-AD10-EC6FAAA6F8A5}" type="presOf" srcId="{082117EA-D596-4490-852A-4570C991E782}" destId="{0843611B-DF81-4A63-AC00-A03404D03BCE}" srcOrd="1" destOrd="0" presId="urn:microsoft.com/office/officeart/2005/8/layout/cycle7"/>
    <dgm:cxn modelId="{E5CA6D27-007B-354D-8F1D-17854A4B8038}" type="presOf" srcId="{07C87DE2-EEEC-4697-83AC-3D11566A31D8}" destId="{B4A473AD-CB6F-4AE7-BC5E-D9985F371AEB}" srcOrd="0" destOrd="0" presId="urn:microsoft.com/office/officeart/2005/8/layout/cycle7"/>
    <dgm:cxn modelId="{CC207D4F-25F1-3647-A033-4EEFBE94598D}" type="presOf" srcId="{A194B3EA-F8C2-4B88-BD65-DE7396B53399}" destId="{BE7EF402-4D17-435E-A456-BF5D026E18F5}" srcOrd="0" destOrd="0" presId="urn:microsoft.com/office/officeart/2005/8/layout/cycle7"/>
    <dgm:cxn modelId="{A8835666-C4FB-3C4D-9710-94450A31AD8E}" type="presOf" srcId="{C89579E6-8280-4117-A235-6C145A71EA7E}" destId="{7752A8F3-69ED-48C7-937D-FCEBD9F92E07}" srcOrd="0" destOrd="0" presId="urn:microsoft.com/office/officeart/2005/8/layout/cycle7"/>
    <dgm:cxn modelId="{98D28A42-DAE5-2040-9E43-9AC8F4AF8749}" type="presOf" srcId="{D4FAADF5-F2E0-4293-BA18-53AF5A70C9CD}" destId="{D98FF369-EF87-4B0A-89D7-2F479D7E8289}" srcOrd="1" destOrd="0" presId="urn:microsoft.com/office/officeart/2005/8/layout/cycle7"/>
    <dgm:cxn modelId="{6273A26E-10F0-5447-9B9D-67CC8C1AFB69}" type="presOf" srcId="{2F300CF7-F8F2-4936-A1B5-3C295FF18FF8}" destId="{B52E1606-50AA-44A1-964A-35023DE386B2}" srcOrd="0" destOrd="0" presId="urn:microsoft.com/office/officeart/2005/8/layout/cycle7"/>
    <dgm:cxn modelId="{167F0C12-DFCB-9F48-B5DF-5B3443AA23E2}" type="presOf" srcId="{D4FAADF5-F2E0-4293-BA18-53AF5A70C9CD}" destId="{31BD442C-75A8-428F-ADE1-5BCA021D9A9E}" srcOrd="0" destOrd="0" presId="urn:microsoft.com/office/officeart/2005/8/layout/cycle7"/>
    <dgm:cxn modelId="{64594689-D519-7646-B354-8D85AA5B6DD0}" type="presOf" srcId="{2F300CF7-F8F2-4936-A1B5-3C295FF18FF8}" destId="{B89FB8B6-CB2A-47F9-BF9E-BD8AB13E3ADE}" srcOrd="1" destOrd="0" presId="urn:microsoft.com/office/officeart/2005/8/layout/cycle7"/>
    <dgm:cxn modelId="{1AE9BEF6-CAA0-4940-AF65-94333AC2BFD3}" type="presOf" srcId="{082117EA-D596-4490-852A-4570C991E782}" destId="{75572818-479D-4340-BE91-C8AF77891B8A}" srcOrd="0" destOrd="0" presId="urn:microsoft.com/office/officeart/2005/8/layout/cycle7"/>
    <dgm:cxn modelId="{39F40F3F-9F73-4672-9A70-4C6DD48C60A0}" srcId="{2EBD3C2B-F019-4190-8A5A-515124B3DA78}" destId="{07C87DE2-EEEC-4697-83AC-3D11566A31D8}" srcOrd="0" destOrd="0" parTransId="{B301310D-2148-4569-AA06-DFB9FD515D96}" sibTransId="{082117EA-D596-4490-852A-4570C991E782}"/>
    <dgm:cxn modelId="{F2563EA4-0099-4A46-88B0-4100A9091FCB}" srcId="{2EBD3C2B-F019-4190-8A5A-515124B3DA78}" destId="{C89579E6-8280-4117-A235-6C145A71EA7E}" srcOrd="1" destOrd="0" parTransId="{554A2ECE-2726-4A75-ABF1-C69539FF6784}" sibTransId="{2F300CF7-F8F2-4936-A1B5-3C295FF18FF8}"/>
    <dgm:cxn modelId="{297EF9BE-E60D-4E48-B5C6-061F2EC87022}" srcId="{2EBD3C2B-F019-4190-8A5A-515124B3DA78}" destId="{A194B3EA-F8C2-4B88-BD65-DE7396B53399}" srcOrd="2" destOrd="0" parTransId="{8A25E74A-58A9-4731-9662-C4F5A63685A5}" sibTransId="{D4FAADF5-F2E0-4293-BA18-53AF5A70C9CD}"/>
    <dgm:cxn modelId="{27E33E54-35CD-6748-9B56-B5A57E36C478}" type="presOf" srcId="{2EBD3C2B-F019-4190-8A5A-515124B3DA78}" destId="{82E3594C-7407-4D26-ABC0-50C403825F9B}" srcOrd="0" destOrd="0" presId="urn:microsoft.com/office/officeart/2005/8/layout/cycle7"/>
    <dgm:cxn modelId="{64D160A5-9B5D-294C-A137-41BE1AC344D1}" type="presParOf" srcId="{82E3594C-7407-4D26-ABC0-50C403825F9B}" destId="{B4A473AD-CB6F-4AE7-BC5E-D9985F371AEB}" srcOrd="0" destOrd="0" presId="urn:microsoft.com/office/officeart/2005/8/layout/cycle7"/>
    <dgm:cxn modelId="{0285DEB0-032F-1B4A-8C06-B1BD6203D114}" type="presParOf" srcId="{82E3594C-7407-4D26-ABC0-50C403825F9B}" destId="{75572818-479D-4340-BE91-C8AF77891B8A}" srcOrd="1" destOrd="0" presId="urn:microsoft.com/office/officeart/2005/8/layout/cycle7"/>
    <dgm:cxn modelId="{9A44FBC5-8B9F-7C47-B339-2A26418A10E5}" type="presParOf" srcId="{75572818-479D-4340-BE91-C8AF77891B8A}" destId="{0843611B-DF81-4A63-AC00-A03404D03BCE}" srcOrd="0" destOrd="0" presId="urn:microsoft.com/office/officeart/2005/8/layout/cycle7"/>
    <dgm:cxn modelId="{1A5B9A8A-8500-C44F-99E4-C48568848650}" type="presParOf" srcId="{82E3594C-7407-4D26-ABC0-50C403825F9B}" destId="{7752A8F3-69ED-48C7-937D-FCEBD9F92E07}" srcOrd="2" destOrd="0" presId="urn:microsoft.com/office/officeart/2005/8/layout/cycle7"/>
    <dgm:cxn modelId="{977668EB-A878-E342-BE3C-D9A1C949D7B5}" type="presParOf" srcId="{82E3594C-7407-4D26-ABC0-50C403825F9B}" destId="{B52E1606-50AA-44A1-964A-35023DE386B2}" srcOrd="3" destOrd="0" presId="urn:microsoft.com/office/officeart/2005/8/layout/cycle7"/>
    <dgm:cxn modelId="{57AF0D02-0D84-F04D-8062-FF14B1843274}" type="presParOf" srcId="{B52E1606-50AA-44A1-964A-35023DE386B2}" destId="{B89FB8B6-CB2A-47F9-BF9E-BD8AB13E3ADE}" srcOrd="0" destOrd="0" presId="urn:microsoft.com/office/officeart/2005/8/layout/cycle7"/>
    <dgm:cxn modelId="{2C66D363-EE39-A84E-B1CB-B77809F71D14}" type="presParOf" srcId="{82E3594C-7407-4D26-ABC0-50C403825F9B}" destId="{BE7EF402-4D17-435E-A456-BF5D026E18F5}" srcOrd="4" destOrd="0" presId="urn:microsoft.com/office/officeart/2005/8/layout/cycle7"/>
    <dgm:cxn modelId="{85CD2019-F662-764B-BE4A-1A85D0DFDA36}" type="presParOf" srcId="{82E3594C-7407-4D26-ABC0-50C403825F9B}" destId="{31BD442C-75A8-428F-ADE1-5BCA021D9A9E}" srcOrd="5" destOrd="0" presId="urn:microsoft.com/office/officeart/2005/8/layout/cycle7"/>
    <dgm:cxn modelId="{2171796C-CF4F-A445-841D-A25E87E516FF}" type="presParOf" srcId="{31BD442C-75A8-428F-ADE1-5BCA021D9A9E}" destId="{D98FF369-EF87-4B0A-89D7-2F479D7E828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D3C2B-F019-4190-8A5A-515124B3DA7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C87DE2-EEEC-4697-83AC-3D11566A31D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Reduce risks</a:t>
          </a:r>
          <a:endParaRPr lang="en-US" dirty="0"/>
        </a:p>
      </dgm:t>
    </dgm:pt>
    <dgm:pt modelId="{B301310D-2148-4569-AA06-DFB9FD515D96}" type="parTrans" cxnId="{39F40F3F-9F73-4672-9A70-4C6DD48C60A0}">
      <dgm:prSet/>
      <dgm:spPr/>
      <dgm:t>
        <a:bodyPr/>
        <a:lstStyle/>
        <a:p>
          <a:endParaRPr lang="en-US"/>
        </a:p>
      </dgm:t>
    </dgm:pt>
    <dgm:pt modelId="{082117EA-D596-4490-852A-4570C991E782}" type="sibTrans" cxnId="{39F40F3F-9F73-4672-9A70-4C6DD48C60A0}">
      <dgm:prSet/>
      <dgm:spPr/>
      <dgm:t>
        <a:bodyPr/>
        <a:lstStyle/>
        <a:p>
          <a:endParaRPr lang="en-US"/>
        </a:p>
      </dgm:t>
    </dgm:pt>
    <dgm:pt modelId="{C89579E6-8280-4117-A235-6C145A71EA7E}">
      <dgm:prSet phldrT="[Text]"/>
      <dgm:spPr>
        <a:solidFill>
          <a:srgbClr val="DEFDB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Hasten eradication</a:t>
          </a:r>
          <a:endParaRPr lang="en-US" dirty="0">
            <a:solidFill>
              <a:schemeClr val="tx1"/>
            </a:solidFill>
          </a:endParaRPr>
        </a:p>
      </dgm:t>
    </dgm:pt>
    <dgm:pt modelId="{554A2ECE-2726-4A75-ABF1-C69539FF6784}" type="parTrans" cxnId="{F2563EA4-0099-4A46-88B0-4100A9091FCB}">
      <dgm:prSet/>
      <dgm:spPr/>
      <dgm:t>
        <a:bodyPr/>
        <a:lstStyle/>
        <a:p>
          <a:endParaRPr lang="en-US"/>
        </a:p>
      </dgm:t>
    </dgm:pt>
    <dgm:pt modelId="{2F300CF7-F8F2-4936-A1B5-3C295FF18FF8}" type="sibTrans" cxnId="{F2563EA4-0099-4A46-88B0-4100A9091FCB}">
      <dgm:prSet/>
      <dgm:spPr/>
      <dgm:t>
        <a:bodyPr/>
        <a:lstStyle/>
        <a:p>
          <a:endParaRPr lang="en-US"/>
        </a:p>
      </dgm:t>
    </dgm:pt>
    <dgm:pt modelId="{A194B3EA-F8C2-4B88-BD65-DE7396B53399}">
      <dgm:prSet phldrT="[Text]"/>
      <dgm:spPr>
        <a:solidFill>
          <a:srgbClr val="CEDEE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Interrupt transmission if outbreaks occur</a:t>
          </a:r>
          <a:endParaRPr lang="en-US" dirty="0">
            <a:solidFill>
              <a:schemeClr val="tx1"/>
            </a:solidFill>
          </a:endParaRPr>
        </a:p>
      </dgm:t>
    </dgm:pt>
    <dgm:pt modelId="{8A25E74A-58A9-4731-9662-C4F5A63685A5}" type="parTrans" cxnId="{297EF9BE-E60D-4E48-B5C6-061F2EC87022}">
      <dgm:prSet/>
      <dgm:spPr/>
      <dgm:t>
        <a:bodyPr/>
        <a:lstStyle/>
        <a:p>
          <a:endParaRPr lang="en-US"/>
        </a:p>
      </dgm:t>
    </dgm:pt>
    <dgm:pt modelId="{D4FAADF5-F2E0-4293-BA18-53AF5A70C9CD}" type="sibTrans" cxnId="{297EF9BE-E60D-4E48-B5C6-061F2EC87022}">
      <dgm:prSet/>
      <dgm:spPr/>
      <dgm:t>
        <a:bodyPr/>
        <a:lstStyle/>
        <a:p>
          <a:endParaRPr lang="en-US"/>
        </a:p>
      </dgm:t>
    </dgm:pt>
    <dgm:pt modelId="{82E3594C-7407-4D26-ABC0-50C403825F9B}" type="pres">
      <dgm:prSet presAssocID="{2EBD3C2B-F019-4190-8A5A-515124B3DA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473AD-CB6F-4AE7-BC5E-D9985F371AEB}" type="pres">
      <dgm:prSet presAssocID="{07C87DE2-EEEC-4697-83AC-3D11566A31D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72818-479D-4340-BE91-C8AF77891B8A}" type="pres">
      <dgm:prSet presAssocID="{082117EA-D596-4490-852A-4570C991E7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843611B-DF81-4A63-AC00-A03404D03BCE}" type="pres">
      <dgm:prSet presAssocID="{082117EA-D596-4490-852A-4570C991E78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52A8F3-69ED-48C7-937D-FCEBD9F92E07}" type="pres">
      <dgm:prSet presAssocID="{C89579E6-8280-4117-A235-6C145A71EA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E1606-50AA-44A1-964A-35023DE386B2}" type="pres">
      <dgm:prSet presAssocID="{2F300CF7-F8F2-4936-A1B5-3C295FF18FF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89FB8B6-CB2A-47F9-BF9E-BD8AB13E3ADE}" type="pres">
      <dgm:prSet presAssocID="{2F300CF7-F8F2-4936-A1B5-3C295FF18FF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E7EF402-4D17-435E-A456-BF5D026E18F5}" type="pres">
      <dgm:prSet presAssocID="{A194B3EA-F8C2-4B88-BD65-DE7396B533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D442C-75A8-428F-ADE1-5BCA021D9A9E}" type="pres">
      <dgm:prSet presAssocID="{D4FAADF5-F2E0-4293-BA18-53AF5A70C9C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98FF369-EF87-4B0A-89D7-2F479D7E8289}" type="pres">
      <dgm:prSet presAssocID="{D4FAADF5-F2E0-4293-BA18-53AF5A70C9C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D80C6F3-1F59-4645-8717-842D867ED8F3}" type="presOf" srcId="{D4FAADF5-F2E0-4293-BA18-53AF5A70C9CD}" destId="{31BD442C-75A8-428F-ADE1-5BCA021D9A9E}" srcOrd="0" destOrd="0" presId="urn:microsoft.com/office/officeart/2005/8/layout/cycle7"/>
    <dgm:cxn modelId="{628B1FAF-A321-482D-A22B-596C1823A026}" type="presOf" srcId="{A194B3EA-F8C2-4B88-BD65-DE7396B53399}" destId="{BE7EF402-4D17-435E-A456-BF5D026E18F5}" srcOrd="0" destOrd="0" presId="urn:microsoft.com/office/officeart/2005/8/layout/cycle7"/>
    <dgm:cxn modelId="{471D3CF4-47E1-436F-9B17-98169D349A5C}" type="presOf" srcId="{07C87DE2-EEEC-4697-83AC-3D11566A31D8}" destId="{B4A473AD-CB6F-4AE7-BC5E-D9985F371AEB}" srcOrd="0" destOrd="0" presId="urn:microsoft.com/office/officeart/2005/8/layout/cycle7"/>
    <dgm:cxn modelId="{0960F316-3629-4B8F-A812-696CB4A8976A}" type="presOf" srcId="{D4FAADF5-F2E0-4293-BA18-53AF5A70C9CD}" destId="{D98FF369-EF87-4B0A-89D7-2F479D7E8289}" srcOrd="1" destOrd="0" presId="urn:microsoft.com/office/officeart/2005/8/layout/cycle7"/>
    <dgm:cxn modelId="{E4A2F915-C7E1-4A5E-8C9B-B82E18BDEE0F}" type="presOf" srcId="{2EBD3C2B-F019-4190-8A5A-515124B3DA78}" destId="{82E3594C-7407-4D26-ABC0-50C403825F9B}" srcOrd="0" destOrd="0" presId="urn:microsoft.com/office/officeart/2005/8/layout/cycle7"/>
    <dgm:cxn modelId="{23E0CB7B-D91C-4BC3-A0E3-1E20BDD9754C}" type="presOf" srcId="{2F300CF7-F8F2-4936-A1B5-3C295FF18FF8}" destId="{B89FB8B6-CB2A-47F9-BF9E-BD8AB13E3ADE}" srcOrd="1" destOrd="0" presId="urn:microsoft.com/office/officeart/2005/8/layout/cycle7"/>
    <dgm:cxn modelId="{0A594644-CD68-4A02-B680-008EA21A4688}" type="presOf" srcId="{2F300CF7-F8F2-4936-A1B5-3C295FF18FF8}" destId="{B52E1606-50AA-44A1-964A-35023DE386B2}" srcOrd="0" destOrd="0" presId="urn:microsoft.com/office/officeart/2005/8/layout/cycle7"/>
    <dgm:cxn modelId="{49E69BB6-7526-421C-AE93-54C941B43A1D}" type="presOf" srcId="{082117EA-D596-4490-852A-4570C991E782}" destId="{0843611B-DF81-4A63-AC00-A03404D03BCE}" srcOrd="1" destOrd="0" presId="urn:microsoft.com/office/officeart/2005/8/layout/cycle7"/>
    <dgm:cxn modelId="{39F40F3F-9F73-4672-9A70-4C6DD48C60A0}" srcId="{2EBD3C2B-F019-4190-8A5A-515124B3DA78}" destId="{07C87DE2-EEEC-4697-83AC-3D11566A31D8}" srcOrd="0" destOrd="0" parTransId="{B301310D-2148-4569-AA06-DFB9FD515D96}" sibTransId="{082117EA-D596-4490-852A-4570C991E782}"/>
    <dgm:cxn modelId="{4BCB572B-276F-496A-B954-696F1B2876B7}" type="presOf" srcId="{082117EA-D596-4490-852A-4570C991E782}" destId="{75572818-479D-4340-BE91-C8AF77891B8A}" srcOrd="0" destOrd="0" presId="urn:microsoft.com/office/officeart/2005/8/layout/cycle7"/>
    <dgm:cxn modelId="{F2563EA4-0099-4A46-88B0-4100A9091FCB}" srcId="{2EBD3C2B-F019-4190-8A5A-515124B3DA78}" destId="{C89579E6-8280-4117-A235-6C145A71EA7E}" srcOrd="1" destOrd="0" parTransId="{554A2ECE-2726-4A75-ABF1-C69539FF6784}" sibTransId="{2F300CF7-F8F2-4936-A1B5-3C295FF18FF8}"/>
    <dgm:cxn modelId="{297EF9BE-E60D-4E48-B5C6-061F2EC87022}" srcId="{2EBD3C2B-F019-4190-8A5A-515124B3DA78}" destId="{A194B3EA-F8C2-4B88-BD65-DE7396B53399}" srcOrd="2" destOrd="0" parTransId="{8A25E74A-58A9-4731-9662-C4F5A63685A5}" sibTransId="{D4FAADF5-F2E0-4293-BA18-53AF5A70C9CD}"/>
    <dgm:cxn modelId="{256C23E9-E1A5-4179-B025-B55932341936}" type="presOf" srcId="{C89579E6-8280-4117-A235-6C145A71EA7E}" destId="{7752A8F3-69ED-48C7-937D-FCEBD9F92E07}" srcOrd="0" destOrd="0" presId="urn:microsoft.com/office/officeart/2005/8/layout/cycle7"/>
    <dgm:cxn modelId="{8F283CEC-6DC1-4ED9-A78E-72944CB100D1}" type="presParOf" srcId="{82E3594C-7407-4D26-ABC0-50C403825F9B}" destId="{B4A473AD-CB6F-4AE7-BC5E-D9985F371AEB}" srcOrd="0" destOrd="0" presId="urn:microsoft.com/office/officeart/2005/8/layout/cycle7"/>
    <dgm:cxn modelId="{B139DA40-303F-46B8-9F61-A2B8AA0751F4}" type="presParOf" srcId="{82E3594C-7407-4D26-ABC0-50C403825F9B}" destId="{75572818-479D-4340-BE91-C8AF77891B8A}" srcOrd="1" destOrd="0" presId="urn:microsoft.com/office/officeart/2005/8/layout/cycle7"/>
    <dgm:cxn modelId="{81EA4B8D-2E31-4B2E-B720-21530267C676}" type="presParOf" srcId="{75572818-479D-4340-BE91-C8AF77891B8A}" destId="{0843611B-DF81-4A63-AC00-A03404D03BCE}" srcOrd="0" destOrd="0" presId="urn:microsoft.com/office/officeart/2005/8/layout/cycle7"/>
    <dgm:cxn modelId="{2ADAD6AC-0914-43A5-920F-C7DB3D84B64C}" type="presParOf" srcId="{82E3594C-7407-4D26-ABC0-50C403825F9B}" destId="{7752A8F3-69ED-48C7-937D-FCEBD9F92E07}" srcOrd="2" destOrd="0" presId="urn:microsoft.com/office/officeart/2005/8/layout/cycle7"/>
    <dgm:cxn modelId="{A08BA04F-2EEE-4018-A1BA-D54744BCE83B}" type="presParOf" srcId="{82E3594C-7407-4D26-ABC0-50C403825F9B}" destId="{B52E1606-50AA-44A1-964A-35023DE386B2}" srcOrd="3" destOrd="0" presId="urn:microsoft.com/office/officeart/2005/8/layout/cycle7"/>
    <dgm:cxn modelId="{37B60DFD-7BB0-473C-AB6E-A78236EC7A04}" type="presParOf" srcId="{B52E1606-50AA-44A1-964A-35023DE386B2}" destId="{B89FB8B6-CB2A-47F9-BF9E-BD8AB13E3ADE}" srcOrd="0" destOrd="0" presId="urn:microsoft.com/office/officeart/2005/8/layout/cycle7"/>
    <dgm:cxn modelId="{4999C0DC-A2C1-439B-83AE-249E8DEE57E0}" type="presParOf" srcId="{82E3594C-7407-4D26-ABC0-50C403825F9B}" destId="{BE7EF402-4D17-435E-A456-BF5D026E18F5}" srcOrd="4" destOrd="0" presId="urn:microsoft.com/office/officeart/2005/8/layout/cycle7"/>
    <dgm:cxn modelId="{48BB7E18-D88D-45E5-96E2-C6EB2A51AABF}" type="presParOf" srcId="{82E3594C-7407-4D26-ABC0-50C403825F9B}" destId="{31BD442C-75A8-428F-ADE1-5BCA021D9A9E}" srcOrd="5" destOrd="0" presId="urn:microsoft.com/office/officeart/2005/8/layout/cycle7"/>
    <dgm:cxn modelId="{7FFB79DC-B9D1-44B8-8EFA-1B60ACDD9F13}" type="presParOf" srcId="{31BD442C-75A8-428F-ADE1-5BCA021D9A9E}" destId="{D98FF369-EF87-4B0A-89D7-2F479D7E828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BD3C2B-F019-4190-8A5A-515124B3DA7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C87DE2-EEEC-4697-83AC-3D11566A31D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Reduce risks</a:t>
          </a:r>
          <a:endParaRPr lang="en-US" dirty="0"/>
        </a:p>
      </dgm:t>
    </dgm:pt>
    <dgm:pt modelId="{B301310D-2148-4569-AA06-DFB9FD515D96}" type="parTrans" cxnId="{39F40F3F-9F73-4672-9A70-4C6DD48C60A0}">
      <dgm:prSet/>
      <dgm:spPr/>
      <dgm:t>
        <a:bodyPr/>
        <a:lstStyle/>
        <a:p>
          <a:endParaRPr lang="en-US"/>
        </a:p>
      </dgm:t>
    </dgm:pt>
    <dgm:pt modelId="{082117EA-D596-4490-852A-4570C991E782}" type="sibTrans" cxnId="{39F40F3F-9F73-4672-9A70-4C6DD48C60A0}">
      <dgm:prSet/>
      <dgm:spPr/>
      <dgm:t>
        <a:bodyPr/>
        <a:lstStyle/>
        <a:p>
          <a:endParaRPr lang="en-US"/>
        </a:p>
      </dgm:t>
    </dgm:pt>
    <dgm:pt modelId="{C89579E6-8280-4117-A235-6C145A71EA7E}">
      <dgm:prSet phldrT="[Text]"/>
      <dgm:spPr>
        <a:solidFill>
          <a:srgbClr val="DEFDB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Hasten eradication</a:t>
          </a:r>
          <a:endParaRPr lang="en-US" dirty="0">
            <a:solidFill>
              <a:schemeClr val="tx1"/>
            </a:solidFill>
          </a:endParaRPr>
        </a:p>
      </dgm:t>
    </dgm:pt>
    <dgm:pt modelId="{554A2ECE-2726-4A75-ABF1-C69539FF6784}" type="parTrans" cxnId="{F2563EA4-0099-4A46-88B0-4100A9091FCB}">
      <dgm:prSet/>
      <dgm:spPr/>
      <dgm:t>
        <a:bodyPr/>
        <a:lstStyle/>
        <a:p>
          <a:endParaRPr lang="en-US"/>
        </a:p>
      </dgm:t>
    </dgm:pt>
    <dgm:pt modelId="{2F300CF7-F8F2-4936-A1B5-3C295FF18FF8}" type="sibTrans" cxnId="{F2563EA4-0099-4A46-88B0-4100A9091FCB}">
      <dgm:prSet/>
      <dgm:spPr/>
      <dgm:t>
        <a:bodyPr/>
        <a:lstStyle/>
        <a:p>
          <a:endParaRPr lang="en-US"/>
        </a:p>
      </dgm:t>
    </dgm:pt>
    <dgm:pt modelId="{A194B3EA-F8C2-4B88-BD65-DE7396B53399}">
      <dgm:prSet phldrT="[Text]"/>
      <dgm:spPr>
        <a:solidFill>
          <a:srgbClr val="CEDEE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Interrupt transmission if outbreaks occur</a:t>
          </a:r>
          <a:endParaRPr lang="en-US" dirty="0">
            <a:solidFill>
              <a:schemeClr val="tx1"/>
            </a:solidFill>
          </a:endParaRPr>
        </a:p>
      </dgm:t>
    </dgm:pt>
    <dgm:pt modelId="{8A25E74A-58A9-4731-9662-C4F5A63685A5}" type="parTrans" cxnId="{297EF9BE-E60D-4E48-B5C6-061F2EC87022}">
      <dgm:prSet/>
      <dgm:spPr/>
      <dgm:t>
        <a:bodyPr/>
        <a:lstStyle/>
        <a:p>
          <a:endParaRPr lang="en-US"/>
        </a:p>
      </dgm:t>
    </dgm:pt>
    <dgm:pt modelId="{D4FAADF5-F2E0-4293-BA18-53AF5A70C9CD}" type="sibTrans" cxnId="{297EF9BE-E60D-4E48-B5C6-061F2EC87022}">
      <dgm:prSet/>
      <dgm:spPr/>
      <dgm:t>
        <a:bodyPr/>
        <a:lstStyle/>
        <a:p>
          <a:endParaRPr lang="en-US"/>
        </a:p>
      </dgm:t>
    </dgm:pt>
    <dgm:pt modelId="{82E3594C-7407-4D26-ABC0-50C403825F9B}" type="pres">
      <dgm:prSet presAssocID="{2EBD3C2B-F019-4190-8A5A-515124B3DA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473AD-CB6F-4AE7-BC5E-D9985F371AEB}" type="pres">
      <dgm:prSet presAssocID="{07C87DE2-EEEC-4697-83AC-3D11566A31D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72818-479D-4340-BE91-C8AF77891B8A}" type="pres">
      <dgm:prSet presAssocID="{082117EA-D596-4490-852A-4570C991E7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843611B-DF81-4A63-AC00-A03404D03BCE}" type="pres">
      <dgm:prSet presAssocID="{082117EA-D596-4490-852A-4570C991E78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52A8F3-69ED-48C7-937D-FCEBD9F92E07}" type="pres">
      <dgm:prSet presAssocID="{C89579E6-8280-4117-A235-6C145A71EA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E1606-50AA-44A1-964A-35023DE386B2}" type="pres">
      <dgm:prSet presAssocID="{2F300CF7-F8F2-4936-A1B5-3C295FF18FF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89FB8B6-CB2A-47F9-BF9E-BD8AB13E3ADE}" type="pres">
      <dgm:prSet presAssocID="{2F300CF7-F8F2-4936-A1B5-3C295FF18FF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E7EF402-4D17-435E-A456-BF5D026E18F5}" type="pres">
      <dgm:prSet presAssocID="{A194B3EA-F8C2-4B88-BD65-DE7396B533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D442C-75A8-428F-ADE1-5BCA021D9A9E}" type="pres">
      <dgm:prSet presAssocID="{D4FAADF5-F2E0-4293-BA18-53AF5A70C9C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98FF369-EF87-4B0A-89D7-2F479D7E8289}" type="pres">
      <dgm:prSet presAssocID="{D4FAADF5-F2E0-4293-BA18-53AF5A70C9C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A5158E2-8622-4456-8459-66802FF8C386}" type="presOf" srcId="{082117EA-D596-4490-852A-4570C991E782}" destId="{0843611B-DF81-4A63-AC00-A03404D03BCE}" srcOrd="1" destOrd="0" presId="urn:microsoft.com/office/officeart/2005/8/layout/cycle7"/>
    <dgm:cxn modelId="{59C03B16-79CD-474B-B898-386E0CE0AF10}" type="presOf" srcId="{C89579E6-8280-4117-A235-6C145A71EA7E}" destId="{7752A8F3-69ED-48C7-937D-FCEBD9F92E07}" srcOrd="0" destOrd="0" presId="urn:microsoft.com/office/officeart/2005/8/layout/cycle7"/>
    <dgm:cxn modelId="{5CC513CF-CCEC-42D2-9104-F9F98AFD630D}" type="presOf" srcId="{2EBD3C2B-F019-4190-8A5A-515124B3DA78}" destId="{82E3594C-7407-4D26-ABC0-50C403825F9B}" srcOrd="0" destOrd="0" presId="urn:microsoft.com/office/officeart/2005/8/layout/cycle7"/>
    <dgm:cxn modelId="{424BED98-5FD3-43B1-A0F7-FF5EE59137A1}" type="presOf" srcId="{2F300CF7-F8F2-4936-A1B5-3C295FF18FF8}" destId="{B52E1606-50AA-44A1-964A-35023DE386B2}" srcOrd="0" destOrd="0" presId="urn:microsoft.com/office/officeart/2005/8/layout/cycle7"/>
    <dgm:cxn modelId="{A01FEF37-017F-48B8-B937-BB3CE5C683D1}" type="presOf" srcId="{2F300CF7-F8F2-4936-A1B5-3C295FF18FF8}" destId="{B89FB8B6-CB2A-47F9-BF9E-BD8AB13E3ADE}" srcOrd="1" destOrd="0" presId="urn:microsoft.com/office/officeart/2005/8/layout/cycle7"/>
    <dgm:cxn modelId="{020082A8-FEA7-4104-9111-FCBE17B845C3}" type="presOf" srcId="{D4FAADF5-F2E0-4293-BA18-53AF5A70C9CD}" destId="{D98FF369-EF87-4B0A-89D7-2F479D7E8289}" srcOrd="1" destOrd="0" presId="urn:microsoft.com/office/officeart/2005/8/layout/cycle7"/>
    <dgm:cxn modelId="{3BAC8A7E-A920-46D0-AAFB-8176AE03E715}" type="presOf" srcId="{D4FAADF5-F2E0-4293-BA18-53AF5A70C9CD}" destId="{31BD442C-75A8-428F-ADE1-5BCA021D9A9E}" srcOrd="0" destOrd="0" presId="urn:microsoft.com/office/officeart/2005/8/layout/cycle7"/>
    <dgm:cxn modelId="{E96841BE-B142-415D-9828-155913DB6461}" type="presOf" srcId="{A194B3EA-F8C2-4B88-BD65-DE7396B53399}" destId="{BE7EF402-4D17-435E-A456-BF5D026E18F5}" srcOrd="0" destOrd="0" presId="urn:microsoft.com/office/officeart/2005/8/layout/cycle7"/>
    <dgm:cxn modelId="{91BB0EAB-F488-47B8-A71F-C465ECF39985}" type="presOf" srcId="{082117EA-D596-4490-852A-4570C991E782}" destId="{75572818-479D-4340-BE91-C8AF77891B8A}" srcOrd="0" destOrd="0" presId="urn:microsoft.com/office/officeart/2005/8/layout/cycle7"/>
    <dgm:cxn modelId="{39F40F3F-9F73-4672-9A70-4C6DD48C60A0}" srcId="{2EBD3C2B-F019-4190-8A5A-515124B3DA78}" destId="{07C87DE2-EEEC-4697-83AC-3D11566A31D8}" srcOrd="0" destOrd="0" parTransId="{B301310D-2148-4569-AA06-DFB9FD515D96}" sibTransId="{082117EA-D596-4490-852A-4570C991E782}"/>
    <dgm:cxn modelId="{F2563EA4-0099-4A46-88B0-4100A9091FCB}" srcId="{2EBD3C2B-F019-4190-8A5A-515124B3DA78}" destId="{C89579E6-8280-4117-A235-6C145A71EA7E}" srcOrd="1" destOrd="0" parTransId="{554A2ECE-2726-4A75-ABF1-C69539FF6784}" sibTransId="{2F300CF7-F8F2-4936-A1B5-3C295FF18FF8}"/>
    <dgm:cxn modelId="{297EF9BE-E60D-4E48-B5C6-061F2EC87022}" srcId="{2EBD3C2B-F019-4190-8A5A-515124B3DA78}" destId="{A194B3EA-F8C2-4B88-BD65-DE7396B53399}" srcOrd="2" destOrd="0" parTransId="{8A25E74A-58A9-4731-9662-C4F5A63685A5}" sibTransId="{D4FAADF5-F2E0-4293-BA18-53AF5A70C9CD}"/>
    <dgm:cxn modelId="{C5B9A834-D924-4046-9369-515D1DFBF0D4}" type="presOf" srcId="{07C87DE2-EEEC-4697-83AC-3D11566A31D8}" destId="{B4A473AD-CB6F-4AE7-BC5E-D9985F371AEB}" srcOrd="0" destOrd="0" presId="urn:microsoft.com/office/officeart/2005/8/layout/cycle7"/>
    <dgm:cxn modelId="{5F98C19D-DEEB-4A05-B474-0AD7F1A17072}" type="presParOf" srcId="{82E3594C-7407-4D26-ABC0-50C403825F9B}" destId="{B4A473AD-CB6F-4AE7-BC5E-D9985F371AEB}" srcOrd="0" destOrd="0" presId="urn:microsoft.com/office/officeart/2005/8/layout/cycle7"/>
    <dgm:cxn modelId="{5B60E3C3-A5B6-4C5C-9DA2-3675EF105641}" type="presParOf" srcId="{82E3594C-7407-4D26-ABC0-50C403825F9B}" destId="{75572818-479D-4340-BE91-C8AF77891B8A}" srcOrd="1" destOrd="0" presId="urn:microsoft.com/office/officeart/2005/8/layout/cycle7"/>
    <dgm:cxn modelId="{8CED6B63-5483-408E-ACC9-88A98F43FE3F}" type="presParOf" srcId="{75572818-479D-4340-BE91-C8AF77891B8A}" destId="{0843611B-DF81-4A63-AC00-A03404D03BCE}" srcOrd="0" destOrd="0" presId="urn:microsoft.com/office/officeart/2005/8/layout/cycle7"/>
    <dgm:cxn modelId="{E856EA06-46A6-4079-8D70-D47D2B228B88}" type="presParOf" srcId="{82E3594C-7407-4D26-ABC0-50C403825F9B}" destId="{7752A8F3-69ED-48C7-937D-FCEBD9F92E07}" srcOrd="2" destOrd="0" presId="urn:microsoft.com/office/officeart/2005/8/layout/cycle7"/>
    <dgm:cxn modelId="{AD2F9621-A8F9-49D5-960C-02C0927FDBEB}" type="presParOf" srcId="{82E3594C-7407-4D26-ABC0-50C403825F9B}" destId="{B52E1606-50AA-44A1-964A-35023DE386B2}" srcOrd="3" destOrd="0" presId="urn:microsoft.com/office/officeart/2005/8/layout/cycle7"/>
    <dgm:cxn modelId="{2D36AC47-A084-4F7E-A3D0-0AEEBAA48D67}" type="presParOf" srcId="{B52E1606-50AA-44A1-964A-35023DE386B2}" destId="{B89FB8B6-CB2A-47F9-BF9E-BD8AB13E3ADE}" srcOrd="0" destOrd="0" presId="urn:microsoft.com/office/officeart/2005/8/layout/cycle7"/>
    <dgm:cxn modelId="{6DE00E40-E847-4BBF-AA04-E0B494A4E08E}" type="presParOf" srcId="{82E3594C-7407-4D26-ABC0-50C403825F9B}" destId="{BE7EF402-4D17-435E-A456-BF5D026E18F5}" srcOrd="4" destOrd="0" presId="urn:microsoft.com/office/officeart/2005/8/layout/cycle7"/>
    <dgm:cxn modelId="{7394B6E5-759B-472F-B065-A607B874CA00}" type="presParOf" srcId="{82E3594C-7407-4D26-ABC0-50C403825F9B}" destId="{31BD442C-75A8-428F-ADE1-5BCA021D9A9E}" srcOrd="5" destOrd="0" presId="urn:microsoft.com/office/officeart/2005/8/layout/cycle7"/>
    <dgm:cxn modelId="{117108CE-61E1-4B50-972E-B1A331506403}" type="presParOf" srcId="{31BD442C-75A8-428F-ADE1-5BCA021D9A9E}" destId="{D98FF369-EF87-4B0A-89D7-2F479D7E828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BD3C2B-F019-4190-8A5A-515124B3DA7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C87DE2-EEEC-4697-83AC-3D11566A31D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Reduce risks</a:t>
          </a:r>
          <a:endParaRPr lang="en-US" dirty="0"/>
        </a:p>
      </dgm:t>
    </dgm:pt>
    <dgm:pt modelId="{B301310D-2148-4569-AA06-DFB9FD515D96}" type="parTrans" cxnId="{39F40F3F-9F73-4672-9A70-4C6DD48C60A0}">
      <dgm:prSet/>
      <dgm:spPr/>
      <dgm:t>
        <a:bodyPr/>
        <a:lstStyle/>
        <a:p>
          <a:endParaRPr lang="en-US"/>
        </a:p>
      </dgm:t>
    </dgm:pt>
    <dgm:pt modelId="{082117EA-D596-4490-852A-4570C991E782}" type="sibTrans" cxnId="{39F40F3F-9F73-4672-9A70-4C6DD48C60A0}">
      <dgm:prSet/>
      <dgm:spPr/>
      <dgm:t>
        <a:bodyPr/>
        <a:lstStyle/>
        <a:p>
          <a:endParaRPr lang="en-US"/>
        </a:p>
      </dgm:t>
    </dgm:pt>
    <dgm:pt modelId="{C89579E6-8280-4117-A235-6C145A71EA7E}">
      <dgm:prSet phldrT="[Text]"/>
      <dgm:spPr>
        <a:solidFill>
          <a:srgbClr val="DEFDB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Hasten eradication</a:t>
          </a:r>
          <a:endParaRPr lang="en-US" dirty="0">
            <a:solidFill>
              <a:schemeClr val="tx1"/>
            </a:solidFill>
          </a:endParaRPr>
        </a:p>
      </dgm:t>
    </dgm:pt>
    <dgm:pt modelId="{554A2ECE-2726-4A75-ABF1-C69539FF6784}" type="parTrans" cxnId="{F2563EA4-0099-4A46-88B0-4100A9091FCB}">
      <dgm:prSet/>
      <dgm:spPr/>
      <dgm:t>
        <a:bodyPr/>
        <a:lstStyle/>
        <a:p>
          <a:endParaRPr lang="en-US"/>
        </a:p>
      </dgm:t>
    </dgm:pt>
    <dgm:pt modelId="{2F300CF7-F8F2-4936-A1B5-3C295FF18FF8}" type="sibTrans" cxnId="{F2563EA4-0099-4A46-88B0-4100A9091FCB}">
      <dgm:prSet/>
      <dgm:spPr/>
      <dgm:t>
        <a:bodyPr/>
        <a:lstStyle/>
        <a:p>
          <a:endParaRPr lang="en-US"/>
        </a:p>
      </dgm:t>
    </dgm:pt>
    <dgm:pt modelId="{A194B3EA-F8C2-4B88-BD65-DE7396B53399}">
      <dgm:prSet phldrT="[Text]"/>
      <dgm:spPr>
        <a:solidFill>
          <a:srgbClr val="CEDEE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Interrupt transmission if outbreaks occur</a:t>
          </a:r>
          <a:endParaRPr lang="en-US" dirty="0">
            <a:solidFill>
              <a:schemeClr val="tx1"/>
            </a:solidFill>
          </a:endParaRPr>
        </a:p>
      </dgm:t>
    </dgm:pt>
    <dgm:pt modelId="{8A25E74A-58A9-4731-9662-C4F5A63685A5}" type="parTrans" cxnId="{297EF9BE-E60D-4E48-B5C6-061F2EC87022}">
      <dgm:prSet/>
      <dgm:spPr/>
      <dgm:t>
        <a:bodyPr/>
        <a:lstStyle/>
        <a:p>
          <a:endParaRPr lang="en-US"/>
        </a:p>
      </dgm:t>
    </dgm:pt>
    <dgm:pt modelId="{D4FAADF5-F2E0-4293-BA18-53AF5A70C9CD}" type="sibTrans" cxnId="{297EF9BE-E60D-4E48-B5C6-061F2EC87022}">
      <dgm:prSet/>
      <dgm:spPr/>
      <dgm:t>
        <a:bodyPr/>
        <a:lstStyle/>
        <a:p>
          <a:endParaRPr lang="en-US"/>
        </a:p>
      </dgm:t>
    </dgm:pt>
    <dgm:pt modelId="{82E3594C-7407-4D26-ABC0-50C403825F9B}" type="pres">
      <dgm:prSet presAssocID="{2EBD3C2B-F019-4190-8A5A-515124B3DA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473AD-CB6F-4AE7-BC5E-D9985F371AEB}" type="pres">
      <dgm:prSet presAssocID="{07C87DE2-EEEC-4697-83AC-3D11566A31D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72818-479D-4340-BE91-C8AF77891B8A}" type="pres">
      <dgm:prSet presAssocID="{082117EA-D596-4490-852A-4570C991E7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843611B-DF81-4A63-AC00-A03404D03BCE}" type="pres">
      <dgm:prSet presAssocID="{082117EA-D596-4490-852A-4570C991E78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52A8F3-69ED-48C7-937D-FCEBD9F92E07}" type="pres">
      <dgm:prSet presAssocID="{C89579E6-8280-4117-A235-6C145A71EA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E1606-50AA-44A1-964A-35023DE386B2}" type="pres">
      <dgm:prSet presAssocID="{2F300CF7-F8F2-4936-A1B5-3C295FF18FF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89FB8B6-CB2A-47F9-BF9E-BD8AB13E3ADE}" type="pres">
      <dgm:prSet presAssocID="{2F300CF7-F8F2-4936-A1B5-3C295FF18FF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E7EF402-4D17-435E-A456-BF5D026E18F5}" type="pres">
      <dgm:prSet presAssocID="{A194B3EA-F8C2-4B88-BD65-DE7396B533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D442C-75A8-428F-ADE1-5BCA021D9A9E}" type="pres">
      <dgm:prSet presAssocID="{D4FAADF5-F2E0-4293-BA18-53AF5A70C9C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98FF369-EF87-4B0A-89D7-2F479D7E8289}" type="pres">
      <dgm:prSet presAssocID="{D4FAADF5-F2E0-4293-BA18-53AF5A70C9C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F41E0D6-97C0-4A72-9871-717A607F8CD3}" type="presOf" srcId="{082117EA-D596-4490-852A-4570C991E782}" destId="{75572818-479D-4340-BE91-C8AF77891B8A}" srcOrd="0" destOrd="0" presId="urn:microsoft.com/office/officeart/2005/8/layout/cycle7"/>
    <dgm:cxn modelId="{5EF5F22B-B1FB-488C-81D1-3982006B2EF6}" type="presOf" srcId="{A194B3EA-F8C2-4B88-BD65-DE7396B53399}" destId="{BE7EF402-4D17-435E-A456-BF5D026E18F5}" srcOrd="0" destOrd="0" presId="urn:microsoft.com/office/officeart/2005/8/layout/cycle7"/>
    <dgm:cxn modelId="{C069DEF6-DDFB-431E-895A-91B91F393FE6}" type="presOf" srcId="{2F300CF7-F8F2-4936-A1B5-3C295FF18FF8}" destId="{B52E1606-50AA-44A1-964A-35023DE386B2}" srcOrd="0" destOrd="0" presId="urn:microsoft.com/office/officeart/2005/8/layout/cycle7"/>
    <dgm:cxn modelId="{3CA0D446-C4B1-49C3-9753-27C1CCCCDD9D}" type="presOf" srcId="{D4FAADF5-F2E0-4293-BA18-53AF5A70C9CD}" destId="{31BD442C-75A8-428F-ADE1-5BCA021D9A9E}" srcOrd="0" destOrd="0" presId="urn:microsoft.com/office/officeart/2005/8/layout/cycle7"/>
    <dgm:cxn modelId="{E365A4D5-4D8A-4671-87F5-CE8E9972D833}" type="presOf" srcId="{07C87DE2-EEEC-4697-83AC-3D11566A31D8}" destId="{B4A473AD-CB6F-4AE7-BC5E-D9985F371AEB}" srcOrd="0" destOrd="0" presId="urn:microsoft.com/office/officeart/2005/8/layout/cycle7"/>
    <dgm:cxn modelId="{AE3272C3-A6EF-4FD0-8ECE-AE5E775B94DE}" type="presOf" srcId="{D4FAADF5-F2E0-4293-BA18-53AF5A70C9CD}" destId="{D98FF369-EF87-4B0A-89D7-2F479D7E8289}" srcOrd="1" destOrd="0" presId="urn:microsoft.com/office/officeart/2005/8/layout/cycle7"/>
    <dgm:cxn modelId="{2F8F2144-C996-4C19-8B98-6B47918CBEE7}" type="presOf" srcId="{082117EA-D596-4490-852A-4570C991E782}" destId="{0843611B-DF81-4A63-AC00-A03404D03BCE}" srcOrd="1" destOrd="0" presId="urn:microsoft.com/office/officeart/2005/8/layout/cycle7"/>
    <dgm:cxn modelId="{246BDFFA-08A4-4576-8CEF-88C09A5F83DD}" type="presOf" srcId="{2F300CF7-F8F2-4936-A1B5-3C295FF18FF8}" destId="{B89FB8B6-CB2A-47F9-BF9E-BD8AB13E3ADE}" srcOrd="1" destOrd="0" presId="urn:microsoft.com/office/officeart/2005/8/layout/cycle7"/>
    <dgm:cxn modelId="{662D2CEE-4863-4F12-9395-4DD3151D0B33}" type="presOf" srcId="{2EBD3C2B-F019-4190-8A5A-515124B3DA78}" destId="{82E3594C-7407-4D26-ABC0-50C403825F9B}" srcOrd="0" destOrd="0" presId="urn:microsoft.com/office/officeart/2005/8/layout/cycle7"/>
    <dgm:cxn modelId="{36202BFA-DF19-4ECA-8534-336219CDB167}" type="presOf" srcId="{C89579E6-8280-4117-A235-6C145A71EA7E}" destId="{7752A8F3-69ED-48C7-937D-FCEBD9F92E07}" srcOrd="0" destOrd="0" presId="urn:microsoft.com/office/officeart/2005/8/layout/cycle7"/>
    <dgm:cxn modelId="{39F40F3F-9F73-4672-9A70-4C6DD48C60A0}" srcId="{2EBD3C2B-F019-4190-8A5A-515124B3DA78}" destId="{07C87DE2-EEEC-4697-83AC-3D11566A31D8}" srcOrd="0" destOrd="0" parTransId="{B301310D-2148-4569-AA06-DFB9FD515D96}" sibTransId="{082117EA-D596-4490-852A-4570C991E782}"/>
    <dgm:cxn modelId="{F2563EA4-0099-4A46-88B0-4100A9091FCB}" srcId="{2EBD3C2B-F019-4190-8A5A-515124B3DA78}" destId="{C89579E6-8280-4117-A235-6C145A71EA7E}" srcOrd="1" destOrd="0" parTransId="{554A2ECE-2726-4A75-ABF1-C69539FF6784}" sibTransId="{2F300CF7-F8F2-4936-A1B5-3C295FF18FF8}"/>
    <dgm:cxn modelId="{297EF9BE-E60D-4E48-B5C6-061F2EC87022}" srcId="{2EBD3C2B-F019-4190-8A5A-515124B3DA78}" destId="{A194B3EA-F8C2-4B88-BD65-DE7396B53399}" srcOrd="2" destOrd="0" parTransId="{8A25E74A-58A9-4731-9662-C4F5A63685A5}" sibTransId="{D4FAADF5-F2E0-4293-BA18-53AF5A70C9CD}"/>
    <dgm:cxn modelId="{FBF429C3-C0C3-4DA6-ABAF-EDFB2A02EDE3}" type="presParOf" srcId="{82E3594C-7407-4D26-ABC0-50C403825F9B}" destId="{B4A473AD-CB6F-4AE7-BC5E-D9985F371AEB}" srcOrd="0" destOrd="0" presId="urn:microsoft.com/office/officeart/2005/8/layout/cycle7"/>
    <dgm:cxn modelId="{4F1FC61D-81EF-4F98-961C-F313DC2F073B}" type="presParOf" srcId="{82E3594C-7407-4D26-ABC0-50C403825F9B}" destId="{75572818-479D-4340-BE91-C8AF77891B8A}" srcOrd="1" destOrd="0" presId="urn:microsoft.com/office/officeart/2005/8/layout/cycle7"/>
    <dgm:cxn modelId="{0BDDBF8B-AF4E-40A9-9549-F1B97C8CC943}" type="presParOf" srcId="{75572818-479D-4340-BE91-C8AF77891B8A}" destId="{0843611B-DF81-4A63-AC00-A03404D03BCE}" srcOrd="0" destOrd="0" presId="urn:microsoft.com/office/officeart/2005/8/layout/cycle7"/>
    <dgm:cxn modelId="{6479DFFD-6FF5-4D4C-80EB-FEFF14DBD71F}" type="presParOf" srcId="{82E3594C-7407-4D26-ABC0-50C403825F9B}" destId="{7752A8F3-69ED-48C7-937D-FCEBD9F92E07}" srcOrd="2" destOrd="0" presId="urn:microsoft.com/office/officeart/2005/8/layout/cycle7"/>
    <dgm:cxn modelId="{9F855252-CC0F-4A84-BB46-760F0E89DEB8}" type="presParOf" srcId="{82E3594C-7407-4D26-ABC0-50C403825F9B}" destId="{B52E1606-50AA-44A1-964A-35023DE386B2}" srcOrd="3" destOrd="0" presId="urn:microsoft.com/office/officeart/2005/8/layout/cycle7"/>
    <dgm:cxn modelId="{17EDA6AD-A239-4155-823F-464896506E7A}" type="presParOf" srcId="{B52E1606-50AA-44A1-964A-35023DE386B2}" destId="{B89FB8B6-CB2A-47F9-BF9E-BD8AB13E3ADE}" srcOrd="0" destOrd="0" presId="urn:microsoft.com/office/officeart/2005/8/layout/cycle7"/>
    <dgm:cxn modelId="{20B08778-1600-41EF-A06F-BF43DE80EF03}" type="presParOf" srcId="{82E3594C-7407-4D26-ABC0-50C403825F9B}" destId="{BE7EF402-4D17-435E-A456-BF5D026E18F5}" srcOrd="4" destOrd="0" presId="urn:microsoft.com/office/officeart/2005/8/layout/cycle7"/>
    <dgm:cxn modelId="{26E5EAF1-BA8A-4ADB-A336-2C6D266AD885}" type="presParOf" srcId="{82E3594C-7407-4D26-ABC0-50C403825F9B}" destId="{31BD442C-75A8-428F-ADE1-5BCA021D9A9E}" srcOrd="5" destOrd="0" presId="urn:microsoft.com/office/officeart/2005/8/layout/cycle7"/>
    <dgm:cxn modelId="{2C853787-B66A-4D3A-9549-0E92096C8877}" type="presParOf" srcId="{31BD442C-75A8-428F-ADE1-5BCA021D9A9E}" destId="{D98FF369-EF87-4B0A-89D7-2F479D7E828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BD3C2B-F019-4190-8A5A-515124B3DA7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C87DE2-EEEC-4697-83AC-3D11566A31D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Reduce risks</a:t>
          </a:r>
          <a:endParaRPr lang="en-US" dirty="0"/>
        </a:p>
      </dgm:t>
    </dgm:pt>
    <dgm:pt modelId="{B301310D-2148-4569-AA06-DFB9FD515D96}" type="parTrans" cxnId="{39F40F3F-9F73-4672-9A70-4C6DD48C60A0}">
      <dgm:prSet/>
      <dgm:spPr/>
      <dgm:t>
        <a:bodyPr/>
        <a:lstStyle/>
        <a:p>
          <a:endParaRPr lang="en-US"/>
        </a:p>
      </dgm:t>
    </dgm:pt>
    <dgm:pt modelId="{082117EA-D596-4490-852A-4570C991E782}" type="sibTrans" cxnId="{39F40F3F-9F73-4672-9A70-4C6DD48C60A0}">
      <dgm:prSet/>
      <dgm:spPr/>
      <dgm:t>
        <a:bodyPr/>
        <a:lstStyle/>
        <a:p>
          <a:endParaRPr lang="en-US"/>
        </a:p>
      </dgm:t>
    </dgm:pt>
    <dgm:pt modelId="{C89579E6-8280-4117-A235-6C145A71EA7E}">
      <dgm:prSet phldrT="[Text]"/>
      <dgm:spPr>
        <a:solidFill>
          <a:srgbClr val="DEFDB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Hasten eradication</a:t>
          </a:r>
          <a:endParaRPr lang="en-US" dirty="0">
            <a:solidFill>
              <a:schemeClr val="tx1"/>
            </a:solidFill>
          </a:endParaRPr>
        </a:p>
      </dgm:t>
    </dgm:pt>
    <dgm:pt modelId="{554A2ECE-2726-4A75-ABF1-C69539FF6784}" type="parTrans" cxnId="{F2563EA4-0099-4A46-88B0-4100A9091FCB}">
      <dgm:prSet/>
      <dgm:spPr/>
      <dgm:t>
        <a:bodyPr/>
        <a:lstStyle/>
        <a:p>
          <a:endParaRPr lang="en-US"/>
        </a:p>
      </dgm:t>
    </dgm:pt>
    <dgm:pt modelId="{2F300CF7-F8F2-4936-A1B5-3C295FF18FF8}" type="sibTrans" cxnId="{F2563EA4-0099-4A46-88B0-4100A9091FCB}">
      <dgm:prSet/>
      <dgm:spPr/>
      <dgm:t>
        <a:bodyPr/>
        <a:lstStyle/>
        <a:p>
          <a:endParaRPr lang="en-US"/>
        </a:p>
      </dgm:t>
    </dgm:pt>
    <dgm:pt modelId="{A194B3EA-F8C2-4B88-BD65-DE7396B53399}">
      <dgm:prSet phldrT="[Text]"/>
      <dgm:spPr>
        <a:solidFill>
          <a:srgbClr val="CEDEE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Interrupt transmission if outbreaks occur</a:t>
          </a:r>
          <a:endParaRPr lang="en-US" dirty="0">
            <a:solidFill>
              <a:schemeClr val="tx1"/>
            </a:solidFill>
          </a:endParaRPr>
        </a:p>
      </dgm:t>
    </dgm:pt>
    <dgm:pt modelId="{8A25E74A-58A9-4731-9662-C4F5A63685A5}" type="parTrans" cxnId="{297EF9BE-E60D-4E48-B5C6-061F2EC87022}">
      <dgm:prSet/>
      <dgm:spPr/>
      <dgm:t>
        <a:bodyPr/>
        <a:lstStyle/>
        <a:p>
          <a:endParaRPr lang="en-US"/>
        </a:p>
      </dgm:t>
    </dgm:pt>
    <dgm:pt modelId="{D4FAADF5-F2E0-4293-BA18-53AF5A70C9CD}" type="sibTrans" cxnId="{297EF9BE-E60D-4E48-B5C6-061F2EC87022}">
      <dgm:prSet/>
      <dgm:spPr/>
      <dgm:t>
        <a:bodyPr/>
        <a:lstStyle/>
        <a:p>
          <a:endParaRPr lang="en-US"/>
        </a:p>
      </dgm:t>
    </dgm:pt>
    <dgm:pt modelId="{82E3594C-7407-4D26-ABC0-50C403825F9B}" type="pres">
      <dgm:prSet presAssocID="{2EBD3C2B-F019-4190-8A5A-515124B3DA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473AD-CB6F-4AE7-BC5E-D9985F371AEB}" type="pres">
      <dgm:prSet presAssocID="{07C87DE2-EEEC-4697-83AC-3D11566A31D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72818-479D-4340-BE91-C8AF77891B8A}" type="pres">
      <dgm:prSet presAssocID="{082117EA-D596-4490-852A-4570C991E7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843611B-DF81-4A63-AC00-A03404D03BCE}" type="pres">
      <dgm:prSet presAssocID="{082117EA-D596-4490-852A-4570C991E78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52A8F3-69ED-48C7-937D-FCEBD9F92E07}" type="pres">
      <dgm:prSet presAssocID="{C89579E6-8280-4117-A235-6C145A71EA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E1606-50AA-44A1-964A-35023DE386B2}" type="pres">
      <dgm:prSet presAssocID="{2F300CF7-F8F2-4936-A1B5-3C295FF18FF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89FB8B6-CB2A-47F9-BF9E-BD8AB13E3ADE}" type="pres">
      <dgm:prSet presAssocID="{2F300CF7-F8F2-4936-A1B5-3C295FF18FF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E7EF402-4D17-435E-A456-BF5D026E18F5}" type="pres">
      <dgm:prSet presAssocID="{A194B3EA-F8C2-4B88-BD65-DE7396B533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D442C-75A8-428F-ADE1-5BCA021D9A9E}" type="pres">
      <dgm:prSet presAssocID="{D4FAADF5-F2E0-4293-BA18-53AF5A70C9C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98FF369-EF87-4B0A-89D7-2F479D7E8289}" type="pres">
      <dgm:prSet presAssocID="{D4FAADF5-F2E0-4293-BA18-53AF5A70C9C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293B7B0-9765-42A6-8B2C-693066091D62}" type="presOf" srcId="{D4FAADF5-F2E0-4293-BA18-53AF5A70C9CD}" destId="{31BD442C-75A8-428F-ADE1-5BCA021D9A9E}" srcOrd="0" destOrd="0" presId="urn:microsoft.com/office/officeart/2005/8/layout/cycle7"/>
    <dgm:cxn modelId="{DCF97A4D-32FA-4A49-B7D9-33D1BCD3A577}" type="presOf" srcId="{2F300CF7-F8F2-4936-A1B5-3C295FF18FF8}" destId="{B89FB8B6-CB2A-47F9-BF9E-BD8AB13E3ADE}" srcOrd="1" destOrd="0" presId="urn:microsoft.com/office/officeart/2005/8/layout/cycle7"/>
    <dgm:cxn modelId="{56680654-3857-4716-81AC-849BB9F98CE4}" type="presOf" srcId="{082117EA-D596-4490-852A-4570C991E782}" destId="{75572818-479D-4340-BE91-C8AF77891B8A}" srcOrd="0" destOrd="0" presId="urn:microsoft.com/office/officeart/2005/8/layout/cycle7"/>
    <dgm:cxn modelId="{7AE9199A-9A0E-4EC9-84FA-F56285B542D9}" type="presOf" srcId="{082117EA-D596-4490-852A-4570C991E782}" destId="{0843611B-DF81-4A63-AC00-A03404D03BCE}" srcOrd="1" destOrd="0" presId="urn:microsoft.com/office/officeart/2005/8/layout/cycle7"/>
    <dgm:cxn modelId="{AFAFEC80-8491-4DB9-8C41-CC222FA964C1}" type="presOf" srcId="{C89579E6-8280-4117-A235-6C145A71EA7E}" destId="{7752A8F3-69ED-48C7-937D-FCEBD9F92E07}" srcOrd="0" destOrd="0" presId="urn:microsoft.com/office/officeart/2005/8/layout/cycle7"/>
    <dgm:cxn modelId="{30ADEEF2-7F34-4944-990D-F5B84585BC95}" type="presOf" srcId="{2EBD3C2B-F019-4190-8A5A-515124B3DA78}" destId="{82E3594C-7407-4D26-ABC0-50C403825F9B}" srcOrd="0" destOrd="0" presId="urn:microsoft.com/office/officeart/2005/8/layout/cycle7"/>
    <dgm:cxn modelId="{809D54A9-AEF6-4BA0-9386-BA9156E6B406}" type="presOf" srcId="{07C87DE2-EEEC-4697-83AC-3D11566A31D8}" destId="{B4A473AD-CB6F-4AE7-BC5E-D9985F371AEB}" srcOrd="0" destOrd="0" presId="urn:microsoft.com/office/officeart/2005/8/layout/cycle7"/>
    <dgm:cxn modelId="{39F40F3F-9F73-4672-9A70-4C6DD48C60A0}" srcId="{2EBD3C2B-F019-4190-8A5A-515124B3DA78}" destId="{07C87DE2-EEEC-4697-83AC-3D11566A31D8}" srcOrd="0" destOrd="0" parTransId="{B301310D-2148-4569-AA06-DFB9FD515D96}" sibTransId="{082117EA-D596-4490-852A-4570C991E782}"/>
    <dgm:cxn modelId="{02AA0399-48DC-47D3-A71E-994554B5FE84}" type="presOf" srcId="{D4FAADF5-F2E0-4293-BA18-53AF5A70C9CD}" destId="{D98FF369-EF87-4B0A-89D7-2F479D7E8289}" srcOrd="1" destOrd="0" presId="urn:microsoft.com/office/officeart/2005/8/layout/cycle7"/>
    <dgm:cxn modelId="{F2563EA4-0099-4A46-88B0-4100A9091FCB}" srcId="{2EBD3C2B-F019-4190-8A5A-515124B3DA78}" destId="{C89579E6-8280-4117-A235-6C145A71EA7E}" srcOrd="1" destOrd="0" parTransId="{554A2ECE-2726-4A75-ABF1-C69539FF6784}" sibTransId="{2F300CF7-F8F2-4936-A1B5-3C295FF18FF8}"/>
    <dgm:cxn modelId="{297EF9BE-E60D-4E48-B5C6-061F2EC87022}" srcId="{2EBD3C2B-F019-4190-8A5A-515124B3DA78}" destId="{A194B3EA-F8C2-4B88-BD65-DE7396B53399}" srcOrd="2" destOrd="0" parTransId="{8A25E74A-58A9-4731-9662-C4F5A63685A5}" sibTransId="{D4FAADF5-F2E0-4293-BA18-53AF5A70C9CD}"/>
    <dgm:cxn modelId="{8F524632-66D5-4CAE-85FB-86F7216DBE32}" type="presOf" srcId="{A194B3EA-F8C2-4B88-BD65-DE7396B53399}" destId="{BE7EF402-4D17-435E-A456-BF5D026E18F5}" srcOrd="0" destOrd="0" presId="urn:microsoft.com/office/officeart/2005/8/layout/cycle7"/>
    <dgm:cxn modelId="{4F3F0659-462C-4E19-9AE8-AE55559EAC34}" type="presOf" srcId="{2F300CF7-F8F2-4936-A1B5-3C295FF18FF8}" destId="{B52E1606-50AA-44A1-964A-35023DE386B2}" srcOrd="0" destOrd="0" presId="urn:microsoft.com/office/officeart/2005/8/layout/cycle7"/>
    <dgm:cxn modelId="{F2B13571-71E7-44CD-A68C-1826CA7BED14}" type="presParOf" srcId="{82E3594C-7407-4D26-ABC0-50C403825F9B}" destId="{B4A473AD-CB6F-4AE7-BC5E-D9985F371AEB}" srcOrd="0" destOrd="0" presId="urn:microsoft.com/office/officeart/2005/8/layout/cycle7"/>
    <dgm:cxn modelId="{6A2A3574-0B0B-4A81-A8A8-3704D55D7C3F}" type="presParOf" srcId="{82E3594C-7407-4D26-ABC0-50C403825F9B}" destId="{75572818-479D-4340-BE91-C8AF77891B8A}" srcOrd="1" destOrd="0" presId="urn:microsoft.com/office/officeart/2005/8/layout/cycle7"/>
    <dgm:cxn modelId="{7B49A803-258D-4B9D-812B-43453F260CDB}" type="presParOf" srcId="{75572818-479D-4340-BE91-C8AF77891B8A}" destId="{0843611B-DF81-4A63-AC00-A03404D03BCE}" srcOrd="0" destOrd="0" presId="urn:microsoft.com/office/officeart/2005/8/layout/cycle7"/>
    <dgm:cxn modelId="{A4E41AF5-C825-42E6-AE21-C894A9765296}" type="presParOf" srcId="{82E3594C-7407-4D26-ABC0-50C403825F9B}" destId="{7752A8F3-69ED-48C7-937D-FCEBD9F92E07}" srcOrd="2" destOrd="0" presId="urn:microsoft.com/office/officeart/2005/8/layout/cycle7"/>
    <dgm:cxn modelId="{DD2E008E-1654-4FFC-9440-5EBCFCF8C021}" type="presParOf" srcId="{82E3594C-7407-4D26-ABC0-50C403825F9B}" destId="{B52E1606-50AA-44A1-964A-35023DE386B2}" srcOrd="3" destOrd="0" presId="urn:microsoft.com/office/officeart/2005/8/layout/cycle7"/>
    <dgm:cxn modelId="{C1A96FB1-54F6-46FC-B08D-1074ABB530CD}" type="presParOf" srcId="{B52E1606-50AA-44A1-964A-35023DE386B2}" destId="{B89FB8B6-CB2A-47F9-BF9E-BD8AB13E3ADE}" srcOrd="0" destOrd="0" presId="urn:microsoft.com/office/officeart/2005/8/layout/cycle7"/>
    <dgm:cxn modelId="{5B5FDFAE-42BA-4423-B6AD-F02314FAC411}" type="presParOf" srcId="{82E3594C-7407-4D26-ABC0-50C403825F9B}" destId="{BE7EF402-4D17-435E-A456-BF5D026E18F5}" srcOrd="4" destOrd="0" presId="urn:microsoft.com/office/officeart/2005/8/layout/cycle7"/>
    <dgm:cxn modelId="{70C27B37-49E8-4AC6-89C7-ABB79C973734}" type="presParOf" srcId="{82E3594C-7407-4D26-ABC0-50C403825F9B}" destId="{31BD442C-75A8-428F-ADE1-5BCA021D9A9E}" srcOrd="5" destOrd="0" presId="urn:microsoft.com/office/officeart/2005/8/layout/cycle7"/>
    <dgm:cxn modelId="{DD38FE2B-EF65-4E53-858A-6D1CBFD35579}" type="presParOf" srcId="{31BD442C-75A8-428F-ADE1-5BCA021D9A9E}" destId="{D98FF369-EF87-4B0A-89D7-2F479D7E828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68929-67F6-44E8-AB41-FE91D5FD8244}">
      <dsp:nvSpPr>
        <dsp:cNvPr id="0" name=""/>
        <dsp:cNvSpPr/>
      </dsp:nvSpPr>
      <dsp:spPr>
        <a:xfrm>
          <a:off x="1156218" y="1075334"/>
          <a:ext cx="1933961" cy="193405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5A471C"/>
              </a:solidFill>
            </a:rPr>
            <a:t>POLIO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5A471C"/>
              </a:solidFill>
            </a:rPr>
            <a:t>OUTBREAK post-eradication</a:t>
          </a:r>
          <a:endParaRPr lang="en-US" sz="1800" kern="1200" dirty="0"/>
        </a:p>
      </dsp:txBody>
      <dsp:txXfrm>
        <a:off x="1439440" y="1358570"/>
        <a:ext cx="1367517" cy="1367585"/>
      </dsp:txXfrm>
    </dsp:sp>
    <dsp:sp modelId="{77AE5BFC-ED7F-481C-8431-0C5620F7145E}">
      <dsp:nvSpPr>
        <dsp:cNvPr id="0" name=""/>
        <dsp:cNvSpPr/>
      </dsp:nvSpPr>
      <dsp:spPr>
        <a:xfrm>
          <a:off x="158902" y="0"/>
          <a:ext cx="3898548" cy="4063999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A324E-D69B-4B24-AE73-6F5626756923}">
      <dsp:nvSpPr>
        <dsp:cNvPr id="0" name=""/>
        <dsp:cNvSpPr/>
      </dsp:nvSpPr>
      <dsp:spPr>
        <a:xfrm>
          <a:off x="3029509" y="342595"/>
          <a:ext cx="1036030" cy="103631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409CE-BFB0-4F70-9527-2CD3DB5BA80A}">
      <dsp:nvSpPr>
        <dsp:cNvPr id="0" name=""/>
        <dsp:cNvSpPr/>
      </dsp:nvSpPr>
      <dsp:spPr>
        <a:xfrm>
          <a:off x="4144123" y="359257"/>
          <a:ext cx="1386766" cy="1002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mOPV1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4144123" y="359257"/>
        <a:ext cx="1386766" cy="1002995"/>
      </dsp:txXfrm>
    </dsp:sp>
    <dsp:sp modelId="{621B493E-DC36-41A8-A29E-658700DEEA0C}">
      <dsp:nvSpPr>
        <dsp:cNvPr id="0" name=""/>
        <dsp:cNvSpPr/>
      </dsp:nvSpPr>
      <dsp:spPr>
        <a:xfrm>
          <a:off x="3429938" y="1521561"/>
          <a:ext cx="1036030" cy="103631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BD6A3-26D7-49FA-AB04-EB8F21F76786}">
      <dsp:nvSpPr>
        <dsp:cNvPr id="0" name=""/>
        <dsp:cNvSpPr/>
      </dsp:nvSpPr>
      <dsp:spPr>
        <a:xfrm>
          <a:off x="4550330" y="1536192"/>
          <a:ext cx="1386766" cy="1002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mOPV2</a:t>
          </a:r>
          <a:endParaRPr lang="en-US" sz="1800" b="1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4550330" y="1536192"/>
        <a:ext cx="1386766" cy="1002995"/>
      </dsp:txXfrm>
    </dsp:sp>
    <dsp:sp modelId="{70F871B8-1CFD-4EC8-9B40-646F0DAC0D4E}">
      <dsp:nvSpPr>
        <dsp:cNvPr id="0" name=""/>
        <dsp:cNvSpPr/>
      </dsp:nvSpPr>
      <dsp:spPr>
        <a:xfrm>
          <a:off x="3029509" y="2717190"/>
          <a:ext cx="1036030" cy="1036319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EA325-C97D-47EA-8D95-2F81796FABF2}">
      <dsp:nvSpPr>
        <dsp:cNvPr id="0" name=""/>
        <dsp:cNvSpPr/>
      </dsp:nvSpPr>
      <dsp:spPr>
        <a:xfrm>
          <a:off x="4144123" y="2738323"/>
          <a:ext cx="1386766" cy="1002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1800" b="1" kern="1200" dirty="0" smtClean="0">
              <a:solidFill>
                <a:schemeClr val="tx1">
                  <a:lumMod val="75000"/>
                </a:schemeClr>
              </a:solidFill>
            </a:rPr>
            <a:t>mOPV3</a:t>
          </a:r>
          <a:endParaRPr lang="en-US" sz="1800" b="1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4144123" y="2738323"/>
        <a:ext cx="1386766" cy="1002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ECEDA-60BB-4BDF-AA25-D8D1EDADC3E8}">
      <dsp:nvSpPr>
        <dsp:cNvPr id="0" name=""/>
        <dsp:cNvSpPr/>
      </dsp:nvSpPr>
      <dsp:spPr>
        <a:xfrm>
          <a:off x="419184" y="0"/>
          <a:ext cx="7388056" cy="461753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4970F-7DDD-4E85-BB1A-371DA00773AF}">
      <dsp:nvSpPr>
        <dsp:cNvPr id="0" name=""/>
        <dsp:cNvSpPr/>
      </dsp:nvSpPr>
      <dsp:spPr>
        <a:xfrm>
          <a:off x="1357467" y="3187022"/>
          <a:ext cx="192089" cy="192089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6CBD6-3090-4513-A40E-65F6C79DB6EF}">
      <dsp:nvSpPr>
        <dsp:cNvPr id="0" name=""/>
        <dsp:cNvSpPr/>
      </dsp:nvSpPr>
      <dsp:spPr>
        <a:xfrm>
          <a:off x="1817944" y="3291047"/>
          <a:ext cx="3715764" cy="1326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4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Introduce</a:t>
          </a:r>
          <a:endParaRPr lang="en-US" sz="2400" b="1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 least one dose of </a:t>
          </a:r>
          <a:r>
            <a:rPr lang="en-US" sz="1600" b="1" kern="1200" dirty="0" smtClean="0"/>
            <a:t>IPV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into</a:t>
          </a:r>
          <a:r>
            <a:rPr lang="en-US" sz="1600" b="1" kern="1200" dirty="0" smtClean="0"/>
            <a:t> routine immunization</a:t>
          </a:r>
          <a:endParaRPr lang="en-US" sz="1600" b="1" kern="1200" dirty="0"/>
        </a:p>
      </dsp:txBody>
      <dsp:txXfrm>
        <a:off x="1817944" y="3291047"/>
        <a:ext cx="3715764" cy="1326487"/>
      </dsp:txXfrm>
    </dsp:sp>
    <dsp:sp modelId="{9D019696-DCC4-4873-B334-98BD4AB3BCBE}">
      <dsp:nvSpPr>
        <dsp:cNvPr id="0" name=""/>
        <dsp:cNvSpPr/>
      </dsp:nvSpPr>
      <dsp:spPr>
        <a:xfrm>
          <a:off x="3053026" y="1931976"/>
          <a:ext cx="347238" cy="347238"/>
        </a:xfrm>
        <a:prstGeom prst="ellipse">
          <a:avLst/>
        </a:prstGeom>
        <a:solidFill>
          <a:schemeClr val="accent5">
            <a:hueOff val="5219861"/>
            <a:satOff val="-12520"/>
            <a:lumOff val="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E7E2E-9F76-410C-AC1F-79835135649E}">
      <dsp:nvSpPr>
        <dsp:cNvPr id="0" name=""/>
        <dsp:cNvSpPr/>
      </dsp:nvSpPr>
      <dsp:spPr>
        <a:xfrm>
          <a:off x="3481737" y="2347897"/>
          <a:ext cx="2351157" cy="1103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995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339966"/>
              </a:solidFill>
            </a:rPr>
            <a:t>Switch</a:t>
          </a:r>
          <a:endParaRPr lang="en-US" sz="2400" b="1" kern="1200" dirty="0">
            <a:solidFill>
              <a:srgbClr val="33996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tOPV</a:t>
          </a:r>
          <a:r>
            <a:rPr lang="en-US" sz="1600" kern="1200" dirty="0" smtClean="0"/>
            <a:t> to </a:t>
          </a:r>
          <a:r>
            <a:rPr lang="en-US" sz="1600" kern="1200" dirty="0" err="1" smtClean="0"/>
            <a:t>bOPV</a:t>
          </a:r>
          <a:endParaRPr lang="en-US" sz="1600" kern="1200" dirty="0"/>
        </a:p>
      </dsp:txBody>
      <dsp:txXfrm>
        <a:off x="3481737" y="2347897"/>
        <a:ext cx="2351157" cy="1103193"/>
      </dsp:txXfrm>
    </dsp:sp>
    <dsp:sp modelId="{7B29B2F4-9338-4DB2-9B2B-6E666DCF164E}">
      <dsp:nvSpPr>
        <dsp:cNvPr id="0" name=""/>
        <dsp:cNvSpPr/>
      </dsp:nvSpPr>
      <dsp:spPr>
        <a:xfrm>
          <a:off x="5092129" y="1168236"/>
          <a:ext cx="480223" cy="480223"/>
        </a:xfrm>
        <a:prstGeom prst="ellipse">
          <a:avLst/>
        </a:prstGeom>
        <a:solidFill>
          <a:srgbClr val="4B6D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8D82D-56E5-414B-A908-5BD58FF71D78}">
      <dsp:nvSpPr>
        <dsp:cNvPr id="0" name=""/>
        <dsp:cNvSpPr/>
      </dsp:nvSpPr>
      <dsp:spPr>
        <a:xfrm>
          <a:off x="5393259" y="1773120"/>
          <a:ext cx="2833165" cy="1173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461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4B6DFF"/>
              </a:solidFill>
            </a:rPr>
            <a:t>Withdrawal</a:t>
          </a:r>
          <a:endParaRPr lang="en-US" sz="2400" b="1" kern="1200" dirty="0">
            <a:solidFill>
              <a:srgbClr val="4B6DFF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of </a:t>
          </a:r>
          <a:r>
            <a:rPr lang="en-US" sz="1600" kern="1200" dirty="0" err="1" smtClean="0"/>
            <a:t>bOPV</a:t>
          </a:r>
          <a:r>
            <a:rPr lang="en-US" sz="1600" kern="1200" dirty="0" smtClean="0"/>
            <a:t> &amp; routine OPV use</a:t>
          </a:r>
          <a:endParaRPr lang="en-US" sz="1600" kern="1200" dirty="0"/>
        </a:p>
      </dsp:txBody>
      <dsp:txXfrm>
        <a:off x="5393259" y="1773120"/>
        <a:ext cx="2833165" cy="1173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473AD-CB6F-4AE7-BC5E-D9985F371AEB}">
      <dsp:nvSpPr>
        <dsp:cNvPr id="0" name=""/>
        <dsp:cNvSpPr/>
      </dsp:nvSpPr>
      <dsp:spPr>
        <a:xfrm>
          <a:off x="1566713" y="151462"/>
          <a:ext cx="1895772" cy="94788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 risks</a:t>
          </a:r>
          <a:endParaRPr lang="en-US" sz="1800" kern="1200" dirty="0"/>
        </a:p>
      </dsp:txBody>
      <dsp:txXfrm>
        <a:off x="1594476" y="179225"/>
        <a:ext cx="1840246" cy="892360"/>
      </dsp:txXfrm>
    </dsp:sp>
    <dsp:sp modelId="{75572818-479D-4340-BE91-C8AF77891B8A}">
      <dsp:nvSpPr>
        <dsp:cNvPr id="0" name=""/>
        <dsp:cNvSpPr/>
      </dsp:nvSpPr>
      <dsp:spPr>
        <a:xfrm rot="3600000">
          <a:off x="2803248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902776" y="1881671"/>
        <a:ext cx="789184" cy="199056"/>
      </dsp:txXfrm>
    </dsp:sp>
    <dsp:sp modelId="{7752A8F3-69ED-48C7-937D-FCEBD9F92E07}">
      <dsp:nvSpPr>
        <dsp:cNvPr id="0" name=""/>
        <dsp:cNvSpPr/>
      </dsp:nvSpPr>
      <dsp:spPr>
        <a:xfrm>
          <a:off x="3132250" y="2863051"/>
          <a:ext cx="1895772" cy="947886"/>
        </a:xfrm>
        <a:prstGeom prst="roundRect">
          <a:avLst>
            <a:gd name="adj" fmla="val 10000"/>
          </a:avLst>
        </a:prstGeom>
        <a:solidFill>
          <a:srgbClr val="DEFDB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Hasten eradication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160013" y="2890814"/>
        <a:ext cx="1840246" cy="892360"/>
      </dsp:txXfrm>
    </dsp:sp>
    <dsp:sp modelId="{B52E1606-50AA-44A1-964A-35023DE386B2}">
      <dsp:nvSpPr>
        <dsp:cNvPr id="0" name=""/>
        <dsp:cNvSpPr/>
      </dsp:nvSpPr>
      <dsp:spPr>
        <a:xfrm rot="10800000">
          <a:off x="2020479" y="3171114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120007" y="3237466"/>
        <a:ext cx="789184" cy="199056"/>
      </dsp:txXfrm>
    </dsp:sp>
    <dsp:sp modelId="{BE7EF402-4D17-435E-A456-BF5D026E18F5}">
      <dsp:nvSpPr>
        <dsp:cNvPr id="0" name=""/>
        <dsp:cNvSpPr/>
      </dsp:nvSpPr>
      <dsp:spPr>
        <a:xfrm>
          <a:off x="1176" y="2863051"/>
          <a:ext cx="1895772" cy="947886"/>
        </a:xfrm>
        <a:prstGeom prst="roundRect">
          <a:avLst>
            <a:gd name="adj" fmla="val 10000"/>
          </a:avLst>
        </a:prstGeom>
        <a:solidFill>
          <a:srgbClr val="CEDE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Interrupt transmission if outbreaks occur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8939" y="2890814"/>
        <a:ext cx="1840246" cy="892360"/>
      </dsp:txXfrm>
    </dsp:sp>
    <dsp:sp modelId="{31BD442C-75A8-428F-ADE1-5BCA021D9A9E}">
      <dsp:nvSpPr>
        <dsp:cNvPr id="0" name=""/>
        <dsp:cNvSpPr/>
      </dsp:nvSpPr>
      <dsp:spPr>
        <a:xfrm rot="18000000">
          <a:off x="1237711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337239" y="1881671"/>
        <a:ext cx="789184" cy="1990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473AD-CB6F-4AE7-BC5E-D9985F371AEB}">
      <dsp:nvSpPr>
        <dsp:cNvPr id="0" name=""/>
        <dsp:cNvSpPr/>
      </dsp:nvSpPr>
      <dsp:spPr>
        <a:xfrm>
          <a:off x="1566713" y="151462"/>
          <a:ext cx="1895772" cy="94788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 risks</a:t>
          </a:r>
          <a:endParaRPr lang="en-US" sz="1800" kern="1200" dirty="0"/>
        </a:p>
      </dsp:txBody>
      <dsp:txXfrm>
        <a:off x="1594476" y="179225"/>
        <a:ext cx="1840246" cy="892360"/>
      </dsp:txXfrm>
    </dsp:sp>
    <dsp:sp modelId="{75572818-479D-4340-BE91-C8AF77891B8A}">
      <dsp:nvSpPr>
        <dsp:cNvPr id="0" name=""/>
        <dsp:cNvSpPr/>
      </dsp:nvSpPr>
      <dsp:spPr>
        <a:xfrm rot="3600000">
          <a:off x="2803248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902776" y="1881671"/>
        <a:ext cx="789184" cy="199056"/>
      </dsp:txXfrm>
    </dsp:sp>
    <dsp:sp modelId="{7752A8F3-69ED-48C7-937D-FCEBD9F92E07}">
      <dsp:nvSpPr>
        <dsp:cNvPr id="0" name=""/>
        <dsp:cNvSpPr/>
      </dsp:nvSpPr>
      <dsp:spPr>
        <a:xfrm>
          <a:off x="3132250" y="2863051"/>
          <a:ext cx="1895772" cy="947886"/>
        </a:xfrm>
        <a:prstGeom prst="roundRect">
          <a:avLst>
            <a:gd name="adj" fmla="val 10000"/>
          </a:avLst>
        </a:prstGeom>
        <a:solidFill>
          <a:srgbClr val="DEFDB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Hasten eradication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160013" y="2890814"/>
        <a:ext cx="1840246" cy="892360"/>
      </dsp:txXfrm>
    </dsp:sp>
    <dsp:sp modelId="{B52E1606-50AA-44A1-964A-35023DE386B2}">
      <dsp:nvSpPr>
        <dsp:cNvPr id="0" name=""/>
        <dsp:cNvSpPr/>
      </dsp:nvSpPr>
      <dsp:spPr>
        <a:xfrm rot="10800000">
          <a:off x="2020479" y="3171114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120007" y="3237466"/>
        <a:ext cx="789184" cy="199056"/>
      </dsp:txXfrm>
    </dsp:sp>
    <dsp:sp modelId="{BE7EF402-4D17-435E-A456-BF5D026E18F5}">
      <dsp:nvSpPr>
        <dsp:cNvPr id="0" name=""/>
        <dsp:cNvSpPr/>
      </dsp:nvSpPr>
      <dsp:spPr>
        <a:xfrm>
          <a:off x="1176" y="2863051"/>
          <a:ext cx="1895772" cy="947886"/>
        </a:xfrm>
        <a:prstGeom prst="roundRect">
          <a:avLst>
            <a:gd name="adj" fmla="val 10000"/>
          </a:avLst>
        </a:prstGeom>
        <a:solidFill>
          <a:srgbClr val="CEDE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Interrupt transmission if outbreaks occur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8939" y="2890814"/>
        <a:ext cx="1840246" cy="892360"/>
      </dsp:txXfrm>
    </dsp:sp>
    <dsp:sp modelId="{31BD442C-75A8-428F-ADE1-5BCA021D9A9E}">
      <dsp:nvSpPr>
        <dsp:cNvPr id="0" name=""/>
        <dsp:cNvSpPr/>
      </dsp:nvSpPr>
      <dsp:spPr>
        <a:xfrm rot="18000000">
          <a:off x="1237711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337239" y="1881671"/>
        <a:ext cx="789184" cy="1990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473AD-CB6F-4AE7-BC5E-D9985F371AEB}">
      <dsp:nvSpPr>
        <dsp:cNvPr id="0" name=""/>
        <dsp:cNvSpPr/>
      </dsp:nvSpPr>
      <dsp:spPr>
        <a:xfrm>
          <a:off x="1566713" y="151462"/>
          <a:ext cx="1895772" cy="94788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 risks</a:t>
          </a:r>
          <a:endParaRPr lang="en-US" sz="1800" kern="1200" dirty="0"/>
        </a:p>
      </dsp:txBody>
      <dsp:txXfrm>
        <a:off x="1594476" y="179225"/>
        <a:ext cx="1840246" cy="892360"/>
      </dsp:txXfrm>
    </dsp:sp>
    <dsp:sp modelId="{75572818-479D-4340-BE91-C8AF77891B8A}">
      <dsp:nvSpPr>
        <dsp:cNvPr id="0" name=""/>
        <dsp:cNvSpPr/>
      </dsp:nvSpPr>
      <dsp:spPr>
        <a:xfrm rot="3600000">
          <a:off x="2803248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902776" y="1881671"/>
        <a:ext cx="789184" cy="199056"/>
      </dsp:txXfrm>
    </dsp:sp>
    <dsp:sp modelId="{7752A8F3-69ED-48C7-937D-FCEBD9F92E07}">
      <dsp:nvSpPr>
        <dsp:cNvPr id="0" name=""/>
        <dsp:cNvSpPr/>
      </dsp:nvSpPr>
      <dsp:spPr>
        <a:xfrm>
          <a:off x="3132250" y="2863051"/>
          <a:ext cx="1895772" cy="947886"/>
        </a:xfrm>
        <a:prstGeom prst="roundRect">
          <a:avLst>
            <a:gd name="adj" fmla="val 10000"/>
          </a:avLst>
        </a:prstGeom>
        <a:solidFill>
          <a:srgbClr val="DEFDB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Hasten eradication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160013" y="2890814"/>
        <a:ext cx="1840246" cy="892360"/>
      </dsp:txXfrm>
    </dsp:sp>
    <dsp:sp modelId="{B52E1606-50AA-44A1-964A-35023DE386B2}">
      <dsp:nvSpPr>
        <dsp:cNvPr id="0" name=""/>
        <dsp:cNvSpPr/>
      </dsp:nvSpPr>
      <dsp:spPr>
        <a:xfrm rot="10800000">
          <a:off x="2020479" y="3171114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120007" y="3237466"/>
        <a:ext cx="789184" cy="199056"/>
      </dsp:txXfrm>
    </dsp:sp>
    <dsp:sp modelId="{BE7EF402-4D17-435E-A456-BF5D026E18F5}">
      <dsp:nvSpPr>
        <dsp:cNvPr id="0" name=""/>
        <dsp:cNvSpPr/>
      </dsp:nvSpPr>
      <dsp:spPr>
        <a:xfrm>
          <a:off x="1176" y="2863051"/>
          <a:ext cx="1895772" cy="947886"/>
        </a:xfrm>
        <a:prstGeom prst="roundRect">
          <a:avLst>
            <a:gd name="adj" fmla="val 10000"/>
          </a:avLst>
        </a:prstGeom>
        <a:solidFill>
          <a:srgbClr val="CEDE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Interrupt transmission if outbreaks occur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8939" y="2890814"/>
        <a:ext cx="1840246" cy="892360"/>
      </dsp:txXfrm>
    </dsp:sp>
    <dsp:sp modelId="{31BD442C-75A8-428F-ADE1-5BCA021D9A9E}">
      <dsp:nvSpPr>
        <dsp:cNvPr id="0" name=""/>
        <dsp:cNvSpPr/>
      </dsp:nvSpPr>
      <dsp:spPr>
        <a:xfrm rot="18000000">
          <a:off x="1237711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337239" y="1881671"/>
        <a:ext cx="789184" cy="199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473AD-CB6F-4AE7-BC5E-D9985F371AEB}">
      <dsp:nvSpPr>
        <dsp:cNvPr id="0" name=""/>
        <dsp:cNvSpPr/>
      </dsp:nvSpPr>
      <dsp:spPr>
        <a:xfrm>
          <a:off x="1566713" y="151462"/>
          <a:ext cx="1895772" cy="94788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 risks</a:t>
          </a:r>
          <a:endParaRPr lang="en-US" sz="1800" kern="1200" dirty="0"/>
        </a:p>
      </dsp:txBody>
      <dsp:txXfrm>
        <a:off x="1594476" y="179225"/>
        <a:ext cx="1840246" cy="892360"/>
      </dsp:txXfrm>
    </dsp:sp>
    <dsp:sp modelId="{75572818-479D-4340-BE91-C8AF77891B8A}">
      <dsp:nvSpPr>
        <dsp:cNvPr id="0" name=""/>
        <dsp:cNvSpPr/>
      </dsp:nvSpPr>
      <dsp:spPr>
        <a:xfrm rot="3600000">
          <a:off x="2803248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902776" y="1881671"/>
        <a:ext cx="789184" cy="199056"/>
      </dsp:txXfrm>
    </dsp:sp>
    <dsp:sp modelId="{7752A8F3-69ED-48C7-937D-FCEBD9F92E07}">
      <dsp:nvSpPr>
        <dsp:cNvPr id="0" name=""/>
        <dsp:cNvSpPr/>
      </dsp:nvSpPr>
      <dsp:spPr>
        <a:xfrm>
          <a:off x="3132250" y="2863051"/>
          <a:ext cx="1895772" cy="947886"/>
        </a:xfrm>
        <a:prstGeom prst="roundRect">
          <a:avLst>
            <a:gd name="adj" fmla="val 10000"/>
          </a:avLst>
        </a:prstGeom>
        <a:solidFill>
          <a:srgbClr val="DEFDB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Hasten eradication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160013" y="2890814"/>
        <a:ext cx="1840246" cy="892360"/>
      </dsp:txXfrm>
    </dsp:sp>
    <dsp:sp modelId="{B52E1606-50AA-44A1-964A-35023DE386B2}">
      <dsp:nvSpPr>
        <dsp:cNvPr id="0" name=""/>
        <dsp:cNvSpPr/>
      </dsp:nvSpPr>
      <dsp:spPr>
        <a:xfrm rot="10800000">
          <a:off x="2020479" y="3171114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120007" y="3237466"/>
        <a:ext cx="789184" cy="199056"/>
      </dsp:txXfrm>
    </dsp:sp>
    <dsp:sp modelId="{BE7EF402-4D17-435E-A456-BF5D026E18F5}">
      <dsp:nvSpPr>
        <dsp:cNvPr id="0" name=""/>
        <dsp:cNvSpPr/>
      </dsp:nvSpPr>
      <dsp:spPr>
        <a:xfrm>
          <a:off x="1176" y="2863051"/>
          <a:ext cx="1895772" cy="947886"/>
        </a:xfrm>
        <a:prstGeom prst="roundRect">
          <a:avLst>
            <a:gd name="adj" fmla="val 10000"/>
          </a:avLst>
        </a:prstGeom>
        <a:solidFill>
          <a:srgbClr val="CEDE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Interrupt transmission if outbreaks occur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8939" y="2890814"/>
        <a:ext cx="1840246" cy="892360"/>
      </dsp:txXfrm>
    </dsp:sp>
    <dsp:sp modelId="{31BD442C-75A8-428F-ADE1-5BCA021D9A9E}">
      <dsp:nvSpPr>
        <dsp:cNvPr id="0" name=""/>
        <dsp:cNvSpPr/>
      </dsp:nvSpPr>
      <dsp:spPr>
        <a:xfrm rot="18000000">
          <a:off x="1237711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337239" y="1881671"/>
        <a:ext cx="789184" cy="1990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473AD-CB6F-4AE7-BC5E-D9985F371AEB}">
      <dsp:nvSpPr>
        <dsp:cNvPr id="0" name=""/>
        <dsp:cNvSpPr/>
      </dsp:nvSpPr>
      <dsp:spPr>
        <a:xfrm>
          <a:off x="1566713" y="151462"/>
          <a:ext cx="1895772" cy="94788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 risks</a:t>
          </a:r>
          <a:endParaRPr lang="en-US" sz="1800" kern="1200" dirty="0"/>
        </a:p>
      </dsp:txBody>
      <dsp:txXfrm>
        <a:off x="1594476" y="179225"/>
        <a:ext cx="1840246" cy="892360"/>
      </dsp:txXfrm>
    </dsp:sp>
    <dsp:sp modelId="{75572818-479D-4340-BE91-C8AF77891B8A}">
      <dsp:nvSpPr>
        <dsp:cNvPr id="0" name=""/>
        <dsp:cNvSpPr/>
      </dsp:nvSpPr>
      <dsp:spPr>
        <a:xfrm rot="3600000">
          <a:off x="2803248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902776" y="1881671"/>
        <a:ext cx="789184" cy="199056"/>
      </dsp:txXfrm>
    </dsp:sp>
    <dsp:sp modelId="{7752A8F3-69ED-48C7-937D-FCEBD9F92E07}">
      <dsp:nvSpPr>
        <dsp:cNvPr id="0" name=""/>
        <dsp:cNvSpPr/>
      </dsp:nvSpPr>
      <dsp:spPr>
        <a:xfrm>
          <a:off x="3132250" y="2863051"/>
          <a:ext cx="1895772" cy="947886"/>
        </a:xfrm>
        <a:prstGeom prst="roundRect">
          <a:avLst>
            <a:gd name="adj" fmla="val 10000"/>
          </a:avLst>
        </a:prstGeom>
        <a:solidFill>
          <a:srgbClr val="DEFDB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Hasten eradication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160013" y="2890814"/>
        <a:ext cx="1840246" cy="892360"/>
      </dsp:txXfrm>
    </dsp:sp>
    <dsp:sp modelId="{B52E1606-50AA-44A1-964A-35023DE386B2}">
      <dsp:nvSpPr>
        <dsp:cNvPr id="0" name=""/>
        <dsp:cNvSpPr/>
      </dsp:nvSpPr>
      <dsp:spPr>
        <a:xfrm rot="10800000">
          <a:off x="2020479" y="3171114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120007" y="3237466"/>
        <a:ext cx="789184" cy="199056"/>
      </dsp:txXfrm>
    </dsp:sp>
    <dsp:sp modelId="{BE7EF402-4D17-435E-A456-BF5D026E18F5}">
      <dsp:nvSpPr>
        <dsp:cNvPr id="0" name=""/>
        <dsp:cNvSpPr/>
      </dsp:nvSpPr>
      <dsp:spPr>
        <a:xfrm>
          <a:off x="1176" y="2863051"/>
          <a:ext cx="1895772" cy="947886"/>
        </a:xfrm>
        <a:prstGeom prst="roundRect">
          <a:avLst>
            <a:gd name="adj" fmla="val 10000"/>
          </a:avLst>
        </a:prstGeom>
        <a:solidFill>
          <a:srgbClr val="CEDE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Interrupt transmission if outbreaks occur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8939" y="2890814"/>
        <a:ext cx="1840246" cy="892360"/>
      </dsp:txXfrm>
    </dsp:sp>
    <dsp:sp modelId="{31BD442C-75A8-428F-ADE1-5BCA021D9A9E}">
      <dsp:nvSpPr>
        <dsp:cNvPr id="0" name=""/>
        <dsp:cNvSpPr/>
      </dsp:nvSpPr>
      <dsp:spPr>
        <a:xfrm rot="18000000">
          <a:off x="1237711" y="1815319"/>
          <a:ext cx="988240" cy="3317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337239" y="1881671"/>
        <a:ext cx="789184" cy="199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0.47697</cdr:x>
      <cdr:y>0.74575</cdr:y>
    </cdr:from>
    <cdr:to>
      <cdr:x>0.47796</cdr:x>
      <cdr:y>0.82554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>
          <a:off x="5991546" y="4390637"/>
          <a:ext cx="12436" cy="46977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0.57653</cdr:x>
      <cdr:y>0.87319</cdr:y>
    </cdr:from>
    <cdr:to>
      <cdr:x>0.95068</cdr:x>
      <cdr:y>0.98847</cdr:y>
    </cdr:to>
    <cdr:sp macro="" textlink="">
      <cdr:nvSpPr>
        <cdr:cNvPr id="2" name="Chevron 1"/>
        <cdr:cNvSpPr/>
      </cdr:nvSpPr>
      <cdr:spPr>
        <a:xfrm xmlns:a="http://schemas.openxmlformats.org/drawingml/2006/main">
          <a:off x="3798775" y="3395358"/>
          <a:ext cx="2465297" cy="448260"/>
        </a:xfrm>
        <a:prstGeom xmlns:a="http://schemas.openxmlformats.org/drawingml/2006/main" prst="chevron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dirty="0"/>
            <a:t>Post</a:t>
          </a:r>
          <a:r>
            <a:rPr lang="en-US" baseline="0" dirty="0"/>
            <a:t> </a:t>
          </a:r>
          <a:r>
            <a:rPr lang="en-US" baseline="0" dirty="0" smtClean="0"/>
            <a:t>interruption</a:t>
          </a:r>
          <a:r>
            <a:rPr lang="en-US" dirty="0" smtClean="0"/>
            <a:t> of </a:t>
          </a:r>
          <a:r>
            <a:rPr lang="en-US" dirty="0"/>
            <a:t>WPV</a:t>
          </a:r>
          <a:r>
            <a:rPr lang="en-US" baseline="0" dirty="0"/>
            <a:t> transmission</a:t>
          </a:r>
          <a:endParaRPr lang="en-US" dirty="0"/>
        </a:p>
      </cdr:txBody>
    </cdr:sp>
  </cdr:relSizeAnchor>
  <cdr:relSizeAnchor xmlns:cdr="http://schemas.openxmlformats.org/drawingml/2006/chartDrawing">
    <cdr:from>
      <cdr:x>0.55072</cdr:x>
      <cdr:y>0.70317</cdr:y>
    </cdr:from>
    <cdr:to>
      <cdr:x>0.58528</cdr:x>
      <cdr:y>0.79251</cdr:y>
    </cdr:to>
    <cdr:sp macro="" textlink="">
      <cdr:nvSpPr>
        <cdr:cNvPr id="3" name="Oval 2"/>
        <cdr:cNvSpPr/>
      </cdr:nvSpPr>
      <cdr:spPr>
        <a:xfrm xmlns:a="http://schemas.openxmlformats.org/drawingml/2006/main">
          <a:off x="3571316" y="2734237"/>
          <a:ext cx="224118" cy="34738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??</a:t>
          </a:r>
          <a:endParaRPr lang="en-US" sz="1800" dirty="0">
            <a:solidFill>
              <a:sysClr val="windowText" lastClr="000000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0.54657</cdr:x>
      <cdr:y>0.70548</cdr:y>
    </cdr:from>
    <cdr:to>
      <cdr:x>0.59357</cdr:x>
      <cdr:y>0.78727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44432" y="2743200"/>
          <a:ext cx="304800" cy="3180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  <a:spcBef>
              <a:spcPct val="20000"/>
            </a:spcBef>
            <a:buClr>
              <a:srgbClr val="CE6B28"/>
            </a:buClr>
          </a:pPr>
          <a:r>
            <a:rPr lang="en-US" sz="1600" b="1" dirty="0" smtClean="0">
              <a:solidFill>
                <a:schemeClr val="bg1"/>
              </a:solidFill>
            </a:rPr>
            <a:t>?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3147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1" tIns="46805" rIns="93611" bIns="468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7"/>
            <a:ext cx="5449570" cy="4474130"/>
          </a:xfrm>
          <a:prstGeom prst="rect">
            <a:avLst/>
          </a:prstGeom>
        </p:spPr>
        <p:txBody>
          <a:bodyPr vert="horz" lIns="93611" tIns="46805" rIns="93611" bIns="4680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70584" y="9189415"/>
            <a:ext cx="679620" cy="497125"/>
          </a:xfrm>
          <a:prstGeom prst="rect">
            <a:avLst/>
          </a:prstGeom>
        </p:spPr>
        <p:txBody>
          <a:bodyPr vert="horz" lIns="93611" tIns="46805" rIns="93611" bIns="46805" rtlCol="0" anchor="b"/>
          <a:lstStyle>
            <a:lvl1pPr algn="r">
              <a:defRPr sz="900"/>
            </a:lvl1pPr>
          </a:lstStyle>
          <a:p>
            <a:fld id="{8B263312-38AA-4E1E-B2B5-0F8F122B2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652333" y="9189754"/>
            <a:ext cx="2952467" cy="49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r>
              <a:rPr lang="en-US" dirty="0" smtClean="0"/>
              <a:t>© 2012 IMG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157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363" rtl="0" eaLnBrk="1" latinLnBrk="0" hangingPunct="1">
      <a:lnSpc>
        <a:spcPct val="90000"/>
      </a:lnSpc>
      <a:spcAft>
        <a:spcPts val="333"/>
      </a:spcAft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1pPr>
    <a:lvl2pPr marL="212981" indent="-105829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2pPr>
    <a:lvl3pPr marL="328070" indent="-115090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3pPr>
    <a:lvl4pPr marL="482846" indent="-146838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4pPr>
    <a:lvl5pPr marL="615132" indent="-115090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Segoe"/>
            </a:endParaRP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5469933" y="9188677"/>
            <a:ext cx="680271" cy="49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3" tIns="46336" rIns="92673" bIns="46336" anchor="b"/>
          <a:lstStyle/>
          <a:p>
            <a:pPr algn="r" defTabSz="903053"/>
            <a:fld id="{1465F64A-35D2-460D-9E56-D1C266004D56}" type="slidenum">
              <a:rPr lang="en-US" sz="900"/>
              <a:pPr algn="r" defTabSz="903053"/>
              <a:t>1</a:t>
            </a:fld>
            <a:endParaRPr lang="en-US" sz="900" dirty="0"/>
          </a:p>
        </p:txBody>
      </p:sp>
      <p:sp>
        <p:nvSpPr>
          <p:cNvPr id="27653" name="Footer Placeholder 4"/>
          <p:cNvSpPr txBox="1">
            <a:spLocks noGrp="1"/>
          </p:cNvSpPr>
          <p:nvPr/>
        </p:nvSpPr>
        <p:spPr bwMode="auto">
          <a:xfrm>
            <a:off x="652507" y="9188677"/>
            <a:ext cx="2952467" cy="49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24" tIns="45262" rIns="90524" bIns="45262" anchor="b"/>
          <a:lstStyle/>
          <a:p>
            <a:pPr defTabSz="903053"/>
            <a:r>
              <a:rPr lang="en-US" sz="900" dirty="0" smtClean="0"/>
              <a:t>© 2012 IMG</a:t>
            </a:r>
            <a:endParaRPr lang="en-US" sz="9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IMG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1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37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At least 1 dose of IPV used globally would improve population immunity </a:t>
            </a:r>
          </a:p>
          <a:p>
            <a:pPr lvl="1"/>
            <a:r>
              <a:rPr lang="en-US" sz="1200" dirty="0"/>
              <a:t>Reduces the consequences of type 2 re-emergence by inducing population immunity </a:t>
            </a:r>
          </a:p>
          <a:p>
            <a:pPr lvl="1"/>
            <a:r>
              <a:rPr lang="en-US" sz="1200" dirty="0" err="1"/>
              <a:t>Seroconversion</a:t>
            </a:r>
            <a:r>
              <a:rPr lang="en-US" sz="1200" dirty="0"/>
              <a:t>* is generally 32-65% for the first dose of IPV</a:t>
            </a:r>
          </a:p>
          <a:p>
            <a:pPr lvl="1"/>
            <a:r>
              <a:rPr lang="en-US" sz="1200" dirty="0"/>
              <a:t>Virtually all who do not seroconvert are still immunologically primed** </a:t>
            </a:r>
            <a:br>
              <a:rPr lang="en-US" sz="1200" dirty="0"/>
            </a:br>
            <a:r>
              <a:rPr lang="en-US" sz="1200" dirty="0"/>
              <a:t>and may be protected against clinical polio</a:t>
            </a:r>
          </a:p>
          <a:p>
            <a:pPr lvl="1"/>
            <a:r>
              <a:rPr lang="en-US" sz="1200" dirty="0"/>
              <a:t>In the event of a type 2 polio outbreak as a result of reintroduction of the type 2 viruses</a:t>
            </a:r>
          </a:p>
          <a:p>
            <a:pPr lvl="2"/>
            <a:r>
              <a:rPr lang="en-US" sz="1200" dirty="0"/>
              <a:t>a significant proportion of children who have received IPV would already be immune </a:t>
            </a:r>
          </a:p>
          <a:p>
            <a:pPr lvl="2"/>
            <a:r>
              <a:rPr lang="en-US" sz="1200" dirty="0"/>
              <a:t>a dose of mOPV2 in an SIA for outbreak response would lead to higher immunity levels in a population that has received 1 dose of IPV previously than use of mOPV2 in a naïve population because these children will have received 2 doses of a polio containing vaccine instead of just the 1 dose administered in an SIA</a:t>
            </a:r>
          </a:p>
          <a:p>
            <a:r>
              <a:rPr lang="en-US" sz="1200" dirty="0"/>
              <a:t>IPV boosts systemic immunity (protects against paralytic disease) and intestinal immunity (reduces transmission) in OPV primed populations to all vaccine types contained in prior OPV doses - i.e. it will boost immunity to types 1 and 3, hastening interruption of transmission and providing insurance against reintroduction from other populations.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9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5F9799-AAD1-44D0-8703-4D9218EB43C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64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At least 1 dose of IPV used globally would improve population immunity </a:t>
            </a:r>
          </a:p>
          <a:p>
            <a:pPr lvl="1"/>
            <a:r>
              <a:rPr lang="en-US" sz="1200" dirty="0"/>
              <a:t>Reduces the consequences of type 2 re-emergence by inducing population immunity </a:t>
            </a:r>
          </a:p>
          <a:p>
            <a:pPr lvl="1"/>
            <a:r>
              <a:rPr lang="en-US" sz="1200" dirty="0" err="1"/>
              <a:t>Seroconversion</a:t>
            </a:r>
            <a:r>
              <a:rPr lang="en-US" sz="1200" dirty="0"/>
              <a:t>* is generally 32-65% for the first dose of IPV</a:t>
            </a:r>
          </a:p>
          <a:p>
            <a:pPr lvl="1"/>
            <a:r>
              <a:rPr lang="en-US" sz="1200" dirty="0"/>
              <a:t>Virtually all who do not seroconvert are still immunologically primed** </a:t>
            </a:r>
            <a:br>
              <a:rPr lang="en-US" sz="1200" dirty="0"/>
            </a:br>
            <a:r>
              <a:rPr lang="en-US" sz="1200" dirty="0"/>
              <a:t>and may be protected against clinical polio</a:t>
            </a:r>
          </a:p>
          <a:p>
            <a:pPr lvl="1"/>
            <a:r>
              <a:rPr lang="en-US" sz="1200" dirty="0"/>
              <a:t>In the event of a type 2 polio outbreak as a result of reintroduction of the type 2 viruses</a:t>
            </a:r>
          </a:p>
          <a:p>
            <a:pPr lvl="2"/>
            <a:r>
              <a:rPr lang="en-US" sz="1200" dirty="0"/>
              <a:t>a significant proportion of children who have received IPV would already be immune </a:t>
            </a:r>
          </a:p>
          <a:p>
            <a:pPr lvl="2"/>
            <a:r>
              <a:rPr lang="en-US" sz="1200" dirty="0"/>
              <a:t>a dose of mOPV2 in an SIA for outbreak response would lead to higher immunity levels in a population that has received 1 dose of IPV previously than use of mOPV2 in a naïve population because these children will have received 2 doses of a polio containing vaccine instead of just the 1 dose administered in an SIA</a:t>
            </a:r>
          </a:p>
          <a:p>
            <a:r>
              <a:rPr lang="en-US" sz="1200" dirty="0"/>
              <a:t>IPV boosts systemic immunity (protects against paralytic disease) and intestinal immunity (reduces transmission) in OPV primed populations to all vaccine types contained in prior OPV doses - i.e. it will boost immunity to types 1 and 3, hastening interruption of transmission and providing insurance against reintroduction from other populations.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9144000" cy="446499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 smtClean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7405"/>
            <a:ext cx="8226425" cy="447815"/>
          </a:xfrm>
        </p:spPr>
        <p:txBody>
          <a:bodyPr wrap="square" tIns="0">
            <a:spAutoFit/>
          </a:bodyPr>
          <a:lstStyle>
            <a:lvl1pPr>
              <a:lnSpc>
                <a:spcPct val="77000"/>
              </a:lnSpc>
              <a:defRPr sz="3600" cap="none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965" y="5223084"/>
            <a:ext cx="5694209" cy="460639"/>
          </a:xfrm>
        </p:spPr>
        <p:txBody>
          <a:bodyPr wrap="square" anchor="t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 sz="1700" spc="0" baseline="0">
                <a:solidFill>
                  <a:schemeClr val="accent2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567987"/>
            <a:ext cx="8226426" cy="1241081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400"/>
              </a:spcAft>
              <a:buNone/>
              <a:defRPr>
                <a:solidFill>
                  <a:srgbClr val="FFFFFF"/>
                </a:solidFill>
              </a:defRPr>
            </a:lvl1pPr>
            <a:lvl2pPr marL="0" indent="0">
              <a:lnSpc>
                <a:spcPts val="2800"/>
              </a:lnSpc>
              <a:spcAft>
                <a:spcPts val="600"/>
              </a:spcAft>
              <a:buNone/>
              <a:defRPr sz="2400" b="1">
                <a:solidFill>
                  <a:srgbClr val="FFFFFF"/>
                </a:solidFill>
              </a:defRPr>
            </a:lvl2pPr>
            <a:lvl3pPr marL="0" indent="0">
              <a:lnSpc>
                <a:spcPts val="2800"/>
              </a:lnSpc>
              <a:spcAft>
                <a:spcPts val="600"/>
              </a:spcAft>
              <a:buNone/>
              <a:defRPr sz="2400" b="1">
                <a:solidFill>
                  <a:srgbClr val="FFFFFF"/>
                </a:solidFill>
              </a:defRPr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5E7-CACA-2E4B-ACF8-CEFEADEBD95F}" type="datetime1">
              <a:rPr lang="x-none" smtClean="0"/>
              <a:t>3/25/2014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B26B-87E3-4878-B88F-C910C4C16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55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77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2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0" indent="0">
              <a:buNone/>
              <a:defRPr sz="2000" b="1"/>
            </a:lvl2pPr>
            <a:lvl3pPr marL="913980" indent="0">
              <a:buNone/>
              <a:defRPr sz="1800" b="1"/>
            </a:lvl3pPr>
            <a:lvl4pPr marL="1370970" indent="0">
              <a:buNone/>
              <a:defRPr sz="1600" b="1"/>
            </a:lvl4pPr>
            <a:lvl5pPr marL="1827962" indent="0">
              <a:buNone/>
              <a:defRPr sz="1600" b="1"/>
            </a:lvl5pPr>
            <a:lvl6pPr marL="2284951" indent="0">
              <a:buNone/>
              <a:defRPr sz="1600" b="1"/>
            </a:lvl6pPr>
            <a:lvl7pPr marL="2741942" indent="0">
              <a:buNone/>
              <a:defRPr sz="1600" b="1"/>
            </a:lvl7pPr>
            <a:lvl8pPr marL="3198932" indent="0">
              <a:buNone/>
              <a:defRPr sz="1600" b="1"/>
            </a:lvl8pPr>
            <a:lvl9pPr marL="365592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0" indent="0">
              <a:buNone/>
              <a:defRPr sz="2000" b="1"/>
            </a:lvl2pPr>
            <a:lvl3pPr marL="913980" indent="0">
              <a:buNone/>
              <a:defRPr sz="1800" b="1"/>
            </a:lvl3pPr>
            <a:lvl4pPr marL="1370970" indent="0">
              <a:buNone/>
              <a:defRPr sz="1600" b="1"/>
            </a:lvl4pPr>
            <a:lvl5pPr marL="1827962" indent="0">
              <a:buNone/>
              <a:defRPr sz="1600" b="1"/>
            </a:lvl5pPr>
            <a:lvl6pPr marL="2284951" indent="0">
              <a:buNone/>
              <a:defRPr sz="1600" b="1"/>
            </a:lvl6pPr>
            <a:lvl7pPr marL="2741942" indent="0">
              <a:buNone/>
              <a:defRPr sz="1600" b="1"/>
            </a:lvl7pPr>
            <a:lvl8pPr marL="3198932" indent="0">
              <a:buNone/>
              <a:defRPr sz="1600" b="1"/>
            </a:lvl8pPr>
            <a:lvl9pPr marL="365592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25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8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2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90" indent="0">
              <a:buNone/>
              <a:defRPr sz="1200"/>
            </a:lvl2pPr>
            <a:lvl3pPr marL="913980" indent="0">
              <a:buNone/>
              <a:defRPr sz="1000"/>
            </a:lvl3pPr>
            <a:lvl4pPr marL="1370970" indent="0">
              <a:buNone/>
              <a:defRPr sz="900"/>
            </a:lvl4pPr>
            <a:lvl5pPr marL="1827962" indent="0">
              <a:buNone/>
              <a:defRPr sz="900"/>
            </a:lvl5pPr>
            <a:lvl6pPr marL="2284951" indent="0">
              <a:buNone/>
              <a:defRPr sz="900"/>
            </a:lvl6pPr>
            <a:lvl7pPr marL="2741942" indent="0">
              <a:buNone/>
              <a:defRPr sz="900"/>
            </a:lvl7pPr>
            <a:lvl8pPr marL="3198932" indent="0">
              <a:buNone/>
              <a:defRPr sz="900"/>
            </a:lvl8pPr>
            <a:lvl9pPr marL="36559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0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90" indent="0">
              <a:buNone/>
              <a:defRPr sz="2800"/>
            </a:lvl2pPr>
            <a:lvl3pPr marL="913980" indent="0">
              <a:buNone/>
              <a:defRPr sz="2400"/>
            </a:lvl3pPr>
            <a:lvl4pPr marL="1370970" indent="0">
              <a:buNone/>
              <a:defRPr sz="2000"/>
            </a:lvl4pPr>
            <a:lvl5pPr marL="1827962" indent="0">
              <a:buNone/>
              <a:defRPr sz="2000"/>
            </a:lvl5pPr>
            <a:lvl6pPr marL="2284951" indent="0">
              <a:buNone/>
              <a:defRPr sz="2000"/>
            </a:lvl6pPr>
            <a:lvl7pPr marL="2741942" indent="0">
              <a:buNone/>
              <a:defRPr sz="2000"/>
            </a:lvl7pPr>
            <a:lvl8pPr marL="3198932" indent="0">
              <a:buNone/>
              <a:defRPr sz="2000"/>
            </a:lvl8pPr>
            <a:lvl9pPr marL="3655924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90" indent="0">
              <a:buNone/>
              <a:defRPr sz="1200"/>
            </a:lvl2pPr>
            <a:lvl3pPr marL="913980" indent="0">
              <a:buNone/>
              <a:defRPr sz="1000"/>
            </a:lvl3pPr>
            <a:lvl4pPr marL="1370970" indent="0">
              <a:buNone/>
              <a:defRPr sz="900"/>
            </a:lvl4pPr>
            <a:lvl5pPr marL="1827962" indent="0">
              <a:buNone/>
              <a:defRPr sz="900"/>
            </a:lvl5pPr>
            <a:lvl6pPr marL="2284951" indent="0">
              <a:buNone/>
              <a:defRPr sz="900"/>
            </a:lvl6pPr>
            <a:lvl7pPr marL="2741942" indent="0">
              <a:buNone/>
              <a:defRPr sz="900"/>
            </a:lvl7pPr>
            <a:lvl8pPr marL="3198932" indent="0">
              <a:buNone/>
              <a:defRPr sz="900"/>
            </a:lvl8pPr>
            <a:lvl9pPr marL="36559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7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 smtClean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675"/>
            <a:ext cx="8226425" cy="415498"/>
          </a:xfrm>
        </p:spPr>
        <p:txBody>
          <a:bodyPr anchor="t" anchorCtr="0"/>
          <a:lstStyle>
            <a:lvl1pPr>
              <a:lnSpc>
                <a:spcPct val="75000"/>
              </a:lnSpc>
              <a:defRPr sz="3600" spc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6DEBF26B-0F25-4328-B75B-BC022E546769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3754" y="6409426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28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79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47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587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50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0" indent="0">
              <a:buNone/>
              <a:defRPr sz="2000" b="1"/>
            </a:lvl2pPr>
            <a:lvl3pPr marL="913980" indent="0">
              <a:buNone/>
              <a:defRPr sz="1800" b="1"/>
            </a:lvl3pPr>
            <a:lvl4pPr marL="1370970" indent="0">
              <a:buNone/>
              <a:defRPr sz="1600" b="1"/>
            </a:lvl4pPr>
            <a:lvl5pPr marL="1827962" indent="0">
              <a:buNone/>
              <a:defRPr sz="1600" b="1"/>
            </a:lvl5pPr>
            <a:lvl6pPr marL="2284951" indent="0">
              <a:buNone/>
              <a:defRPr sz="1600" b="1"/>
            </a:lvl6pPr>
            <a:lvl7pPr marL="2741942" indent="0">
              <a:buNone/>
              <a:defRPr sz="1600" b="1"/>
            </a:lvl7pPr>
            <a:lvl8pPr marL="3198932" indent="0">
              <a:buNone/>
              <a:defRPr sz="1600" b="1"/>
            </a:lvl8pPr>
            <a:lvl9pPr marL="365592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0" indent="0">
              <a:buNone/>
              <a:defRPr sz="2000" b="1"/>
            </a:lvl2pPr>
            <a:lvl3pPr marL="913980" indent="0">
              <a:buNone/>
              <a:defRPr sz="1800" b="1"/>
            </a:lvl3pPr>
            <a:lvl4pPr marL="1370970" indent="0">
              <a:buNone/>
              <a:defRPr sz="1600" b="1"/>
            </a:lvl4pPr>
            <a:lvl5pPr marL="1827962" indent="0">
              <a:buNone/>
              <a:defRPr sz="1600" b="1"/>
            </a:lvl5pPr>
            <a:lvl6pPr marL="2284951" indent="0">
              <a:buNone/>
              <a:defRPr sz="1600" b="1"/>
            </a:lvl6pPr>
            <a:lvl7pPr marL="2741942" indent="0">
              <a:buNone/>
              <a:defRPr sz="1600" b="1"/>
            </a:lvl7pPr>
            <a:lvl8pPr marL="3198932" indent="0">
              <a:buNone/>
              <a:defRPr sz="1600" b="1"/>
            </a:lvl8pPr>
            <a:lvl9pPr marL="365592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29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39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90" indent="0">
              <a:buNone/>
              <a:defRPr sz="1200"/>
            </a:lvl2pPr>
            <a:lvl3pPr marL="913980" indent="0">
              <a:buNone/>
              <a:defRPr sz="1000"/>
            </a:lvl3pPr>
            <a:lvl4pPr marL="1370970" indent="0">
              <a:buNone/>
              <a:defRPr sz="900"/>
            </a:lvl4pPr>
            <a:lvl5pPr marL="1827962" indent="0">
              <a:buNone/>
              <a:defRPr sz="900"/>
            </a:lvl5pPr>
            <a:lvl6pPr marL="2284951" indent="0">
              <a:buNone/>
              <a:defRPr sz="900"/>
            </a:lvl6pPr>
            <a:lvl7pPr marL="2741942" indent="0">
              <a:buNone/>
              <a:defRPr sz="900"/>
            </a:lvl7pPr>
            <a:lvl8pPr marL="3198932" indent="0">
              <a:buNone/>
              <a:defRPr sz="900"/>
            </a:lvl8pPr>
            <a:lvl9pPr marL="36559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4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 smtClean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A88DBF50-AB14-4DBD-9BC5-57B3C5A9B890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5352" y="6409310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6425" cy="44958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sz="1800"/>
            </a:lvl1pPr>
            <a:lvl2pPr>
              <a:defRPr sz="1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90" indent="0">
              <a:buNone/>
              <a:defRPr sz="2800"/>
            </a:lvl2pPr>
            <a:lvl3pPr marL="913980" indent="0">
              <a:buNone/>
              <a:defRPr sz="2400"/>
            </a:lvl3pPr>
            <a:lvl4pPr marL="1370970" indent="0">
              <a:buNone/>
              <a:defRPr sz="2000"/>
            </a:lvl4pPr>
            <a:lvl5pPr marL="1827962" indent="0">
              <a:buNone/>
              <a:defRPr sz="2000"/>
            </a:lvl5pPr>
            <a:lvl6pPr marL="2284951" indent="0">
              <a:buNone/>
              <a:defRPr sz="2000"/>
            </a:lvl6pPr>
            <a:lvl7pPr marL="2741942" indent="0">
              <a:buNone/>
              <a:defRPr sz="2000"/>
            </a:lvl7pPr>
            <a:lvl8pPr marL="3198932" indent="0">
              <a:buNone/>
              <a:defRPr sz="2000"/>
            </a:lvl8pPr>
            <a:lvl9pPr marL="3655924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90" indent="0">
              <a:buNone/>
              <a:defRPr sz="1200"/>
            </a:lvl2pPr>
            <a:lvl3pPr marL="913980" indent="0">
              <a:buNone/>
              <a:defRPr sz="1000"/>
            </a:lvl3pPr>
            <a:lvl4pPr marL="1370970" indent="0">
              <a:buNone/>
              <a:defRPr sz="900"/>
            </a:lvl4pPr>
            <a:lvl5pPr marL="1827962" indent="0">
              <a:buNone/>
              <a:defRPr sz="900"/>
            </a:lvl5pPr>
            <a:lvl6pPr marL="2284951" indent="0">
              <a:buNone/>
              <a:defRPr sz="900"/>
            </a:lvl6pPr>
            <a:lvl7pPr marL="2741942" indent="0">
              <a:buNone/>
              <a:defRPr sz="900"/>
            </a:lvl7pPr>
            <a:lvl8pPr marL="3198932" indent="0">
              <a:buNone/>
              <a:defRPr sz="900"/>
            </a:lvl8pPr>
            <a:lvl9pPr marL="36559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9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47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029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578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793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40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464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0" indent="0">
              <a:buNone/>
              <a:defRPr sz="2000" b="1"/>
            </a:lvl2pPr>
            <a:lvl3pPr marL="913980" indent="0">
              <a:buNone/>
              <a:defRPr sz="1800" b="1"/>
            </a:lvl3pPr>
            <a:lvl4pPr marL="1370970" indent="0">
              <a:buNone/>
              <a:defRPr sz="1600" b="1"/>
            </a:lvl4pPr>
            <a:lvl5pPr marL="1827962" indent="0">
              <a:buNone/>
              <a:defRPr sz="1600" b="1"/>
            </a:lvl5pPr>
            <a:lvl6pPr marL="2284951" indent="0">
              <a:buNone/>
              <a:defRPr sz="1600" b="1"/>
            </a:lvl6pPr>
            <a:lvl7pPr marL="2741942" indent="0">
              <a:buNone/>
              <a:defRPr sz="1600" b="1"/>
            </a:lvl7pPr>
            <a:lvl8pPr marL="3198932" indent="0">
              <a:buNone/>
              <a:defRPr sz="1600" b="1"/>
            </a:lvl8pPr>
            <a:lvl9pPr marL="365592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0" indent="0">
              <a:buNone/>
              <a:defRPr sz="2000" b="1"/>
            </a:lvl2pPr>
            <a:lvl3pPr marL="913980" indent="0">
              <a:buNone/>
              <a:defRPr sz="1800" b="1"/>
            </a:lvl3pPr>
            <a:lvl4pPr marL="1370970" indent="0">
              <a:buNone/>
              <a:defRPr sz="1600" b="1"/>
            </a:lvl4pPr>
            <a:lvl5pPr marL="1827962" indent="0">
              <a:buNone/>
              <a:defRPr sz="1600" b="1"/>
            </a:lvl5pPr>
            <a:lvl6pPr marL="2284951" indent="0">
              <a:buNone/>
              <a:defRPr sz="1600" b="1"/>
            </a:lvl6pPr>
            <a:lvl7pPr marL="2741942" indent="0">
              <a:buNone/>
              <a:defRPr sz="1600" b="1"/>
            </a:lvl7pPr>
            <a:lvl8pPr marL="3198932" indent="0">
              <a:buNone/>
              <a:defRPr sz="1600" b="1"/>
            </a:lvl8pPr>
            <a:lvl9pPr marL="365592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339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375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 smtClean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83013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09442"/>
            <a:ext cx="3783012" cy="3757958"/>
          </a:xfrm>
        </p:spPr>
        <p:txBody>
          <a:bodyPr/>
          <a:lstStyle>
            <a:lvl1pPr marL="228600" indent="-228600">
              <a:lnSpc>
                <a:spcPts val="2400"/>
              </a:lnSpc>
              <a:defRPr sz="1200" spc="0" baseline="0"/>
            </a:lvl1pPr>
            <a:lvl2pPr marL="461963" indent="-233363">
              <a:lnSpc>
                <a:spcPts val="2400"/>
              </a:lnSpc>
              <a:defRPr sz="1200" spc="0" baseline="0"/>
            </a:lvl2pPr>
            <a:lvl3pPr marL="633413" indent="-227013">
              <a:lnSpc>
                <a:spcPts val="2400"/>
              </a:lnSpc>
              <a:defRPr sz="1200" spc="0" baseline="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1855" y="1371600"/>
            <a:ext cx="4021770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900" y="2109442"/>
            <a:ext cx="4022725" cy="3757958"/>
          </a:xfrm>
        </p:spPr>
        <p:txBody>
          <a:bodyPr/>
          <a:lstStyle>
            <a:lvl1pPr marL="231775" indent="-231775">
              <a:lnSpc>
                <a:spcPts val="2400"/>
              </a:lnSpc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lnSpc>
                <a:spcPts val="2400"/>
              </a:lnSpc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lnSpc>
                <a:spcPts val="2400"/>
              </a:lnSpc>
              <a:buNone/>
              <a:defRPr lang="en-US" sz="1200" b="1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78621149-3E84-4D2A-93BC-6C6BFF621061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90" indent="0">
              <a:buNone/>
              <a:defRPr sz="1200"/>
            </a:lvl2pPr>
            <a:lvl3pPr marL="913980" indent="0">
              <a:buNone/>
              <a:defRPr sz="1000"/>
            </a:lvl3pPr>
            <a:lvl4pPr marL="1370970" indent="0">
              <a:buNone/>
              <a:defRPr sz="900"/>
            </a:lvl4pPr>
            <a:lvl5pPr marL="1827962" indent="0">
              <a:buNone/>
              <a:defRPr sz="900"/>
            </a:lvl5pPr>
            <a:lvl6pPr marL="2284951" indent="0">
              <a:buNone/>
              <a:defRPr sz="900"/>
            </a:lvl6pPr>
            <a:lvl7pPr marL="2741942" indent="0">
              <a:buNone/>
              <a:defRPr sz="900"/>
            </a:lvl7pPr>
            <a:lvl8pPr marL="3198932" indent="0">
              <a:buNone/>
              <a:defRPr sz="900"/>
            </a:lvl8pPr>
            <a:lvl9pPr marL="36559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469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90" indent="0">
              <a:buNone/>
              <a:defRPr sz="2800"/>
            </a:lvl2pPr>
            <a:lvl3pPr marL="913980" indent="0">
              <a:buNone/>
              <a:defRPr sz="2400"/>
            </a:lvl3pPr>
            <a:lvl4pPr marL="1370970" indent="0">
              <a:buNone/>
              <a:defRPr sz="2000"/>
            </a:lvl4pPr>
            <a:lvl5pPr marL="1827962" indent="0">
              <a:buNone/>
              <a:defRPr sz="2000"/>
            </a:lvl5pPr>
            <a:lvl6pPr marL="2284951" indent="0">
              <a:buNone/>
              <a:defRPr sz="2000"/>
            </a:lvl6pPr>
            <a:lvl7pPr marL="2741942" indent="0">
              <a:buNone/>
              <a:defRPr sz="2000"/>
            </a:lvl7pPr>
            <a:lvl8pPr marL="3198932" indent="0">
              <a:buNone/>
              <a:defRPr sz="2000"/>
            </a:lvl8pPr>
            <a:lvl9pPr marL="3655924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90" indent="0">
              <a:buNone/>
              <a:defRPr sz="1200"/>
            </a:lvl2pPr>
            <a:lvl3pPr marL="913980" indent="0">
              <a:buNone/>
              <a:defRPr sz="1000"/>
            </a:lvl3pPr>
            <a:lvl4pPr marL="1370970" indent="0">
              <a:buNone/>
              <a:defRPr sz="900"/>
            </a:lvl4pPr>
            <a:lvl5pPr marL="1827962" indent="0">
              <a:buNone/>
              <a:defRPr sz="900"/>
            </a:lvl5pPr>
            <a:lvl6pPr marL="2284951" indent="0">
              <a:buNone/>
              <a:defRPr sz="900"/>
            </a:lvl6pPr>
            <a:lvl7pPr marL="2741942" indent="0">
              <a:buNone/>
              <a:defRPr sz="900"/>
            </a:lvl7pPr>
            <a:lvl8pPr marL="3198932" indent="0">
              <a:buNone/>
              <a:defRPr sz="900"/>
            </a:lvl8pPr>
            <a:lvl9pPr marL="36559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457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601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7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 smtClean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24" y="1371600"/>
            <a:ext cx="3840161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23" y="2057400"/>
            <a:ext cx="3840162" cy="1364836"/>
          </a:xfrm>
        </p:spPr>
        <p:txBody>
          <a:bodyPr/>
          <a:lstStyle>
            <a:lvl1pPr marL="231775" indent="-231775">
              <a:lnSpc>
                <a:spcPts val="2200"/>
              </a:lnSpc>
              <a:spcBef>
                <a:spcPts val="0"/>
              </a:spcBef>
              <a:tabLst>
                <a:tab pos="231775" algn="l"/>
              </a:tabLst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lnSpc>
                <a:spcPts val="2200"/>
              </a:lnSpc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lnSpc>
                <a:spcPts val="2200"/>
              </a:lnSpc>
              <a:spcBef>
                <a:spcPts val="0"/>
              </a:spcBef>
              <a:buNone/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031" y="1371771"/>
            <a:ext cx="4021769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0"/>
          </p:nvPr>
        </p:nvSpPr>
        <p:spPr>
          <a:xfrm>
            <a:off x="475323" y="3658148"/>
            <a:ext cx="3840162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475322" y="4343400"/>
            <a:ext cx="3852861" cy="1514877"/>
          </a:xfrm>
        </p:spPr>
        <p:txBody>
          <a:bodyPr/>
          <a:lstStyle>
            <a:lvl1pPr marL="231775" indent="-231775"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spcBef>
                <a:spcPts val="0"/>
              </a:spcBef>
              <a:buNone/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64075" y="3658319"/>
            <a:ext cx="4022725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16"/>
          </p:nvPr>
        </p:nvSpPr>
        <p:spPr>
          <a:xfrm>
            <a:off x="4664077" y="2057571"/>
            <a:ext cx="4022724" cy="1364836"/>
          </a:xfrm>
        </p:spPr>
        <p:txBody>
          <a:bodyPr/>
          <a:lstStyle>
            <a:lvl1pPr marL="231775" indent="-231775">
              <a:lnSpc>
                <a:spcPts val="2200"/>
              </a:lnSpc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lnSpc>
                <a:spcPts val="2200"/>
              </a:lnSpc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lnSpc>
                <a:spcPts val="2200"/>
              </a:lnSpc>
              <a:spcBef>
                <a:spcPts val="0"/>
              </a:spcBef>
              <a:buNone/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18"/>
          </p:nvPr>
        </p:nvSpPr>
        <p:spPr>
          <a:xfrm>
            <a:off x="4664076" y="4343571"/>
            <a:ext cx="4022725" cy="1514877"/>
          </a:xfrm>
        </p:spPr>
        <p:txBody>
          <a:bodyPr/>
          <a:lstStyle>
            <a:lvl1pPr marL="231775" indent="-231775"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spcBef>
                <a:spcPts val="0"/>
              </a:spcBef>
              <a:buNone/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9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fld id="{BD065FAD-2F40-43A0-920B-211183347877}" type="datetime1">
              <a:rPr lang="en-US" smtClean="0"/>
              <a:t>3/25/2014</a:t>
            </a:fld>
            <a:endParaRPr lang="en-US" dirty="0" smtClean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20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 smtClean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A0917A6-80DA-42B4-A750-846A02FAD06B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 smtClean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B2C1B619-8368-4226-B227-7A4B53CBB70C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39" y="162000"/>
            <a:ext cx="8189738" cy="83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339" y="1408113"/>
            <a:ext cx="8189738" cy="4690935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buClr>
                <a:schemeClr val="tx2"/>
              </a:buClr>
              <a:defRPr/>
            </a:lvl2pPr>
            <a:lvl3pPr marL="914400" indent="-230400">
              <a:spcBef>
                <a:spcPts val="384"/>
              </a:spcBef>
              <a:buClr>
                <a:schemeClr val="tx2"/>
              </a:buClr>
              <a:defRPr/>
            </a:lvl3pPr>
            <a:lvl4pPr marL="1375200" indent="-234000">
              <a:spcBef>
                <a:spcPts val="384"/>
              </a:spcBef>
              <a:buClr>
                <a:schemeClr val="tx2"/>
              </a:buClr>
              <a:defRPr/>
            </a:lvl4pPr>
            <a:lvl5pPr marL="2059200" indent="-230400">
              <a:spcBef>
                <a:spcPts val="384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6635105"/>
            <a:ext cx="457200" cy="182562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D4777A6C-C278-43C1-9BD0-D65784462A1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26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2AF-CB59-41A0-8F75-0B92EEC7FF65}" type="datetime1">
              <a:rPr lang="en-US" smtClean="0"/>
              <a:t>3/25/2014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B26B-87E3-4878-B88F-C910C4C16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7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 smtClean="0"/>
              <a:t>Header 22pt</a:t>
            </a:r>
            <a:br>
              <a:rPr lang="en-US" dirty="0" smtClean="0"/>
            </a:br>
            <a:r>
              <a:rPr lang="en-US" dirty="0" smtClean="0"/>
              <a:t>Message 16pt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6425" cy="44958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3EB401E1-77AE-4A54-BB75-E0BEC7CBB5F3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8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40" r:id="rId8"/>
    <p:sldLayoutId id="2147483741" r:id="rId9"/>
    <p:sldLayoutId id="2147483742" r:id="rId10"/>
  </p:sldLayoutIdLst>
  <p:transition>
    <p:fade/>
  </p:transition>
  <p:hf hdr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2200" b="1" kern="1200" cap="none" spc="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Arial" charset="0"/>
        </a:defRPr>
      </a:lvl1pPr>
    </p:titleStyle>
    <p:bodyStyle>
      <a:lvl1pPr marL="228600" indent="-228600" algn="l" defTabSz="914363" rtl="0" eaLnBrk="1" latinLnBrk="0" hangingPunct="1">
        <a:lnSpc>
          <a:spcPts val="2600"/>
        </a:lnSpc>
        <a:spcBef>
          <a:spcPts val="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b="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363" rtl="0" eaLnBrk="1" latinLnBrk="0" hangingPunct="1">
        <a:lnSpc>
          <a:spcPts val="2400"/>
        </a:lnSpc>
        <a:spcBef>
          <a:spcPts val="0"/>
        </a:spcBef>
        <a:spcAft>
          <a:spcPts val="400"/>
        </a:spcAft>
        <a:buClr>
          <a:schemeClr val="accent2"/>
        </a:buClr>
        <a:buSzPct val="125000"/>
        <a:buFont typeface="Lucida Grande"/>
        <a:buChar char="-"/>
        <a:defRPr sz="1400" b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5425" algn="l" defTabSz="914363" rtl="0" eaLnBrk="1" latinLnBrk="0" hangingPunct="1">
        <a:lnSpc>
          <a:spcPts val="2500"/>
        </a:lnSpc>
        <a:spcBef>
          <a:spcPts val="0"/>
        </a:spcBef>
        <a:spcAft>
          <a:spcPts val="400"/>
        </a:spcAft>
        <a:buClr>
          <a:schemeClr val="accent2"/>
        </a:buClr>
        <a:buSzPct val="90000"/>
        <a:buFont typeface="Arial" pitchFamily="34" charset="0"/>
        <a:buChar char="−"/>
        <a:defRPr sz="1400" b="1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65100" algn="l" defTabSz="914363" rtl="0" eaLnBrk="1" latinLnBrk="0" hangingPunct="1">
        <a:lnSpc>
          <a:spcPts val="2200"/>
        </a:lnSpc>
        <a:spcBef>
          <a:spcPts val="0"/>
        </a:spcBef>
        <a:spcAft>
          <a:spcPts val="0"/>
        </a:spcAft>
        <a:buClr>
          <a:schemeClr val="accent6"/>
        </a:buClr>
        <a:buSzPct val="90000"/>
        <a:buFont typeface="Arial" pitchFamily="34" charset="0"/>
        <a:buChar char="◊"/>
        <a:defRPr sz="1600" b="1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7800" algn="l" defTabSz="914363" rtl="0" eaLnBrk="1" latinLnBrk="0" hangingPunct="1">
        <a:lnSpc>
          <a:spcPts val="2000"/>
        </a:lnSpc>
        <a:spcBef>
          <a:spcPts val="0"/>
        </a:spcBef>
        <a:spcAft>
          <a:spcPts val="0"/>
        </a:spcAft>
        <a:buClr>
          <a:schemeClr val="accent6"/>
        </a:buClr>
        <a:buSzPct val="90000"/>
        <a:buFont typeface="Arial" pitchFamily="34" charset="0"/>
        <a:buChar char="◊"/>
        <a:defRPr sz="1400" b="1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398" tIns="45701" rIns="91398" bIns="457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4"/>
            <a:ext cx="8229600" cy="4525963"/>
          </a:xfrm>
          <a:prstGeom prst="rect">
            <a:avLst/>
          </a:prstGeom>
        </p:spPr>
        <p:txBody>
          <a:bodyPr vert="horz" lIns="91398" tIns="45701" rIns="91398" bIns="457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 vert="horz" lIns="91398" tIns="45701" rIns="91398" bIns="4570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0"/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3980"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1"/>
            <a:ext cx="2895600" cy="365125"/>
          </a:xfrm>
          <a:prstGeom prst="rect">
            <a:avLst/>
          </a:prstGeom>
        </p:spPr>
        <p:txBody>
          <a:bodyPr vert="horz" lIns="91398" tIns="45701" rIns="91398" bIns="457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61"/>
            <a:ext cx="2133600" cy="365125"/>
          </a:xfrm>
          <a:prstGeom prst="rect">
            <a:avLst/>
          </a:prstGeom>
        </p:spPr>
        <p:txBody>
          <a:bodyPr vert="horz" lIns="91398" tIns="45701" rIns="91398" bIns="4570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0"/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398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8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398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4" indent="-342744" algn="l" defTabSz="9139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0" indent="-285618" algn="l" defTabSz="91398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6" indent="-228492" algn="l" defTabSz="91398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8" indent="-228492" algn="l" defTabSz="91398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4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2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7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2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51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2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2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4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398" tIns="45701" rIns="91398" bIns="457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4"/>
            <a:ext cx="8229600" cy="4525963"/>
          </a:xfrm>
          <a:prstGeom prst="rect">
            <a:avLst/>
          </a:prstGeom>
        </p:spPr>
        <p:txBody>
          <a:bodyPr vert="horz" lIns="91398" tIns="45701" rIns="91398" bIns="457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 vert="horz" lIns="91398" tIns="45701" rIns="91398" bIns="4570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0"/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3980"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1"/>
            <a:ext cx="2895600" cy="365125"/>
          </a:xfrm>
          <a:prstGeom prst="rect">
            <a:avLst/>
          </a:prstGeom>
        </p:spPr>
        <p:txBody>
          <a:bodyPr vert="horz" lIns="91398" tIns="45701" rIns="91398" bIns="457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61"/>
            <a:ext cx="2133600" cy="365125"/>
          </a:xfrm>
          <a:prstGeom prst="rect">
            <a:avLst/>
          </a:prstGeom>
        </p:spPr>
        <p:txBody>
          <a:bodyPr vert="horz" lIns="91398" tIns="45701" rIns="91398" bIns="4570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0"/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398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8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91398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4" indent="-342744" algn="l" defTabSz="9139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0" indent="-285618" algn="l" defTabSz="91398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6" indent="-228492" algn="l" defTabSz="91398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8" indent="-228492" algn="l" defTabSz="91398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4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2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7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2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51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2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2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4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398" tIns="45701" rIns="91398" bIns="457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4"/>
            <a:ext cx="8229600" cy="4525963"/>
          </a:xfrm>
          <a:prstGeom prst="rect">
            <a:avLst/>
          </a:prstGeom>
        </p:spPr>
        <p:txBody>
          <a:bodyPr vert="horz" lIns="91398" tIns="45701" rIns="91398" bIns="457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 vert="horz" lIns="91398" tIns="45701" rIns="91398" bIns="4570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0"/>
            <a:fld id="{9675CFC6-55D9-4FF0-B3FC-ED209061585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3980"/>
              <a:t>25/03/2014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1"/>
            <a:ext cx="2895600" cy="365125"/>
          </a:xfrm>
          <a:prstGeom prst="rect">
            <a:avLst/>
          </a:prstGeom>
        </p:spPr>
        <p:txBody>
          <a:bodyPr vert="horz" lIns="91398" tIns="45701" rIns="91398" bIns="457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61"/>
            <a:ext cx="2133600" cy="365125"/>
          </a:xfrm>
          <a:prstGeom prst="rect">
            <a:avLst/>
          </a:prstGeom>
        </p:spPr>
        <p:txBody>
          <a:bodyPr vert="horz" lIns="91398" tIns="45701" rIns="91398" bIns="4570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0"/>
            <a:fld id="{60650667-350B-48B4-8BF9-BC4C7924240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398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8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91398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4" indent="-342744" algn="l" defTabSz="9139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0" indent="-285618" algn="l" defTabSz="91398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6" indent="-228492" algn="l" defTabSz="91398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8" indent="-228492" algn="l" defTabSz="91398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4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2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8" indent="-228492" algn="l" defTabSz="9139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70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2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51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2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2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4" algn="l" defTabSz="9139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wer/2014/wer8901/en/index.html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2.xls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oeradication.org/Dataandmonitoring/Poliothisweek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42865" y="304800"/>
            <a:ext cx="8226425" cy="2275046"/>
          </a:xfrm>
        </p:spPr>
        <p:txBody>
          <a:bodyPr/>
          <a:lstStyle/>
          <a:p>
            <a:r>
              <a:rPr lang="en-GB" dirty="0" smtClean="0"/>
              <a:t>Inactivated Polio Vaccine (IPV)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i="1" dirty="0" smtClean="0"/>
              <a:t>Rationale for IPV introduction &amp; OPV withdrawal in relation to Objective 2 of The Polio Eradication &amp; Endgame Strategic Plan</a:t>
            </a:r>
            <a:endParaRPr i="1" dirty="0" smtClean="0">
              <a:ln>
                <a:noFill/>
              </a:ln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5768974" cy="460639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Immunization Systems Management Group (IMG)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762000" y="6163145"/>
            <a:ext cx="4419600" cy="4138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Wingdings" pitchFamily="2" charset="2"/>
              <a:buNone/>
              <a:defRPr lang="en-US" sz="1500" b="0" kern="1200" spc="0" baseline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February 27, </a:t>
            </a:r>
            <a:r>
              <a:rPr lang="en-US" noProof="0" dirty="0" smtClean="0">
                <a:solidFill>
                  <a:schemeClr val="tx1"/>
                </a:solidFill>
              </a:rPr>
              <a:t>2014</a:t>
            </a: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5943600"/>
            <a:ext cx="302358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fr-CH" sz="2400" b="1" dirty="0" smtClean="0">
                <a:solidFill>
                  <a:schemeClr val="accent4"/>
                </a:solidFill>
              </a:rPr>
              <a:t>Dhaka, Bangladesh</a:t>
            </a:r>
            <a:endParaRPr lang="en-GB" sz="2400" b="1" dirty="0" smtClean="0">
              <a:solidFill>
                <a:schemeClr val="accent4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05" y="3124200"/>
            <a:ext cx="2389187" cy="208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60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 for continuing use of OPV until Polio Eradication &amp; Global Certification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1371600"/>
            <a:ext cx="8226425" cy="1448841"/>
            <a:chOff x="457200" y="1371600"/>
            <a:chExt cx="8226425" cy="1448841"/>
          </a:xfrm>
        </p:grpSpPr>
        <p:sp>
          <p:nvSpPr>
            <p:cNvPr id="9" name="Freeform 8"/>
            <p:cNvSpPr/>
            <p:nvPr/>
          </p:nvSpPr>
          <p:spPr>
            <a:xfrm>
              <a:off x="3418712" y="1518680"/>
              <a:ext cx="5264913" cy="1159074"/>
            </a:xfrm>
            <a:custGeom>
              <a:avLst/>
              <a:gdLst>
                <a:gd name="connsiteX0" fmla="*/ 193183 w 1159073"/>
                <a:gd name="connsiteY0" fmla="*/ 0 h 5264912"/>
                <a:gd name="connsiteX1" fmla="*/ 965890 w 1159073"/>
                <a:gd name="connsiteY1" fmla="*/ 0 h 5264912"/>
                <a:gd name="connsiteX2" fmla="*/ 1159073 w 1159073"/>
                <a:gd name="connsiteY2" fmla="*/ 193183 h 5264912"/>
                <a:gd name="connsiteX3" fmla="*/ 1159073 w 1159073"/>
                <a:gd name="connsiteY3" fmla="*/ 5264912 h 5264912"/>
                <a:gd name="connsiteX4" fmla="*/ 1159073 w 1159073"/>
                <a:gd name="connsiteY4" fmla="*/ 5264912 h 5264912"/>
                <a:gd name="connsiteX5" fmla="*/ 0 w 1159073"/>
                <a:gd name="connsiteY5" fmla="*/ 5264912 h 5264912"/>
                <a:gd name="connsiteX6" fmla="*/ 0 w 1159073"/>
                <a:gd name="connsiteY6" fmla="*/ 5264912 h 5264912"/>
                <a:gd name="connsiteX7" fmla="*/ 0 w 1159073"/>
                <a:gd name="connsiteY7" fmla="*/ 193183 h 5264912"/>
                <a:gd name="connsiteX8" fmla="*/ 193183 w 1159073"/>
                <a:gd name="connsiteY8" fmla="*/ 0 h 526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73" h="5264912">
                  <a:moveTo>
                    <a:pt x="1159073" y="877506"/>
                  </a:moveTo>
                  <a:lnTo>
                    <a:pt x="1159073" y="4387406"/>
                  </a:lnTo>
                  <a:cubicBezTo>
                    <a:pt x="1159073" y="4872038"/>
                    <a:pt x="1140032" y="5264910"/>
                    <a:pt x="1116544" y="5264910"/>
                  </a:cubicBezTo>
                  <a:lnTo>
                    <a:pt x="0" y="5264910"/>
                  </a:lnTo>
                  <a:lnTo>
                    <a:pt x="0" y="52649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16544" y="2"/>
                  </a:lnTo>
                  <a:cubicBezTo>
                    <a:pt x="1140032" y="2"/>
                    <a:pt x="1159073" y="392874"/>
                    <a:pt x="1159073" y="877506"/>
                  </a:cubicBez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1" tIns="83251" rIns="109921" bIns="83252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As long as there are susceptible persons in other countries, there is risk of export of the virus to these countries.” </a:t>
              </a:r>
              <a:endParaRPr lang="en-US" sz="1400" b="1" kern="1200" dirty="0" smtClean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b="1" kern="1200" dirty="0" smtClean="0"/>
                <a:t>Endemic in 3 countries </a:t>
              </a:r>
              <a:r>
                <a:rPr lang="en-US" sz="1400" kern="1200" dirty="0" smtClean="0"/>
                <a:t>– reservoirs for re-infecting others (Pakistan, Afghanistan</a:t>
              </a:r>
              <a:r>
                <a:rPr lang="en-US" sz="1400" dirty="0" smtClean="0"/>
                <a:t>, Nigeria)</a:t>
              </a:r>
              <a:endParaRPr lang="en-U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b="1" kern="1200" dirty="0" smtClean="0"/>
                <a:t>In 2013, polio cases in 5 other countries </a:t>
              </a:r>
              <a:r>
                <a:rPr lang="en-US" sz="1400" kern="1200" dirty="0" smtClean="0"/>
                <a:t>previously polio free countries (Somalia, Kenya, Ethiopia, Cameroon, Syria)</a:t>
              </a:r>
              <a:endParaRPr lang="en-US" sz="14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57200" y="1371600"/>
              <a:ext cx="2961513" cy="1448841"/>
            </a:xfrm>
            <a:custGeom>
              <a:avLst/>
              <a:gdLst>
                <a:gd name="connsiteX0" fmla="*/ 0 w 2961513"/>
                <a:gd name="connsiteY0" fmla="*/ 241478 h 1448841"/>
                <a:gd name="connsiteX1" fmla="*/ 241478 w 2961513"/>
                <a:gd name="connsiteY1" fmla="*/ 0 h 1448841"/>
                <a:gd name="connsiteX2" fmla="*/ 2720035 w 2961513"/>
                <a:gd name="connsiteY2" fmla="*/ 0 h 1448841"/>
                <a:gd name="connsiteX3" fmla="*/ 2961513 w 2961513"/>
                <a:gd name="connsiteY3" fmla="*/ 241478 h 1448841"/>
                <a:gd name="connsiteX4" fmla="*/ 2961513 w 2961513"/>
                <a:gd name="connsiteY4" fmla="*/ 1207363 h 1448841"/>
                <a:gd name="connsiteX5" fmla="*/ 2720035 w 2961513"/>
                <a:gd name="connsiteY5" fmla="*/ 1448841 h 1448841"/>
                <a:gd name="connsiteX6" fmla="*/ 241478 w 2961513"/>
                <a:gd name="connsiteY6" fmla="*/ 1448841 h 1448841"/>
                <a:gd name="connsiteX7" fmla="*/ 0 w 2961513"/>
                <a:gd name="connsiteY7" fmla="*/ 1207363 h 1448841"/>
                <a:gd name="connsiteX8" fmla="*/ 0 w 2961513"/>
                <a:gd name="connsiteY8" fmla="*/ 241478 h 144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513" h="1448841">
                  <a:moveTo>
                    <a:pt x="0" y="241478"/>
                  </a:moveTo>
                  <a:cubicBezTo>
                    <a:pt x="0" y="108113"/>
                    <a:pt x="108113" y="0"/>
                    <a:pt x="241478" y="0"/>
                  </a:cubicBezTo>
                  <a:lnTo>
                    <a:pt x="2720035" y="0"/>
                  </a:lnTo>
                  <a:cubicBezTo>
                    <a:pt x="2853400" y="0"/>
                    <a:pt x="2961513" y="108113"/>
                    <a:pt x="2961513" y="241478"/>
                  </a:cubicBezTo>
                  <a:lnTo>
                    <a:pt x="2961513" y="1207363"/>
                  </a:lnTo>
                  <a:cubicBezTo>
                    <a:pt x="2961513" y="1340728"/>
                    <a:pt x="2853400" y="1448841"/>
                    <a:pt x="2720035" y="1448841"/>
                  </a:cubicBezTo>
                  <a:lnTo>
                    <a:pt x="241478" y="1448841"/>
                  </a:lnTo>
                  <a:cubicBezTo>
                    <a:pt x="108113" y="1448841"/>
                    <a:pt x="0" y="1340728"/>
                    <a:pt x="0" y="1207363"/>
                  </a:cubicBezTo>
                  <a:lnTo>
                    <a:pt x="0" y="24147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027" tIns="127877" rIns="185027" bIns="127877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Wild poliovirus still circulating</a:t>
              </a:r>
              <a:endParaRPr lang="en-US" sz="30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" y="2895079"/>
            <a:ext cx="8226425" cy="1448841"/>
            <a:chOff x="457200" y="2895079"/>
            <a:chExt cx="8226425" cy="1448841"/>
          </a:xfrm>
        </p:grpSpPr>
        <p:sp>
          <p:nvSpPr>
            <p:cNvPr id="11" name="Freeform 10"/>
            <p:cNvSpPr/>
            <p:nvPr/>
          </p:nvSpPr>
          <p:spPr>
            <a:xfrm>
              <a:off x="3418712" y="3039963"/>
              <a:ext cx="5264913" cy="1159074"/>
            </a:xfrm>
            <a:custGeom>
              <a:avLst/>
              <a:gdLst>
                <a:gd name="connsiteX0" fmla="*/ 193183 w 1159073"/>
                <a:gd name="connsiteY0" fmla="*/ 0 h 5264912"/>
                <a:gd name="connsiteX1" fmla="*/ 965890 w 1159073"/>
                <a:gd name="connsiteY1" fmla="*/ 0 h 5264912"/>
                <a:gd name="connsiteX2" fmla="*/ 1159073 w 1159073"/>
                <a:gd name="connsiteY2" fmla="*/ 193183 h 5264912"/>
                <a:gd name="connsiteX3" fmla="*/ 1159073 w 1159073"/>
                <a:gd name="connsiteY3" fmla="*/ 5264912 h 5264912"/>
                <a:gd name="connsiteX4" fmla="*/ 1159073 w 1159073"/>
                <a:gd name="connsiteY4" fmla="*/ 5264912 h 5264912"/>
                <a:gd name="connsiteX5" fmla="*/ 0 w 1159073"/>
                <a:gd name="connsiteY5" fmla="*/ 5264912 h 5264912"/>
                <a:gd name="connsiteX6" fmla="*/ 0 w 1159073"/>
                <a:gd name="connsiteY6" fmla="*/ 5264912 h 5264912"/>
                <a:gd name="connsiteX7" fmla="*/ 0 w 1159073"/>
                <a:gd name="connsiteY7" fmla="*/ 193183 h 5264912"/>
                <a:gd name="connsiteX8" fmla="*/ 193183 w 1159073"/>
                <a:gd name="connsiteY8" fmla="*/ 0 h 526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73" h="5264912">
                  <a:moveTo>
                    <a:pt x="1159073" y="877506"/>
                  </a:moveTo>
                  <a:lnTo>
                    <a:pt x="1159073" y="4387406"/>
                  </a:lnTo>
                  <a:cubicBezTo>
                    <a:pt x="1159073" y="4872038"/>
                    <a:pt x="1140032" y="5264910"/>
                    <a:pt x="1116544" y="5264910"/>
                  </a:cubicBezTo>
                  <a:lnTo>
                    <a:pt x="0" y="5264910"/>
                  </a:lnTo>
                  <a:lnTo>
                    <a:pt x="0" y="52649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16544" y="2"/>
                  </a:lnTo>
                  <a:cubicBezTo>
                    <a:pt x="1140032" y="2"/>
                    <a:pt x="1159073" y="392874"/>
                    <a:pt x="1159073" y="877506"/>
                  </a:cubicBez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5403947"/>
                <a:satOff val="-6012"/>
                <a:lumOff val="-23"/>
                <a:alphaOff val="0"/>
              </a:schemeClr>
            </a:lnRef>
            <a:fillRef idx="1">
              <a:schemeClr val="accent5">
                <a:tint val="40000"/>
                <a:alpha val="90000"/>
                <a:hueOff val="5403947"/>
                <a:satOff val="-6012"/>
                <a:lumOff val="-23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5403947"/>
                <a:satOff val="-6012"/>
                <a:lumOff val="-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1" tIns="83251" rIns="109921" bIns="83252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400" b="1" dirty="0"/>
                <a:t>OPV is a critical component of the eradication strategy until polio transmission is interrupted </a:t>
              </a:r>
              <a:r>
                <a:rPr lang="en-GB" sz="1400" dirty="0"/>
                <a:t>globally &amp; the world is certified polio-free, </a:t>
              </a:r>
              <a:endParaRPr lang="en-US" sz="1400" dirty="0"/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400" b="1" dirty="0">
                  <a:solidFill>
                    <a:schemeClr val="tx1"/>
                  </a:solidFill>
                </a:rPr>
                <a:t>Risk of polio spread into other regions of the world is real </a:t>
              </a:r>
              <a:r>
                <a:rPr lang="en-GB" sz="1400" dirty="0">
                  <a:solidFill>
                    <a:schemeClr val="tx1"/>
                  </a:solidFill>
                </a:rPr>
                <a:t>without the continued use of OPV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7200" y="2895079"/>
              <a:ext cx="2961513" cy="1448841"/>
            </a:xfrm>
            <a:custGeom>
              <a:avLst/>
              <a:gdLst>
                <a:gd name="connsiteX0" fmla="*/ 0 w 2961513"/>
                <a:gd name="connsiteY0" fmla="*/ 241478 h 1448841"/>
                <a:gd name="connsiteX1" fmla="*/ 241478 w 2961513"/>
                <a:gd name="connsiteY1" fmla="*/ 0 h 1448841"/>
                <a:gd name="connsiteX2" fmla="*/ 2720035 w 2961513"/>
                <a:gd name="connsiteY2" fmla="*/ 0 h 1448841"/>
                <a:gd name="connsiteX3" fmla="*/ 2961513 w 2961513"/>
                <a:gd name="connsiteY3" fmla="*/ 241478 h 1448841"/>
                <a:gd name="connsiteX4" fmla="*/ 2961513 w 2961513"/>
                <a:gd name="connsiteY4" fmla="*/ 1207363 h 1448841"/>
                <a:gd name="connsiteX5" fmla="*/ 2720035 w 2961513"/>
                <a:gd name="connsiteY5" fmla="*/ 1448841 h 1448841"/>
                <a:gd name="connsiteX6" fmla="*/ 241478 w 2961513"/>
                <a:gd name="connsiteY6" fmla="*/ 1448841 h 1448841"/>
                <a:gd name="connsiteX7" fmla="*/ 0 w 2961513"/>
                <a:gd name="connsiteY7" fmla="*/ 1207363 h 1448841"/>
                <a:gd name="connsiteX8" fmla="*/ 0 w 2961513"/>
                <a:gd name="connsiteY8" fmla="*/ 241478 h 144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513" h="1448841">
                  <a:moveTo>
                    <a:pt x="0" y="241478"/>
                  </a:moveTo>
                  <a:cubicBezTo>
                    <a:pt x="0" y="108113"/>
                    <a:pt x="108113" y="0"/>
                    <a:pt x="241478" y="0"/>
                  </a:cubicBezTo>
                  <a:lnTo>
                    <a:pt x="2720035" y="0"/>
                  </a:lnTo>
                  <a:cubicBezTo>
                    <a:pt x="2853400" y="0"/>
                    <a:pt x="2961513" y="108113"/>
                    <a:pt x="2961513" y="241478"/>
                  </a:cubicBezTo>
                  <a:lnTo>
                    <a:pt x="2961513" y="1207363"/>
                  </a:lnTo>
                  <a:cubicBezTo>
                    <a:pt x="2961513" y="1340728"/>
                    <a:pt x="2853400" y="1448841"/>
                    <a:pt x="2720035" y="1448841"/>
                  </a:cubicBezTo>
                  <a:lnTo>
                    <a:pt x="241478" y="1448841"/>
                  </a:lnTo>
                  <a:cubicBezTo>
                    <a:pt x="108113" y="1448841"/>
                    <a:pt x="0" y="1340728"/>
                    <a:pt x="0" y="1207363"/>
                  </a:cubicBezTo>
                  <a:lnTo>
                    <a:pt x="0" y="24147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5219861"/>
                <a:satOff val="-12520"/>
                <a:lumOff val="980"/>
                <a:alphaOff val="0"/>
              </a:schemeClr>
            </a:fillRef>
            <a:effectRef idx="0">
              <a:schemeClr val="accent5">
                <a:hueOff val="5219861"/>
                <a:satOff val="-12520"/>
                <a:lumOff val="9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027" tIns="127877" rIns="185027" bIns="127877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Eradication requires OPV</a:t>
              </a:r>
              <a:endParaRPr lang="en-US" sz="3000" kern="1200" dirty="0"/>
            </a:p>
          </p:txBody>
        </p:sp>
      </p:grpSp>
      <p:sp>
        <p:nvSpPr>
          <p:cNvPr id="13" name="Freeform 12"/>
          <p:cNvSpPr/>
          <p:nvPr/>
        </p:nvSpPr>
        <p:spPr>
          <a:xfrm>
            <a:off x="3418712" y="4561246"/>
            <a:ext cx="5264913" cy="1159074"/>
          </a:xfrm>
          <a:custGeom>
            <a:avLst/>
            <a:gdLst>
              <a:gd name="connsiteX0" fmla="*/ 193183 w 1159073"/>
              <a:gd name="connsiteY0" fmla="*/ 0 h 5264912"/>
              <a:gd name="connsiteX1" fmla="*/ 965890 w 1159073"/>
              <a:gd name="connsiteY1" fmla="*/ 0 h 5264912"/>
              <a:gd name="connsiteX2" fmla="*/ 1159073 w 1159073"/>
              <a:gd name="connsiteY2" fmla="*/ 193183 h 5264912"/>
              <a:gd name="connsiteX3" fmla="*/ 1159073 w 1159073"/>
              <a:gd name="connsiteY3" fmla="*/ 5264912 h 5264912"/>
              <a:gd name="connsiteX4" fmla="*/ 1159073 w 1159073"/>
              <a:gd name="connsiteY4" fmla="*/ 5264912 h 5264912"/>
              <a:gd name="connsiteX5" fmla="*/ 0 w 1159073"/>
              <a:gd name="connsiteY5" fmla="*/ 5264912 h 5264912"/>
              <a:gd name="connsiteX6" fmla="*/ 0 w 1159073"/>
              <a:gd name="connsiteY6" fmla="*/ 5264912 h 5264912"/>
              <a:gd name="connsiteX7" fmla="*/ 0 w 1159073"/>
              <a:gd name="connsiteY7" fmla="*/ 193183 h 5264912"/>
              <a:gd name="connsiteX8" fmla="*/ 193183 w 1159073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9073" h="5264912">
                <a:moveTo>
                  <a:pt x="1159073" y="877506"/>
                </a:moveTo>
                <a:lnTo>
                  <a:pt x="1159073" y="4387406"/>
                </a:lnTo>
                <a:cubicBezTo>
                  <a:pt x="1159073" y="4872038"/>
                  <a:pt x="1140032" y="5264910"/>
                  <a:pt x="1116544" y="5264910"/>
                </a:cubicBezTo>
                <a:lnTo>
                  <a:pt x="0" y="5264910"/>
                </a:lnTo>
                <a:lnTo>
                  <a:pt x="0" y="5264910"/>
                </a:lnTo>
                <a:lnTo>
                  <a:pt x="0" y="2"/>
                </a:lnTo>
                <a:lnTo>
                  <a:pt x="0" y="2"/>
                </a:lnTo>
                <a:lnTo>
                  <a:pt x="1116544" y="2"/>
                </a:lnTo>
                <a:cubicBezTo>
                  <a:pt x="1140032" y="2"/>
                  <a:pt x="1159073" y="392874"/>
                  <a:pt x="1159073" y="877506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10807894"/>
              <a:satOff val="-12023"/>
              <a:lumOff val="-47"/>
              <a:alphaOff val="0"/>
            </a:schemeClr>
          </a:lnRef>
          <a:fillRef idx="1">
            <a:schemeClr val="accent5">
              <a:tint val="40000"/>
              <a:alpha val="90000"/>
              <a:hueOff val="10807894"/>
              <a:satOff val="-12023"/>
              <a:lumOff val="-47"/>
              <a:alphaOff val="0"/>
            </a:schemeClr>
          </a:fillRef>
          <a:effectRef idx="0">
            <a:schemeClr val="accent5">
              <a:tint val="40000"/>
              <a:alpha val="90000"/>
              <a:hueOff val="10807894"/>
              <a:satOff val="-12023"/>
              <a:lumOff val="-4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1" tIns="83252" rIns="109921" bIns="83251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smtClean="0"/>
              <a:t>Inexpensive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smtClean="0"/>
              <a:t>Easy to administer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smtClean="0"/>
              <a:t>Offers good oral and intestinal immunity—needed for interruption of person to person transmission</a:t>
            </a:r>
            <a:endParaRPr lang="en-US" sz="14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57200" y="4416362"/>
            <a:ext cx="2961513" cy="1448841"/>
          </a:xfrm>
          <a:custGeom>
            <a:avLst/>
            <a:gdLst>
              <a:gd name="connsiteX0" fmla="*/ 0 w 2961513"/>
              <a:gd name="connsiteY0" fmla="*/ 241478 h 1448841"/>
              <a:gd name="connsiteX1" fmla="*/ 241478 w 2961513"/>
              <a:gd name="connsiteY1" fmla="*/ 0 h 1448841"/>
              <a:gd name="connsiteX2" fmla="*/ 2720035 w 2961513"/>
              <a:gd name="connsiteY2" fmla="*/ 0 h 1448841"/>
              <a:gd name="connsiteX3" fmla="*/ 2961513 w 2961513"/>
              <a:gd name="connsiteY3" fmla="*/ 241478 h 1448841"/>
              <a:gd name="connsiteX4" fmla="*/ 2961513 w 2961513"/>
              <a:gd name="connsiteY4" fmla="*/ 1207363 h 1448841"/>
              <a:gd name="connsiteX5" fmla="*/ 2720035 w 2961513"/>
              <a:gd name="connsiteY5" fmla="*/ 1448841 h 1448841"/>
              <a:gd name="connsiteX6" fmla="*/ 241478 w 2961513"/>
              <a:gd name="connsiteY6" fmla="*/ 1448841 h 1448841"/>
              <a:gd name="connsiteX7" fmla="*/ 0 w 2961513"/>
              <a:gd name="connsiteY7" fmla="*/ 1207363 h 1448841"/>
              <a:gd name="connsiteX8" fmla="*/ 0 w 2961513"/>
              <a:gd name="connsiteY8" fmla="*/ 241478 h 144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513" h="1448841">
                <a:moveTo>
                  <a:pt x="0" y="241478"/>
                </a:moveTo>
                <a:cubicBezTo>
                  <a:pt x="0" y="108113"/>
                  <a:pt x="108113" y="0"/>
                  <a:pt x="241478" y="0"/>
                </a:cubicBezTo>
                <a:lnTo>
                  <a:pt x="2720035" y="0"/>
                </a:lnTo>
                <a:cubicBezTo>
                  <a:pt x="2853400" y="0"/>
                  <a:pt x="2961513" y="108113"/>
                  <a:pt x="2961513" y="241478"/>
                </a:cubicBezTo>
                <a:lnTo>
                  <a:pt x="2961513" y="1207363"/>
                </a:lnTo>
                <a:cubicBezTo>
                  <a:pt x="2961513" y="1340728"/>
                  <a:pt x="2853400" y="1448841"/>
                  <a:pt x="2720035" y="1448841"/>
                </a:cubicBezTo>
                <a:lnTo>
                  <a:pt x="241478" y="1448841"/>
                </a:lnTo>
                <a:cubicBezTo>
                  <a:pt x="108113" y="1448841"/>
                  <a:pt x="0" y="1340728"/>
                  <a:pt x="0" y="1207363"/>
                </a:cubicBezTo>
                <a:lnTo>
                  <a:pt x="0" y="24147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0439722"/>
              <a:satOff val="-25040"/>
              <a:lumOff val="1961"/>
              <a:alphaOff val="0"/>
            </a:schemeClr>
          </a:fillRef>
          <a:effectRef idx="0">
            <a:schemeClr val="accent5">
              <a:hueOff val="10439722"/>
              <a:satOff val="-25040"/>
              <a:lumOff val="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027" tIns="127877" rIns="185027" bIns="127877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kern="1200" dirty="0" smtClean="0"/>
              <a:t>OPV is appropriate for eradication</a:t>
            </a:r>
            <a:endParaRPr lang="en-US" sz="3000" kern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B84D62-2C76-AD41-B9BC-383B2695111F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24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6425" cy="609398"/>
          </a:xfrm>
        </p:spPr>
        <p:txBody>
          <a:bodyPr/>
          <a:lstStyle/>
          <a:p>
            <a:r>
              <a:rPr lang="en-US" dirty="0"/>
              <a:t>Objective 2 of the Plan calls for a phased withdrawal and containment of OPV globally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33400" y="1786144"/>
            <a:ext cx="381000" cy="291856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300" dirty="0" smtClean="0">
                <a:solidFill>
                  <a:schemeClr val="bg1"/>
                </a:solidFill>
                <a:latin typeface="Segoe" pitchFamily="34" charset="0"/>
              </a:rPr>
              <a:t>OPV withdrawal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66800" y="1736670"/>
            <a:ext cx="7848600" cy="1448841"/>
            <a:chOff x="1066800" y="1736670"/>
            <a:chExt cx="7848600" cy="1448841"/>
          </a:xfrm>
        </p:grpSpPr>
        <p:grpSp>
          <p:nvGrpSpPr>
            <p:cNvPr id="9" name="Group 8"/>
            <p:cNvGrpSpPr/>
            <p:nvPr/>
          </p:nvGrpSpPr>
          <p:grpSpPr>
            <a:xfrm>
              <a:off x="2667000" y="1736670"/>
              <a:ext cx="6248400" cy="1448841"/>
              <a:chOff x="457200" y="1371600"/>
              <a:chExt cx="8226425" cy="1448841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3418712" y="1518680"/>
                <a:ext cx="5264913" cy="1159074"/>
              </a:xfrm>
              <a:custGeom>
                <a:avLst/>
                <a:gdLst>
                  <a:gd name="connsiteX0" fmla="*/ 193183 w 1159073"/>
                  <a:gd name="connsiteY0" fmla="*/ 0 h 5264912"/>
                  <a:gd name="connsiteX1" fmla="*/ 965890 w 1159073"/>
                  <a:gd name="connsiteY1" fmla="*/ 0 h 5264912"/>
                  <a:gd name="connsiteX2" fmla="*/ 1159073 w 1159073"/>
                  <a:gd name="connsiteY2" fmla="*/ 193183 h 5264912"/>
                  <a:gd name="connsiteX3" fmla="*/ 1159073 w 1159073"/>
                  <a:gd name="connsiteY3" fmla="*/ 5264912 h 5264912"/>
                  <a:gd name="connsiteX4" fmla="*/ 1159073 w 1159073"/>
                  <a:gd name="connsiteY4" fmla="*/ 5264912 h 5264912"/>
                  <a:gd name="connsiteX5" fmla="*/ 0 w 1159073"/>
                  <a:gd name="connsiteY5" fmla="*/ 5264912 h 5264912"/>
                  <a:gd name="connsiteX6" fmla="*/ 0 w 1159073"/>
                  <a:gd name="connsiteY6" fmla="*/ 5264912 h 5264912"/>
                  <a:gd name="connsiteX7" fmla="*/ 0 w 1159073"/>
                  <a:gd name="connsiteY7" fmla="*/ 193183 h 5264912"/>
                  <a:gd name="connsiteX8" fmla="*/ 193183 w 1159073"/>
                  <a:gd name="connsiteY8" fmla="*/ 0 h 5264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59073" h="5264912">
                    <a:moveTo>
                      <a:pt x="1159073" y="877506"/>
                    </a:moveTo>
                    <a:lnTo>
                      <a:pt x="1159073" y="4387406"/>
                    </a:lnTo>
                    <a:cubicBezTo>
                      <a:pt x="1159073" y="4872038"/>
                      <a:pt x="1140032" y="5264910"/>
                      <a:pt x="1116544" y="5264910"/>
                    </a:cubicBezTo>
                    <a:lnTo>
                      <a:pt x="0" y="5264910"/>
                    </a:lnTo>
                    <a:lnTo>
                      <a:pt x="0" y="52649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116544" y="2"/>
                    </a:lnTo>
                    <a:cubicBezTo>
                      <a:pt x="1140032" y="2"/>
                      <a:pt x="1159073" y="392874"/>
                      <a:pt x="1159073" y="877506"/>
                    </a:cubicBezTo>
                    <a:close/>
                  </a:path>
                </a:pathLst>
              </a:custGeom>
            </p:spPr>
            <p:style>
              <a:lnRef idx="2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1" tIns="83251" rIns="109921" bIns="83252" numCol="1" spcCol="1270" anchor="ctr" anchorCtr="0">
                <a:noAutofit/>
              </a:bodyPr>
              <a:lstStyle/>
              <a:p>
                <a:pPr marL="0" lvl="1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2000" b="1" dirty="0" smtClean="0"/>
                  <a:t>Remove type 2 </a:t>
                </a:r>
                <a:r>
                  <a:rPr lang="en-US" sz="2000" dirty="0" smtClean="0"/>
                  <a:t>by switch from tOPV to </a:t>
                </a:r>
                <a:r>
                  <a:rPr lang="en-US" sz="2000" dirty="0" err="1" smtClean="0"/>
                  <a:t>bOPV</a:t>
                </a:r>
                <a:r>
                  <a:rPr lang="en-US" sz="2000" dirty="0" smtClean="0"/>
                  <a:t>…</a:t>
                </a:r>
                <a:endParaRPr lang="en-US" sz="2000" kern="1200" dirty="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57200" y="1371600"/>
                <a:ext cx="2961513" cy="1448841"/>
              </a:xfrm>
              <a:custGeom>
                <a:avLst/>
                <a:gdLst>
                  <a:gd name="connsiteX0" fmla="*/ 0 w 2961513"/>
                  <a:gd name="connsiteY0" fmla="*/ 241478 h 1448841"/>
                  <a:gd name="connsiteX1" fmla="*/ 241478 w 2961513"/>
                  <a:gd name="connsiteY1" fmla="*/ 0 h 1448841"/>
                  <a:gd name="connsiteX2" fmla="*/ 2720035 w 2961513"/>
                  <a:gd name="connsiteY2" fmla="*/ 0 h 1448841"/>
                  <a:gd name="connsiteX3" fmla="*/ 2961513 w 2961513"/>
                  <a:gd name="connsiteY3" fmla="*/ 241478 h 1448841"/>
                  <a:gd name="connsiteX4" fmla="*/ 2961513 w 2961513"/>
                  <a:gd name="connsiteY4" fmla="*/ 1207363 h 1448841"/>
                  <a:gd name="connsiteX5" fmla="*/ 2720035 w 2961513"/>
                  <a:gd name="connsiteY5" fmla="*/ 1448841 h 1448841"/>
                  <a:gd name="connsiteX6" fmla="*/ 241478 w 2961513"/>
                  <a:gd name="connsiteY6" fmla="*/ 1448841 h 1448841"/>
                  <a:gd name="connsiteX7" fmla="*/ 0 w 2961513"/>
                  <a:gd name="connsiteY7" fmla="*/ 1207363 h 1448841"/>
                  <a:gd name="connsiteX8" fmla="*/ 0 w 2961513"/>
                  <a:gd name="connsiteY8" fmla="*/ 241478 h 1448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61513" h="1448841">
                    <a:moveTo>
                      <a:pt x="0" y="241478"/>
                    </a:moveTo>
                    <a:cubicBezTo>
                      <a:pt x="0" y="108113"/>
                      <a:pt x="108113" y="0"/>
                      <a:pt x="241478" y="0"/>
                    </a:cubicBezTo>
                    <a:lnTo>
                      <a:pt x="2720035" y="0"/>
                    </a:lnTo>
                    <a:cubicBezTo>
                      <a:pt x="2853400" y="0"/>
                      <a:pt x="2961513" y="108113"/>
                      <a:pt x="2961513" y="241478"/>
                    </a:cubicBezTo>
                    <a:lnTo>
                      <a:pt x="2961513" y="1207363"/>
                    </a:lnTo>
                    <a:cubicBezTo>
                      <a:pt x="2961513" y="1340728"/>
                      <a:pt x="2853400" y="1448841"/>
                      <a:pt x="2720035" y="1448841"/>
                    </a:cubicBezTo>
                    <a:lnTo>
                      <a:pt x="241478" y="1448841"/>
                    </a:lnTo>
                    <a:cubicBezTo>
                      <a:pt x="108113" y="1448841"/>
                      <a:pt x="0" y="1340728"/>
                      <a:pt x="0" y="1207363"/>
                    </a:cubicBezTo>
                    <a:lnTo>
                      <a:pt x="0" y="24147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5027" tIns="127877" rIns="185027" bIns="127877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000" dirty="0" smtClean="0"/>
                  <a:t>Phase 1</a:t>
                </a:r>
              </a:p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000" dirty="0" smtClean="0"/>
                  <a:t> 2016</a:t>
                </a:r>
                <a:endParaRPr lang="en-US" sz="3000" kern="1200" dirty="0"/>
              </a:p>
            </p:txBody>
          </p:sp>
        </p:grpSp>
        <p:sp>
          <p:nvSpPr>
            <p:cNvPr id="2" name="&quot;No&quot; Symbol 1"/>
            <p:cNvSpPr/>
            <p:nvPr/>
          </p:nvSpPr>
          <p:spPr bwMode="auto">
            <a:xfrm>
              <a:off x="1066800" y="1974567"/>
              <a:ext cx="1295400" cy="1074837"/>
            </a:xfrm>
            <a:prstGeom prst="noSmoking">
              <a:avLst/>
            </a:prstGeom>
            <a:solidFill>
              <a:schemeClr val="accent1"/>
            </a:solidFill>
            <a:ln w="12700"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/>
              <a:r>
                <a:rPr lang="en-US" sz="2300" dirty="0" smtClean="0">
                  <a:solidFill>
                    <a:schemeClr val="tx1"/>
                  </a:solidFill>
                  <a:latin typeface="Segoe" pitchFamily="34" charset="0"/>
                </a:rPr>
                <a:t>Type 2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84118" y="3267182"/>
            <a:ext cx="7731282" cy="1448841"/>
            <a:chOff x="1184118" y="3267182"/>
            <a:chExt cx="7731282" cy="1448841"/>
          </a:xfrm>
        </p:grpSpPr>
        <p:grpSp>
          <p:nvGrpSpPr>
            <p:cNvPr id="12" name="Group 11"/>
            <p:cNvGrpSpPr/>
            <p:nvPr/>
          </p:nvGrpSpPr>
          <p:grpSpPr>
            <a:xfrm>
              <a:off x="2667000" y="3267182"/>
              <a:ext cx="6248400" cy="1448841"/>
              <a:chOff x="457200" y="2895079"/>
              <a:chExt cx="8226425" cy="1448841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3418712" y="3039963"/>
                <a:ext cx="5264913" cy="1159074"/>
              </a:xfrm>
              <a:custGeom>
                <a:avLst/>
                <a:gdLst>
                  <a:gd name="connsiteX0" fmla="*/ 193183 w 1159073"/>
                  <a:gd name="connsiteY0" fmla="*/ 0 h 5264912"/>
                  <a:gd name="connsiteX1" fmla="*/ 965890 w 1159073"/>
                  <a:gd name="connsiteY1" fmla="*/ 0 h 5264912"/>
                  <a:gd name="connsiteX2" fmla="*/ 1159073 w 1159073"/>
                  <a:gd name="connsiteY2" fmla="*/ 193183 h 5264912"/>
                  <a:gd name="connsiteX3" fmla="*/ 1159073 w 1159073"/>
                  <a:gd name="connsiteY3" fmla="*/ 5264912 h 5264912"/>
                  <a:gd name="connsiteX4" fmla="*/ 1159073 w 1159073"/>
                  <a:gd name="connsiteY4" fmla="*/ 5264912 h 5264912"/>
                  <a:gd name="connsiteX5" fmla="*/ 0 w 1159073"/>
                  <a:gd name="connsiteY5" fmla="*/ 5264912 h 5264912"/>
                  <a:gd name="connsiteX6" fmla="*/ 0 w 1159073"/>
                  <a:gd name="connsiteY6" fmla="*/ 5264912 h 5264912"/>
                  <a:gd name="connsiteX7" fmla="*/ 0 w 1159073"/>
                  <a:gd name="connsiteY7" fmla="*/ 193183 h 5264912"/>
                  <a:gd name="connsiteX8" fmla="*/ 193183 w 1159073"/>
                  <a:gd name="connsiteY8" fmla="*/ 0 h 5264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59073" h="5264912">
                    <a:moveTo>
                      <a:pt x="1159073" y="877506"/>
                    </a:moveTo>
                    <a:lnTo>
                      <a:pt x="1159073" y="4387406"/>
                    </a:lnTo>
                    <a:cubicBezTo>
                      <a:pt x="1159073" y="4872038"/>
                      <a:pt x="1140032" y="5264910"/>
                      <a:pt x="1116544" y="5264910"/>
                    </a:cubicBezTo>
                    <a:lnTo>
                      <a:pt x="0" y="5264910"/>
                    </a:lnTo>
                    <a:lnTo>
                      <a:pt x="0" y="52649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116544" y="2"/>
                    </a:lnTo>
                    <a:cubicBezTo>
                      <a:pt x="1140032" y="2"/>
                      <a:pt x="1159073" y="392874"/>
                      <a:pt x="1159073" y="877506"/>
                    </a:cubicBezTo>
                    <a:close/>
                  </a:path>
                </a:pathLst>
              </a:custGeom>
            </p:spPr>
            <p:style>
              <a:lnRef idx="2">
                <a:schemeClr val="accent5">
                  <a:tint val="40000"/>
                  <a:alpha val="90000"/>
                  <a:hueOff val="5403947"/>
                  <a:satOff val="-6012"/>
                  <a:lumOff val="-23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5403947"/>
                  <a:satOff val="-6012"/>
                  <a:lumOff val="-23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5403947"/>
                  <a:satOff val="-6012"/>
                  <a:lumOff val="-23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1" tIns="83251" rIns="109921" bIns="83252" numCol="1" spcCol="1270" anchor="ctr" anchorCtr="0">
                <a:noAutofit/>
              </a:bodyPr>
              <a:lstStyle/>
              <a:p>
                <a:pPr marL="0" lvl="1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2000" dirty="0" smtClean="0"/>
                  <a:t>…followed </a:t>
                </a:r>
                <a:r>
                  <a:rPr lang="en-US" sz="2000" dirty="0"/>
                  <a:t>by </a:t>
                </a:r>
                <a:r>
                  <a:rPr lang="en-US" sz="2000" b="1" dirty="0" err="1"/>
                  <a:t>bOPV</a:t>
                </a:r>
                <a:r>
                  <a:rPr lang="en-US" sz="2000" b="1" dirty="0"/>
                  <a:t> withdrawal </a:t>
                </a:r>
                <a:r>
                  <a:rPr lang="en-US" sz="2000" dirty="0"/>
                  <a:t>and cessation of OPV use in </a:t>
                </a:r>
                <a:r>
                  <a:rPr lang="en-US" sz="2000" dirty="0" smtClean="0"/>
                  <a:t>2019-2020</a:t>
                </a:r>
                <a:endParaRPr lang="en-US" sz="2000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57200" y="2895079"/>
                <a:ext cx="2961513" cy="1448841"/>
              </a:xfrm>
              <a:custGeom>
                <a:avLst/>
                <a:gdLst>
                  <a:gd name="connsiteX0" fmla="*/ 0 w 2961513"/>
                  <a:gd name="connsiteY0" fmla="*/ 241478 h 1448841"/>
                  <a:gd name="connsiteX1" fmla="*/ 241478 w 2961513"/>
                  <a:gd name="connsiteY1" fmla="*/ 0 h 1448841"/>
                  <a:gd name="connsiteX2" fmla="*/ 2720035 w 2961513"/>
                  <a:gd name="connsiteY2" fmla="*/ 0 h 1448841"/>
                  <a:gd name="connsiteX3" fmla="*/ 2961513 w 2961513"/>
                  <a:gd name="connsiteY3" fmla="*/ 241478 h 1448841"/>
                  <a:gd name="connsiteX4" fmla="*/ 2961513 w 2961513"/>
                  <a:gd name="connsiteY4" fmla="*/ 1207363 h 1448841"/>
                  <a:gd name="connsiteX5" fmla="*/ 2720035 w 2961513"/>
                  <a:gd name="connsiteY5" fmla="*/ 1448841 h 1448841"/>
                  <a:gd name="connsiteX6" fmla="*/ 241478 w 2961513"/>
                  <a:gd name="connsiteY6" fmla="*/ 1448841 h 1448841"/>
                  <a:gd name="connsiteX7" fmla="*/ 0 w 2961513"/>
                  <a:gd name="connsiteY7" fmla="*/ 1207363 h 1448841"/>
                  <a:gd name="connsiteX8" fmla="*/ 0 w 2961513"/>
                  <a:gd name="connsiteY8" fmla="*/ 241478 h 1448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61513" h="1448841">
                    <a:moveTo>
                      <a:pt x="0" y="241478"/>
                    </a:moveTo>
                    <a:cubicBezTo>
                      <a:pt x="0" y="108113"/>
                      <a:pt x="108113" y="0"/>
                      <a:pt x="241478" y="0"/>
                    </a:cubicBezTo>
                    <a:lnTo>
                      <a:pt x="2720035" y="0"/>
                    </a:lnTo>
                    <a:cubicBezTo>
                      <a:pt x="2853400" y="0"/>
                      <a:pt x="2961513" y="108113"/>
                      <a:pt x="2961513" y="241478"/>
                    </a:cubicBezTo>
                    <a:lnTo>
                      <a:pt x="2961513" y="1207363"/>
                    </a:lnTo>
                    <a:cubicBezTo>
                      <a:pt x="2961513" y="1340728"/>
                      <a:pt x="2853400" y="1448841"/>
                      <a:pt x="2720035" y="1448841"/>
                    </a:cubicBezTo>
                    <a:lnTo>
                      <a:pt x="241478" y="1448841"/>
                    </a:lnTo>
                    <a:cubicBezTo>
                      <a:pt x="108113" y="1448841"/>
                      <a:pt x="0" y="1340728"/>
                      <a:pt x="0" y="1207363"/>
                    </a:cubicBezTo>
                    <a:lnTo>
                      <a:pt x="0" y="24147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5219861"/>
                  <a:satOff val="-12520"/>
                  <a:lumOff val="980"/>
                  <a:alphaOff val="0"/>
                </a:schemeClr>
              </a:fillRef>
              <a:effectRef idx="0">
                <a:schemeClr val="accent5">
                  <a:hueOff val="5219861"/>
                  <a:satOff val="-12520"/>
                  <a:lumOff val="98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5027" tIns="127877" rIns="185027" bIns="127877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000" kern="1200" dirty="0" smtClean="0"/>
                  <a:t>Phase 2</a:t>
                </a:r>
              </a:p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000" dirty="0" smtClean="0"/>
                  <a:t>2019-2020</a:t>
                </a:r>
                <a:endParaRPr lang="en-US" sz="3000" kern="1200" dirty="0"/>
              </a:p>
            </p:txBody>
          </p:sp>
        </p:grpSp>
        <p:sp>
          <p:nvSpPr>
            <p:cNvPr id="16" name="&quot;No&quot; Symbol 15"/>
            <p:cNvSpPr/>
            <p:nvPr/>
          </p:nvSpPr>
          <p:spPr bwMode="auto">
            <a:xfrm>
              <a:off x="1184118" y="3496328"/>
              <a:ext cx="1295400" cy="1074837"/>
            </a:xfrm>
            <a:prstGeom prst="noSmoking">
              <a:avLst/>
            </a:prstGeom>
            <a:solidFill>
              <a:srgbClr val="00B0F0"/>
            </a:solidFill>
            <a:ln w="12700"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/>
              <a:r>
                <a:rPr lang="en-US" sz="2300" dirty="0" smtClean="0">
                  <a:solidFill>
                    <a:srgbClr val="FF0000"/>
                  </a:solidFill>
                  <a:latin typeface="Segoe" pitchFamily="34" charset="0"/>
                </a:rPr>
                <a:t>All OPV</a:t>
              </a: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2B76D1F-32B7-0F4D-AB9A-C153C8B96B46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58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04699"/>
          </a:xfrm>
        </p:spPr>
        <p:txBody>
          <a:bodyPr/>
          <a:lstStyle/>
          <a:p>
            <a:r>
              <a:rPr lang="en-US" dirty="0" smtClean="0"/>
              <a:t>Rationale for removing type 2 component of OPV (OPV2)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472860" cy="1581841"/>
          </a:xfrm>
          <a:prstGeom prst="rect">
            <a:avLst/>
          </a:prstGeom>
        </p:spPr>
        <p:txBody>
          <a:bodyPr/>
          <a:lstStyle>
            <a:lvl1pPr marL="228600" indent="-228600" algn="l" defTabSz="914363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Wingdings" pitchFamily="2" charset="2"/>
              <a:buChar char="§"/>
              <a:defRPr sz="14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363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125000"/>
              <a:buFont typeface="Lucida Grande"/>
              <a:buChar char="-"/>
              <a:defRPr sz="14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25425" algn="l" defTabSz="914363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90000"/>
              <a:buFont typeface="Arial" pitchFamily="34" charset="0"/>
              <a:buChar char="−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65100" algn="l" defTabSz="914363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6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177800" algn="l" defTabSz="914363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000" dirty="0" smtClean="0"/>
              <a:t>Risks of OPV2 far outweigh the benefits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Thus, need to remove OPV2, but need to maintain population immunity against type 2 with IPV prior to OPV2 cessation 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Type 2 poliovirus apparently </a:t>
            </a:r>
            <a:r>
              <a:rPr lang="en-US" sz="2000" b="1" dirty="0" smtClean="0"/>
              <a:t>eradicated since 1999 </a:t>
            </a:r>
            <a:r>
              <a:rPr lang="en-US" sz="2000" dirty="0" smtClean="0"/>
              <a:t>(last case detected in Aligarh, India)</a:t>
            </a:r>
            <a:endParaRPr lang="en-US" sz="2000" b="1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New diagnostics and experience suggest </a:t>
            </a:r>
            <a:r>
              <a:rPr lang="en-US" sz="2000" b="1" dirty="0" smtClean="0"/>
              <a:t>that type 2 cause &gt;95% of </a:t>
            </a:r>
            <a:r>
              <a:rPr lang="en-US" sz="2000" b="1" dirty="0" err="1" smtClean="0"/>
              <a:t>cVDPVs</a:t>
            </a:r>
            <a:r>
              <a:rPr lang="en-US" sz="2000" b="1" dirty="0" smtClean="0"/>
              <a:t> </a:t>
            </a:r>
            <a:endParaRPr lang="en-US" sz="2000" b="1" dirty="0"/>
          </a:p>
          <a:p>
            <a:pPr>
              <a:spcAft>
                <a:spcPts val="1200"/>
              </a:spcAft>
            </a:pPr>
            <a:r>
              <a:rPr lang="en-US" sz="2000" dirty="0" smtClean="0"/>
              <a:t>Type 2 causes 40% of VAPP today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Type 2 component of OPV interferes with immune response to types 1 and types 3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F58CB05-2CFD-C040-BEE0-358E4BDAC406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77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609398"/>
          </a:xfrm>
        </p:spPr>
        <p:txBody>
          <a:bodyPr/>
          <a:lstStyle/>
          <a:p>
            <a:r>
              <a:rPr lang="en-US" dirty="0" smtClean="0"/>
              <a:t>Rationale for retaining Types 1 &amp; Types 3 components of OPV (bivalent OPV) until global certification of polio eradication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1 causes all polio cases related to wild virus today</a:t>
            </a:r>
          </a:p>
          <a:p>
            <a:pPr lvl="1"/>
            <a:r>
              <a:rPr lang="en-US" dirty="0" smtClean="0"/>
              <a:t>Few VDPV cases are type 1</a:t>
            </a:r>
          </a:p>
          <a:p>
            <a:pPr lvl="1"/>
            <a:r>
              <a:rPr lang="en-US" dirty="0" smtClean="0"/>
              <a:t>Few VAPP cases in </a:t>
            </a:r>
            <a:r>
              <a:rPr lang="en-US" dirty="0" err="1" smtClean="0"/>
              <a:t>immunocompetent</a:t>
            </a:r>
            <a:r>
              <a:rPr lang="en-US" dirty="0" smtClean="0"/>
              <a:t> individuals</a:t>
            </a:r>
          </a:p>
          <a:p>
            <a:endParaRPr lang="en-US" dirty="0" smtClean="0"/>
          </a:p>
          <a:p>
            <a:r>
              <a:rPr lang="en-US" dirty="0" smtClean="0"/>
              <a:t>Type 3 last detected in November, 2012 (as of 20 November 2013)</a:t>
            </a:r>
          </a:p>
          <a:p>
            <a:pPr lvl="1"/>
            <a:r>
              <a:rPr lang="en-US" dirty="0" smtClean="0"/>
              <a:t>Few VDPV cases are type 3</a:t>
            </a:r>
          </a:p>
          <a:p>
            <a:pPr lvl="1"/>
            <a:r>
              <a:rPr lang="en-US" dirty="0" smtClean="0"/>
              <a:t>Most VAPP cases (60%) in </a:t>
            </a:r>
            <a:r>
              <a:rPr lang="en-US" dirty="0" err="1" smtClean="0"/>
              <a:t>immunocompetent</a:t>
            </a:r>
            <a:r>
              <a:rPr lang="en-US" dirty="0" smtClean="0"/>
              <a:t> persons are type 3</a:t>
            </a:r>
          </a:p>
          <a:p>
            <a:pPr lvl="1"/>
            <a:r>
              <a:rPr lang="en-US" dirty="0"/>
              <a:t>While lack of detection since November 2012 is promising, the period without detection to date is </a:t>
            </a:r>
            <a:r>
              <a:rPr lang="en-US" b="1" dirty="0"/>
              <a:t>not long enough to assume eradication</a:t>
            </a:r>
            <a:r>
              <a:rPr lang="en-US" dirty="0"/>
              <a:t>—due to potential silent transmission, certification of eradication </a:t>
            </a:r>
            <a:r>
              <a:rPr lang="en-US" b="1" dirty="0"/>
              <a:t>requires at least 3 years without detection of virus</a:t>
            </a:r>
            <a:r>
              <a:rPr lang="en-US" dirty="0"/>
              <a:t>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90A461-CE87-1643-A6B1-E48E290E5956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91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04699"/>
          </a:xfrm>
        </p:spPr>
        <p:txBody>
          <a:bodyPr/>
          <a:lstStyle/>
          <a:p>
            <a:r>
              <a:rPr lang="en-US" dirty="0" smtClean="0"/>
              <a:t>Risks associated with OPV2 cessation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19200"/>
            <a:ext cx="8226425" cy="4495801"/>
          </a:xfrm>
        </p:spPr>
        <p:txBody>
          <a:bodyPr/>
          <a:lstStyle/>
          <a:p>
            <a:r>
              <a:rPr lang="en-US" dirty="0" smtClean="0"/>
              <a:t>Two main risks are associated with OPV2 cessation</a:t>
            </a:r>
          </a:p>
          <a:p>
            <a:r>
              <a:rPr lang="en-US" dirty="0" smtClean="0"/>
              <a:t>These </a:t>
            </a:r>
            <a:r>
              <a:rPr lang="en-US" b="1" dirty="0" smtClean="0"/>
              <a:t>risks are mitigated</a:t>
            </a:r>
            <a:r>
              <a:rPr lang="en-US" dirty="0" smtClean="0"/>
              <a:t> by strengthening routine immunization and introduction of IPV</a:t>
            </a:r>
          </a:p>
          <a:p>
            <a:endParaRPr lang="en-US" dirty="0"/>
          </a:p>
        </p:txBody>
      </p:sp>
      <p:sp>
        <p:nvSpPr>
          <p:cNvPr id="9" name="Freeform 8"/>
          <p:cNvSpPr/>
          <p:nvPr/>
        </p:nvSpPr>
        <p:spPr>
          <a:xfrm rot="16200000">
            <a:off x="1194125" y="2005058"/>
            <a:ext cx="1548128" cy="2211611"/>
          </a:xfrm>
          <a:custGeom>
            <a:avLst/>
            <a:gdLst>
              <a:gd name="connsiteX0" fmla="*/ 0 w 2211610"/>
              <a:gd name="connsiteY0" fmla="*/ 0 h 1548127"/>
              <a:gd name="connsiteX1" fmla="*/ 1437547 w 2211610"/>
              <a:gd name="connsiteY1" fmla="*/ 0 h 1548127"/>
              <a:gd name="connsiteX2" fmla="*/ 2211610 w 2211610"/>
              <a:gd name="connsiteY2" fmla="*/ 774064 h 1548127"/>
              <a:gd name="connsiteX3" fmla="*/ 1437547 w 2211610"/>
              <a:gd name="connsiteY3" fmla="*/ 1548127 h 1548127"/>
              <a:gd name="connsiteX4" fmla="*/ 0 w 2211610"/>
              <a:gd name="connsiteY4" fmla="*/ 1548127 h 1548127"/>
              <a:gd name="connsiteX5" fmla="*/ 0 w 2211610"/>
              <a:gd name="connsiteY5" fmla="*/ 0 h 154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1610" h="1548127">
                <a:moveTo>
                  <a:pt x="2211609" y="0"/>
                </a:moveTo>
                <a:lnTo>
                  <a:pt x="2211609" y="1006283"/>
                </a:lnTo>
                <a:lnTo>
                  <a:pt x="1105804" y="1548127"/>
                </a:lnTo>
                <a:lnTo>
                  <a:pt x="1" y="1006283"/>
                </a:lnTo>
                <a:lnTo>
                  <a:pt x="1" y="0"/>
                </a:lnTo>
                <a:lnTo>
                  <a:pt x="2211609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" wrap="square" lIns="15239" tIns="15239" rIns="15241" bIns="40227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Short-term risks</a:t>
            </a:r>
            <a:endParaRPr lang="en-US" sz="24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159488" y="2336801"/>
            <a:ext cx="4905940" cy="1437546"/>
          </a:xfrm>
          <a:custGeom>
            <a:avLst/>
            <a:gdLst>
              <a:gd name="connsiteX0" fmla="*/ 239596 w 1437546"/>
              <a:gd name="connsiteY0" fmla="*/ 0 h 4905940"/>
              <a:gd name="connsiteX1" fmla="*/ 1197950 w 1437546"/>
              <a:gd name="connsiteY1" fmla="*/ 0 h 4905940"/>
              <a:gd name="connsiteX2" fmla="*/ 1437546 w 1437546"/>
              <a:gd name="connsiteY2" fmla="*/ 239596 h 4905940"/>
              <a:gd name="connsiteX3" fmla="*/ 1437546 w 1437546"/>
              <a:gd name="connsiteY3" fmla="*/ 4905940 h 4905940"/>
              <a:gd name="connsiteX4" fmla="*/ 1437546 w 1437546"/>
              <a:gd name="connsiteY4" fmla="*/ 4905940 h 4905940"/>
              <a:gd name="connsiteX5" fmla="*/ 0 w 1437546"/>
              <a:gd name="connsiteY5" fmla="*/ 4905940 h 4905940"/>
              <a:gd name="connsiteX6" fmla="*/ 0 w 1437546"/>
              <a:gd name="connsiteY6" fmla="*/ 4905940 h 4905940"/>
              <a:gd name="connsiteX7" fmla="*/ 0 w 1437546"/>
              <a:gd name="connsiteY7" fmla="*/ 239596 h 4905940"/>
              <a:gd name="connsiteX8" fmla="*/ 239596 w 1437546"/>
              <a:gd name="connsiteY8" fmla="*/ 0 h 490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7546" h="4905940">
                <a:moveTo>
                  <a:pt x="1437546" y="817674"/>
                </a:moveTo>
                <a:lnTo>
                  <a:pt x="1437546" y="4088266"/>
                </a:lnTo>
                <a:cubicBezTo>
                  <a:pt x="1437546" y="4539854"/>
                  <a:pt x="1406113" y="4905940"/>
                  <a:pt x="1367339" y="4905940"/>
                </a:cubicBezTo>
                <a:lnTo>
                  <a:pt x="0" y="4905940"/>
                </a:lnTo>
                <a:lnTo>
                  <a:pt x="0" y="4905940"/>
                </a:lnTo>
                <a:lnTo>
                  <a:pt x="0" y="0"/>
                </a:lnTo>
                <a:lnTo>
                  <a:pt x="0" y="0"/>
                </a:lnTo>
                <a:lnTo>
                  <a:pt x="1367339" y="0"/>
                </a:lnTo>
                <a:cubicBezTo>
                  <a:pt x="1406113" y="0"/>
                  <a:pt x="1437546" y="366086"/>
                  <a:pt x="1437546" y="817674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3" tIns="83509" rIns="83509" bIns="83511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100" kern="1200" dirty="0" smtClean="0"/>
              <a:t>Time-limited risk of </a:t>
            </a:r>
            <a:r>
              <a:rPr lang="en-US" sz="2100" kern="1200" smtClean="0"/>
              <a:t>cVDPV2 emergence, highest 1-2 years after OPV2 cessation</a:t>
            </a:r>
            <a:endParaRPr lang="en-US" sz="2100" kern="1200" dirty="0"/>
          </a:p>
        </p:txBody>
      </p:sp>
      <p:sp>
        <p:nvSpPr>
          <p:cNvPr id="11" name="Freeform 10"/>
          <p:cNvSpPr/>
          <p:nvPr/>
        </p:nvSpPr>
        <p:spPr>
          <a:xfrm rot="16200000">
            <a:off x="1194125" y="3910077"/>
            <a:ext cx="1548128" cy="2211611"/>
          </a:xfrm>
          <a:custGeom>
            <a:avLst/>
            <a:gdLst>
              <a:gd name="connsiteX0" fmla="*/ 0 w 2211610"/>
              <a:gd name="connsiteY0" fmla="*/ 0 h 1548127"/>
              <a:gd name="connsiteX1" fmla="*/ 1437547 w 2211610"/>
              <a:gd name="connsiteY1" fmla="*/ 0 h 1548127"/>
              <a:gd name="connsiteX2" fmla="*/ 2211610 w 2211610"/>
              <a:gd name="connsiteY2" fmla="*/ 774064 h 1548127"/>
              <a:gd name="connsiteX3" fmla="*/ 1437547 w 2211610"/>
              <a:gd name="connsiteY3" fmla="*/ 1548127 h 1548127"/>
              <a:gd name="connsiteX4" fmla="*/ 0 w 2211610"/>
              <a:gd name="connsiteY4" fmla="*/ 1548127 h 1548127"/>
              <a:gd name="connsiteX5" fmla="*/ 0 w 2211610"/>
              <a:gd name="connsiteY5" fmla="*/ 0 h 154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1610" h="1548127">
                <a:moveTo>
                  <a:pt x="2211609" y="0"/>
                </a:moveTo>
                <a:lnTo>
                  <a:pt x="2211609" y="1006283"/>
                </a:lnTo>
                <a:lnTo>
                  <a:pt x="1105804" y="1548127"/>
                </a:lnTo>
                <a:lnTo>
                  <a:pt x="1" y="1006283"/>
                </a:lnTo>
                <a:lnTo>
                  <a:pt x="1" y="0"/>
                </a:lnTo>
                <a:lnTo>
                  <a:pt x="2211609" y="0"/>
                </a:lnTo>
                <a:close/>
              </a:path>
            </a:pathLst>
          </a:custGeom>
          <a:solidFill>
            <a:srgbClr val="DEFDBF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" wrap="square" lIns="15239" tIns="15239" rIns="15241" bIns="40227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chemeClr val="tx1"/>
                </a:solidFill>
              </a:rPr>
              <a:t>Medium &amp; long term risks</a:t>
            </a:r>
            <a:endParaRPr lang="en-US" sz="2400" kern="12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124229" y="4263825"/>
            <a:ext cx="4952970" cy="1437546"/>
          </a:xfrm>
          <a:custGeom>
            <a:avLst/>
            <a:gdLst>
              <a:gd name="connsiteX0" fmla="*/ 239596 w 1437546"/>
              <a:gd name="connsiteY0" fmla="*/ 0 h 4952970"/>
              <a:gd name="connsiteX1" fmla="*/ 1197950 w 1437546"/>
              <a:gd name="connsiteY1" fmla="*/ 0 h 4952970"/>
              <a:gd name="connsiteX2" fmla="*/ 1437546 w 1437546"/>
              <a:gd name="connsiteY2" fmla="*/ 239596 h 4952970"/>
              <a:gd name="connsiteX3" fmla="*/ 1437546 w 1437546"/>
              <a:gd name="connsiteY3" fmla="*/ 4952970 h 4952970"/>
              <a:gd name="connsiteX4" fmla="*/ 1437546 w 1437546"/>
              <a:gd name="connsiteY4" fmla="*/ 4952970 h 4952970"/>
              <a:gd name="connsiteX5" fmla="*/ 0 w 1437546"/>
              <a:gd name="connsiteY5" fmla="*/ 4952970 h 4952970"/>
              <a:gd name="connsiteX6" fmla="*/ 0 w 1437546"/>
              <a:gd name="connsiteY6" fmla="*/ 4952970 h 4952970"/>
              <a:gd name="connsiteX7" fmla="*/ 0 w 1437546"/>
              <a:gd name="connsiteY7" fmla="*/ 239596 h 4952970"/>
              <a:gd name="connsiteX8" fmla="*/ 239596 w 1437546"/>
              <a:gd name="connsiteY8" fmla="*/ 0 h 495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7546" h="4952970">
                <a:moveTo>
                  <a:pt x="1437546" y="825512"/>
                </a:moveTo>
                <a:lnTo>
                  <a:pt x="1437546" y="4127458"/>
                </a:lnTo>
                <a:cubicBezTo>
                  <a:pt x="1437546" y="4583375"/>
                  <a:pt x="1406412" y="4952970"/>
                  <a:pt x="1368006" y="4952970"/>
                </a:cubicBezTo>
                <a:lnTo>
                  <a:pt x="0" y="4952970"/>
                </a:lnTo>
                <a:lnTo>
                  <a:pt x="0" y="4952970"/>
                </a:lnTo>
                <a:lnTo>
                  <a:pt x="0" y="0"/>
                </a:lnTo>
                <a:lnTo>
                  <a:pt x="0" y="0"/>
                </a:lnTo>
                <a:lnTo>
                  <a:pt x="1368006" y="0"/>
                </a:lnTo>
                <a:cubicBezTo>
                  <a:pt x="1406412" y="0"/>
                  <a:pt x="1437546" y="369595"/>
                  <a:pt x="1437546" y="825512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3" tIns="83510" rIns="83509" bIns="835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100" kern="1200" dirty="0" smtClean="0"/>
              <a:t>Poliovirus re-introduction from a vaccine manufacturing site, research facility, immune deficient persons, </a:t>
            </a:r>
            <a:r>
              <a:rPr lang="en-US" sz="2100" dirty="0"/>
              <a:t>diagnostic laboratory, or </a:t>
            </a:r>
            <a:r>
              <a:rPr lang="en-US" sz="2100" dirty="0" smtClean="0"/>
              <a:t>bioterrorism</a:t>
            </a:r>
            <a:endParaRPr lang="en-US" sz="2100" kern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5CFCE7B-8C64-7B47-8B19-182217099CFF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078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04699"/>
          </a:xfrm>
        </p:spPr>
        <p:txBody>
          <a:bodyPr/>
          <a:lstStyle/>
          <a:p>
            <a:r>
              <a:rPr lang="en-US" dirty="0" smtClean="0"/>
              <a:t>Role of OPV post-eradication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1" y="1371600"/>
            <a:ext cx="4114799" cy="4495801"/>
          </a:xfrm>
        </p:spPr>
        <p:txBody>
          <a:bodyPr/>
          <a:lstStyle/>
          <a:p>
            <a:r>
              <a:rPr lang="en-US" dirty="0" smtClean="0"/>
              <a:t>Maintaining a stockpile of </a:t>
            </a:r>
            <a:r>
              <a:rPr lang="en-US" b="1" dirty="0" smtClean="0"/>
              <a:t>monovalent OPVs</a:t>
            </a:r>
            <a:r>
              <a:rPr lang="en-US" dirty="0" smtClean="0"/>
              <a:t> (mOPV1, mOPV2, mOPV3)</a:t>
            </a:r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b="1" dirty="0" err="1" smtClean="0"/>
              <a:t>mOPVs</a:t>
            </a:r>
            <a:r>
              <a:rPr lang="en-US" b="1" dirty="0" smtClean="0"/>
              <a:t> to control outbreaks </a:t>
            </a:r>
            <a:r>
              <a:rPr lang="en-US" dirty="0" smtClean="0"/>
              <a:t>of </a:t>
            </a:r>
            <a:r>
              <a:rPr lang="en-US" dirty="0" err="1" smtClean="0"/>
              <a:t>cVDPVs</a:t>
            </a:r>
            <a:r>
              <a:rPr lang="en-US" dirty="0" smtClean="0"/>
              <a:t> or re-introduction from a manufacturing site, research facility, or diagnostic laboratory</a:t>
            </a:r>
          </a:p>
          <a:p>
            <a:endParaRPr lang="en-US" dirty="0"/>
          </a:p>
          <a:p>
            <a:r>
              <a:rPr lang="en-US" dirty="0" smtClean="0"/>
              <a:t>Stockpile of </a:t>
            </a:r>
            <a:r>
              <a:rPr lang="en-US" dirty="0" err="1" smtClean="0"/>
              <a:t>mOPVs</a:t>
            </a:r>
            <a:r>
              <a:rPr lang="en-US" dirty="0" smtClean="0"/>
              <a:t> would allow a type-specific response for </a:t>
            </a:r>
            <a:r>
              <a:rPr lang="en-US" b="1" dirty="0" smtClean="0"/>
              <a:t>rapid interruption of outbreak</a:t>
            </a:r>
            <a:endParaRPr lang="en-US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05358227"/>
              </p:ext>
            </p:extLst>
          </p:nvPr>
        </p:nvGraphicFramePr>
        <p:xfrm>
          <a:off x="3505200" y="1219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DE99716-D180-1B41-A57D-891C8621E2FA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17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69320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Technical Rationale for </a:t>
            </a:r>
            <a:r>
              <a:rPr lang="en-US" sz="2000" dirty="0" smtClean="0">
                <a:solidFill>
                  <a:schemeClr val="tx1"/>
                </a:solidFill>
              </a:rPr>
              <a:t>Introduction for </a:t>
            </a:r>
            <a:r>
              <a:rPr lang="en-US" sz="2000" i="1" dirty="0" smtClean="0">
                <a:solidFill>
                  <a:schemeClr val="tx1"/>
                </a:solidFill>
              </a:rPr>
              <a:t>Inactivated </a:t>
            </a:r>
            <a:r>
              <a:rPr lang="en-US" sz="2000" i="1" dirty="0">
                <a:solidFill>
                  <a:schemeClr val="tx1"/>
                </a:solidFill>
              </a:rPr>
              <a:t>Polio Vaccine </a:t>
            </a:r>
            <a:r>
              <a:rPr lang="en-US" sz="2000" i="1" dirty="0" smtClean="0">
                <a:solidFill>
                  <a:schemeClr val="tx1"/>
                </a:solidFill>
              </a:rPr>
              <a:t>(IPV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335E84E-67E8-FD44-B7D5-F84CFAD88502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Subtitle 7"/>
          <p:cNvSpPr txBox="1">
            <a:spLocks/>
          </p:cNvSpPr>
          <p:nvPr/>
        </p:nvSpPr>
        <p:spPr>
          <a:xfrm>
            <a:off x="767282" y="1066800"/>
            <a:ext cx="7467600" cy="1752600"/>
          </a:xfrm>
          <a:prstGeom prst="rect">
            <a:avLst/>
          </a:prstGeom>
        </p:spPr>
        <p:txBody>
          <a:bodyPr/>
          <a:lstStyle>
            <a:lvl1pPr marL="228600" indent="-228600" algn="l" defTabSz="914363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Wingdings" pitchFamily="2" charset="2"/>
              <a:buChar char="§"/>
              <a:defRPr sz="14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363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125000"/>
              <a:buFont typeface="Lucida Grande"/>
              <a:buChar char="-"/>
              <a:defRPr sz="14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25425" algn="l" defTabSz="914363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90000"/>
              <a:buFont typeface="Arial" pitchFamily="34" charset="0"/>
              <a:buChar char="−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65100" algn="l" defTabSz="914363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6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177800" algn="l" defTabSz="914363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>
              <a:solidFill>
                <a:srgbClr val="000090"/>
              </a:solidFill>
            </a:endParaRPr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en-US" sz="2800" b="1" u="sng" dirty="0" smtClean="0"/>
              <a:t>Key Messages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000" dirty="0"/>
              <a:t>Introducing </a:t>
            </a:r>
            <a:r>
              <a:rPr lang="en-GB" sz="2000" b="1" dirty="0"/>
              <a:t>IPV</a:t>
            </a:r>
            <a:r>
              <a:rPr lang="en-GB" sz="2000" dirty="0"/>
              <a:t> before the </a:t>
            </a:r>
            <a:r>
              <a:rPr lang="en-GB" sz="2000" dirty="0" err="1"/>
              <a:t>tOPV-bOPV</a:t>
            </a:r>
            <a:r>
              <a:rPr lang="en-GB" sz="2000" dirty="0"/>
              <a:t> switch in 2016 will ensure that a substantial proportion of the population is </a:t>
            </a:r>
            <a:r>
              <a:rPr lang="en-GB" sz="2000" b="1" dirty="0"/>
              <a:t>protected against type 2 polio after OPV2 cessation and mitigate risks </a:t>
            </a:r>
            <a:r>
              <a:rPr lang="en-GB" sz="2000" dirty="0"/>
              <a:t>associated with OPV2 cessation</a:t>
            </a:r>
            <a:r>
              <a:rPr lang="en-US" sz="2000" dirty="0"/>
              <a:t> </a:t>
            </a:r>
          </a:p>
          <a:p>
            <a:r>
              <a:rPr lang="en-US" sz="2000" dirty="0"/>
              <a:t>IPV is recommended for </a:t>
            </a:r>
            <a:r>
              <a:rPr lang="en-US" sz="2000" b="1" dirty="0"/>
              <a:t>routine immunization </a:t>
            </a:r>
            <a:r>
              <a:rPr lang="en-US" sz="2000" b="1" dirty="0" err="1"/>
              <a:t>programmes</a:t>
            </a:r>
            <a:r>
              <a:rPr lang="en-US" sz="2000" b="1" dirty="0"/>
              <a:t> &amp; not campaigns</a:t>
            </a:r>
          </a:p>
          <a:p>
            <a:r>
              <a:rPr lang="en-US" sz="2000" dirty="0"/>
              <a:t>IPV is given </a:t>
            </a:r>
            <a:r>
              <a:rPr lang="en-US" sz="2000" b="1" dirty="0"/>
              <a:t>in addition to OPV doses </a:t>
            </a:r>
            <a:r>
              <a:rPr lang="en-US" sz="2000" dirty="0"/>
              <a:t>and does not replace any OPV doses </a:t>
            </a:r>
          </a:p>
        </p:txBody>
      </p:sp>
    </p:spTree>
    <p:extLst>
      <p:ext uri="{BB962C8B-B14F-4D97-AF65-F5344CB8AC3E}">
        <p14:creationId xmlns:p14="http://schemas.microsoft.com/office/powerpoint/2010/main" val="2678538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715962"/>
          </a:xfrm>
          <a:noFill/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</a:rPr>
              <a:t>What is the new endgame?</a:t>
            </a:r>
            <a:endParaRPr lang="en-GB" sz="4000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199" cy="57912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9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Strategic framework for finishing and securing polio eradication</a:t>
            </a:r>
            <a:r>
              <a:rPr lang="en-US" dirty="0" smtClean="0"/>
              <a:t>. Includes plan for:</a:t>
            </a:r>
          </a:p>
          <a:p>
            <a:pPr lvl="1">
              <a:spcAft>
                <a:spcPts val="900"/>
              </a:spcAft>
            </a:pPr>
            <a:r>
              <a:rPr lang="en-US" dirty="0" smtClean="0"/>
              <a:t>Eradicating last foci of wild poliovirus circulation</a:t>
            </a:r>
          </a:p>
          <a:p>
            <a:pPr lvl="1">
              <a:spcAft>
                <a:spcPts val="900"/>
              </a:spcAft>
            </a:pPr>
            <a:r>
              <a:rPr lang="en-US" dirty="0" smtClean="0"/>
              <a:t>Step </a:t>
            </a:r>
            <a:r>
              <a:rPr lang="en-US" dirty="0"/>
              <a:t>by step removal of OPV </a:t>
            </a:r>
            <a:r>
              <a:rPr lang="en-US" dirty="0" smtClean="0"/>
              <a:t>poliovirus (Sabin </a:t>
            </a:r>
            <a:r>
              <a:rPr lang="en-US" dirty="0"/>
              <a:t>strains), starting with OPV type </a:t>
            </a:r>
            <a:r>
              <a:rPr lang="en-US" dirty="0" smtClean="0"/>
              <a:t>2</a:t>
            </a:r>
          </a:p>
          <a:p>
            <a:pPr lvl="1">
              <a:spcAft>
                <a:spcPts val="900"/>
              </a:spcAft>
            </a:pPr>
            <a:r>
              <a:rPr lang="en-US" dirty="0" smtClean="0"/>
              <a:t>Introducing IPV in routine immunization in all countries</a:t>
            </a:r>
            <a:endParaRPr lang="en-US" dirty="0"/>
          </a:p>
          <a:p>
            <a:pPr lvl="1">
              <a:spcAft>
                <a:spcPts val="900"/>
              </a:spcAft>
            </a:pPr>
            <a:r>
              <a:rPr lang="en-US" dirty="0" smtClean="0"/>
              <a:t>Active strengthening of routine immunization</a:t>
            </a:r>
          </a:p>
          <a:p>
            <a:pPr lvl="1">
              <a:spcAft>
                <a:spcPts val="900"/>
              </a:spcAft>
            </a:pPr>
            <a:r>
              <a:rPr lang="en-US" dirty="0" smtClean="0"/>
              <a:t>Polio program legacy</a:t>
            </a:r>
          </a:p>
          <a:p>
            <a:pPr>
              <a:spcAft>
                <a:spcPts val="900"/>
              </a:spcAft>
            </a:pPr>
            <a:r>
              <a:rPr lang="en-US" u="sng" dirty="0" smtClean="0"/>
              <a:t>What does removal of OPV type 2 means?</a:t>
            </a:r>
          </a:p>
          <a:p>
            <a:pPr lvl="1">
              <a:spcAft>
                <a:spcPts val="900"/>
              </a:spcAft>
            </a:pPr>
            <a:r>
              <a:rPr lang="en-US" dirty="0" smtClean="0"/>
              <a:t>OPV type 2 removal means that tOPV (OPV with all three types) will be replaced with bOPV (OPV with only type 1 and type 3)</a:t>
            </a:r>
          </a:p>
          <a:p>
            <a:pPr lvl="1">
              <a:spcAft>
                <a:spcPts val="900"/>
              </a:spcAft>
            </a:pPr>
            <a:r>
              <a:rPr lang="en-US" dirty="0" smtClean="0"/>
              <a:t>Change from tOPV to bOPV </a:t>
            </a:r>
            <a:r>
              <a:rPr lang="en-US" b="1" dirty="0" smtClean="0"/>
              <a:t>MUST</a:t>
            </a:r>
            <a:r>
              <a:rPr lang="en-US" dirty="0" smtClean="0"/>
              <a:t> be synchronized globally – all countries have to stop using tOPV at the same time</a:t>
            </a:r>
          </a:p>
          <a:p>
            <a:pPr lvl="1">
              <a:spcAft>
                <a:spcPts val="900"/>
              </a:spcAft>
            </a:pPr>
            <a:r>
              <a:rPr lang="en-US" dirty="0" smtClean="0"/>
              <a:t>Because all children born after the switch to bOPV will be susceptible to polio type 2,  at least one dose of IPV is </a:t>
            </a:r>
            <a:r>
              <a:rPr lang="en-US" b="1" dirty="0" smtClean="0"/>
              <a:t>added </a:t>
            </a:r>
            <a:r>
              <a:rPr lang="en-US" dirty="0" smtClean="0"/>
              <a:t>to the routine EPI (starting </a:t>
            </a:r>
            <a:r>
              <a:rPr lang="en-US" u="sng" dirty="0" smtClean="0"/>
              <a:t>&gt;</a:t>
            </a:r>
            <a:r>
              <a:rPr lang="en-US" dirty="0" smtClean="0"/>
              <a:t>6 months before switch from tOPV to bOPV).</a:t>
            </a:r>
          </a:p>
          <a:p>
            <a:pPr lvl="2">
              <a:spcAft>
                <a:spcPts val="900"/>
              </a:spcAft>
            </a:pPr>
            <a:r>
              <a:rPr lang="en-US" sz="2900" dirty="0" smtClean="0"/>
              <a:t>The </a:t>
            </a:r>
            <a:r>
              <a:rPr lang="en-US" sz="2900" dirty="0" smtClean="0">
                <a:solidFill>
                  <a:srgbClr val="FF0000"/>
                </a:solidFill>
              </a:rPr>
              <a:t>highest risk</a:t>
            </a:r>
            <a:r>
              <a:rPr lang="en-US" sz="2900" dirty="0" smtClean="0"/>
              <a:t> of </a:t>
            </a:r>
            <a:r>
              <a:rPr lang="en-US" sz="2900" dirty="0" err="1" smtClean="0"/>
              <a:t>VDPV</a:t>
            </a:r>
            <a:r>
              <a:rPr lang="en-US" sz="2900" dirty="0" smtClean="0"/>
              <a:t> 2 emergence and outbreak will be six months after the switch</a:t>
            </a:r>
            <a:endParaRPr lang="en-GB" sz="2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35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6A330C-3B2C-4F48-9B3D-0C75A51FC717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10341"/>
          </a:xfrm>
        </p:spPr>
        <p:txBody>
          <a:bodyPr/>
          <a:lstStyle/>
          <a:p>
            <a:r>
              <a:rPr lang="en-US" dirty="0"/>
              <a:t>Planned use of IPV: SAGE Recommendations</a:t>
            </a:r>
          </a:p>
        </p:txBody>
      </p:sp>
      <p:sp>
        <p:nvSpPr>
          <p:cNvPr id="12" name="Freeform 11"/>
          <p:cNvSpPr/>
          <p:nvPr/>
        </p:nvSpPr>
        <p:spPr>
          <a:xfrm>
            <a:off x="445578" y="2376600"/>
            <a:ext cx="8051131" cy="1128600"/>
          </a:xfrm>
          <a:custGeom>
            <a:avLst/>
            <a:gdLst>
              <a:gd name="connsiteX0" fmla="*/ 0 w 5673429"/>
              <a:gd name="connsiteY0" fmla="*/ 0 h 1128600"/>
              <a:gd name="connsiteX1" fmla="*/ 5673429 w 5673429"/>
              <a:gd name="connsiteY1" fmla="*/ 0 h 1128600"/>
              <a:gd name="connsiteX2" fmla="*/ 5673429 w 5673429"/>
              <a:gd name="connsiteY2" fmla="*/ 1128600 h 1128600"/>
              <a:gd name="connsiteX3" fmla="*/ 0 w 5673429"/>
              <a:gd name="connsiteY3" fmla="*/ 1128600 h 1128600"/>
              <a:gd name="connsiteX4" fmla="*/ 0 w 5673429"/>
              <a:gd name="connsiteY4" fmla="*/ 0 h 11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429" h="1128600">
                <a:moveTo>
                  <a:pt x="0" y="0"/>
                </a:moveTo>
                <a:lnTo>
                  <a:pt x="5673429" y="0"/>
                </a:lnTo>
                <a:lnTo>
                  <a:pt x="5673429" y="1128600"/>
                </a:lnTo>
                <a:lnTo>
                  <a:pt x="0" y="1128600"/>
                </a:lnTo>
                <a:lnTo>
                  <a:pt x="0" y="0"/>
                </a:lnTo>
                <a:close/>
              </a:path>
            </a:pathLst>
          </a:custGeom>
          <a:solidFill>
            <a:srgbClr val="DEFDB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kern="1200" dirty="0" smtClean="0">
                <a:solidFill>
                  <a:schemeClr val="tx1"/>
                </a:solidFill>
              </a:rPr>
              <a:t>Single dose of IPV </a:t>
            </a:r>
            <a:r>
              <a:rPr lang="en-US" sz="2400" b="1" kern="1200" dirty="0" smtClean="0">
                <a:solidFill>
                  <a:srgbClr val="002060"/>
                </a:solidFill>
              </a:rPr>
              <a:t>at 14 weeks of age</a:t>
            </a:r>
            <a:r>
              <a:rPr lang="en-US" sz="2400" b="1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smtClean="0">
                <a:solidFill>
                  <a:schemeClr val="tx1"/>
                </a:solidFill>
              </a:rPr>
              <a:t>with DTP3, in addition to OPV3 or OPV4.  </a:t>
            </a:r>
            <a:endParaRPr lang="en-US" sz="2400" kern="1200" dirty="0">
              <a:solidFill>
                <a:schemeClr val="tx1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81792" y="3595800"/>
            <a:ext cx="8052608" cy="1128600"/>
          </a:xfrm>
          <a:custGeom>
            <a:avLst/>
            <a:gdLst>
              <a:gd name="connsiteX0" fmla="*/ 0 w 5734854"/>
              <a:gd name="connsiteY0" fmla="*/ 0 h 1128600"/>
              <a:gd name="connsiteX1" fmla="*/ 5734854 w 5734854"/>
              <a:gd name="connsiteY1" fmla="*/ 0 h 1128600"/>
              <a:gd name="connsiteX2" fmla="*/ 5734854 w 5734854"/>
              <a:gd name="connsiteY2" fmla="*/ 1128600 h 1128600"/>
              <a:gd name="connsiteX3" fmla="*/ 0 w 5734854"/>
              <a:gd name="connsiteY3" fmla="*/ 1128600 h 1128600"/>
              <a:gd name="connsiteX4" fmla="*/ 0 w 5734854"/>
              <a:gd name="connsiteY4" fmla="*/ 0 h 11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854" h="1128600">
                <a:moveTo>
                  <a:pt x="0" y="0"/>
                </a:moveTo>
                <a:lnTo>
                  <a:pt x="5734854" y="0"/>
                </a:lnTo>
                <a:lnTo>
                  <a:pt x="5734854" y="1128600"/>
                </a:lnTo>
                <a:lnTo>
                  <a:pt x="0" y="1128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dirty="0" smtClean="0">
                <a:solidFill>
                  <a:srgbClr val="000000"/>
                </a:solidFill>
              </a:rPr>
              <a:t>Countries </a:t>
            </a:r>
            <a:r>
              <a:rPr lang="en-US" sz="2400" b="1" dirty="0">
                <a:solidFill>
                  <a:srgbClr val="000000"/>
                </a:solidFill>
              </a:rPr>
              <a:t>have flexibility </a:t>
            </a:r>
            <a:r>
              <a:rPr lang="en-US" sz="2400" dirty="0">
                <a:solidFill>
                  <a:srgbClr val="000000"/>
                </a:solidFill>
              </a:rPr>
              <a:t>to consider alternative schedules </a:t>
            </a:r>
            <a:endParaRPr lang="en-US" sz="2400" b="1" kern="1200" dirty="0">
              <a:solidFill>
                <a:srgbClr val="0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81792" y="4815000"/>
            <a:ext cx="8052608" cy="1128600"/>
          </a:xfrm>
          <a:custGeom>
            <a:avLst/>
            <a:gdLst>
              <a:gd name="connsiteX0" fmla="*/ 0 w 5734854"/>
              <a:gd name="connsiteY0" fmla="*/ 0 h 1128600"/>
              <a:gd name="connsiteX1" fmla="*/ 5734854 w 5734854"/>
              <a:gd name="connsiteY1" fmla="*/ 0 h 1128600"/>
              <a:gd name="connsiteX2" fmla="*/ 5734854 w 5734854"/>
              <a:gd name="connsiteY2" fmla="*/ 1128600 h 1128600"/>
              <a:gd name="connsiteX3" fmla="*/ 0 w 5734854"/>
              <a:gd name="connsiteY3" fmla="*/ 1128600 h 1128600"/>
              <a:gd name="connsiteX4" fmla="*/ 0 w 5734854"/>
              <a:gd name="connsiteY4" fmla="*/ 0 h 11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854" h="1128600">
                <a:moveTo>
                  <a:pt x="0" y="0"/>
                </a:moveTo>
                <a:lnTo>
                  <a:pt x="5734854" y="0"/>
                </a:lnTo>
                <a:lnTo>
                  <a:pt x="5734854" y="1128600"/>
                </a:lnTo>
                <a:lnTo>
                  <a:pt x="0" y="11286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dirty="0" smtClean="0">
                <a:solidFill>
                  <a:schemeClr val="tx1"/>
                </a:solidFill>
              </a:rPr>
              <a:t>All </a:t>
            </a:r>
            <a:r>
              <a:rPr lang="en-US" sz="2400" dirty="0">
                <a:solidFill>
                  <a:schemeClr val="tx1"/>
                </a:solidFill>
              </a:rPr>
              <a:t>endemic and other high risk </a:t>
            </a:r>
            <a:r>
              <a:rPr lang="en-US" sz="2400" b="1" dirty="0" smtClean="0">
                <a:solidFill>
                  <a:schemeClr val="tx1"/>
                </a:solidFill>
              </a:rPr>
              <a:t>countries should develop </a:t>
            </a:r>
            <a:r>
              <a:rPr lang="en-US" sz="2400" b="1" dirty="0">
                <a:solidFill>
                  <a:schemeClr val="tx1"/>
                </a:solidFill>
              </a:rPr>
              <a:t>a plan </a:t>
            </a:r>
            <a:r>
              <a:rPr lang="en-US" sz="2400" dirty="0">
                <a:solidFill>
                  <a:schemeClr val="tx1"/>
                </a:solidFill>
              </a:rPr>
              <a:t>for IPV introduction by mid-2014 and all OPV-only using countries by end-2014</a:t>
            </a:r>
            <a:endParaRPr lang="en-US" sz="2400" kern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5971401"/>
            <a:ext cx="8153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</a:rPr>
              <a:t>WER, 3 Jan 2014, vol. 89, 1 (pp 1-20): at </a:t>
            </a:r>
            <a:r>
              <a:rPr lang="en-US" sz="1200" dirty="0">
                <a:hlinkClick r:id="rId2"/>
              </a:rPr>
              <a:t>http://www.who.int/wer/2014/wer8901/en/index.html</a:t>
            </a:r>
            <a:r>
              <a:rPr lang="en-US" sz="1200" dirty="0"/>
              <a:t>  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189776"/>
            <a:ext cx="8512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SAGE recommended that all countries </a:t>
            </a:r>
            <a:r>
              <a:rPr lang="en-US" b="1" dirty="0"/>
              <a:t>introduce at least 1 dose of </a:t>
            </a:r>
            <a:r>
              <a:rPr lang="en-US" b="1" dirty="0" smtClean="0"/>
              <a:t>IPV </a:t>
            </a:r>
            <a:r>
              <a:rPr lang="en-US" dirty="0" smtClean="0"/>
              <a:t>in </a:t>
            </a:r>
            <a:r>
              <a:rPr lang="en-US" dirty="0"/>
              <a:t>their routine immunization programmes to mitigate the risks associated with the withdrawal of type 2 component of </a:t>
            </a:r>
            <a:r>
              <a:rPr lang="en-US" dirty="0" smtClean="0"/>
              <a:t>OPV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13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F82E76-D097-483E-BF9A-7E1F7DB40AF7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37789" y="6400800"/>
            <a:ext cx="2306211" cy="365125"/>
          </a:xfrm>
        </p:spPr>
        <p:txBody>
          <a:bodyPr/>
          <a:lstStyle/>
          <a:p>
            <a:r>
              <a:rPr lang="en-US" dirty="0" smtClean="0"/>
              <a:t>IPV introduction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04699"/>
          </a:xfrm>
        </p:spPr>
        <p:txBody>
          <a:bodyPr/>
          <a:lstStyle/>
          <a:p>
            <a:r>
              <a:rPr lang="en-US" dirty="0" smtClean="0"/>
              <a:t>Example 6-10-14 week schedule with IPV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995045"/>
              </p:ext>
            </p:extLst>
          </p:nvPr>
        </p:nvGraphicFramePr>
        <p:xfrm>
          <a:off x="457200" y="1066800"/>
          <a:ext cx="83058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066800"/>
                <a:gridCol w="1143000"/>
                <a:gridCol w="12954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Vaccine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DTP-</a:t>
                      </a:r>
                      <a:r>
                        <a:rPr lang="en-US" dirty="0" err="1" smtClean="0"/>
                        <a:t>HepB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Hib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Pneumococcal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Rotavirus*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Stand-alone IPV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√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entagon 7"/>
          <p:cNvSpPr/>
          <p:nvPr/>
        </p:nvSpPr>
        <p:spPr bwMode="auto">
          <a:xfrm>
            <a:off x="6248400" y="3352800"/>
            <a:ext cx="2514600" cy="457200"/>
          </a:xfrm>
          <a:prstGeom prst="homePlate">
            <a:avLst/>
          </a:prstGeom>
          <a:solidFill>
            <a:srgbClr val="002060">
              <a:alpha val="38824"/>
            </a:srgb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r" defTabSz="914099"/>
            <a:r>
              <a:rPr lang="en-US" sz="1000" dirty="0" smtClean="0">
                <a:solidFill>
                  <a:schemeClr val="tx1"/>
                </a:solidFill>
                <a:latin typeface="Segoe" pitchFamily="34" charset="0"/>
              </a:rPr>
              <a:t>   1</a:t>
            </a:r>
            <a:r>
              <a:rPr lang="en-US" sz="1000" baseline="30000" dirty="0" smtClean="0">
                <a:solidFill>
                  <a:schemeClr val="tx1"/>
                </a:solidFill>
                <a:latin typeface="Segoe" pitchFamily="34" charset="0"/>
              </a:rPr>
              <a:t>st</a:t>
            </a:r>
            <a:r>
              <a:rPr lang="en-US" sz="1000" dirty="0" smtClean="0">
                <a:solidFill>
                  <a:schemeClr val="tx1"/>
                </a:solidFill>
                <a:latin typeface="Segoe" pitchFamily="34" charset="0"/>
              </a:rPr>
              <a:t> contact after 14 weeks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04800" y="4343400"/>
            <a:ext cx="8610600" cy="16002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228600" indent="-228600" algn="l" defTabSz="914363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Wingdings" pitchFamily="2" charset="2"/>
              <a:buChar char="§"/>
              <a:defRPr sz="18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363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125000"/>
              <a:buFont typeface="Lucida Grande"/>
              <a:buChar char="-"/>
              <a:defRPr sz="18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25425" algn="l" defTabSz="914363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90000"/>
              <a:buFont typeface="Arial" pitchFamily="34" charset="0"/>
              <a:buChar char="−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65100" algn="l" defTabSz="914363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6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177800" algn="l" defTabSz="914363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Single dose of IPV </a:t>
            </a:r>
            <a:r>
              <a:rPr lang="en-US" b="1" u="sng" dirty="0" smtClean="0"/>
              <a:t>at 14 weeks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u="sng" dirty="0" smtClean="0"/>
              <a:t>first contact </a:t>
            </a:r>
            <a:r>
              <a:rPr lang="en-US" dirty="0" smtClean="0"/>
              <a:t>afterwards</a:t>
            </a:r>
          </a:p>
          <a:p>
            <a:pPr lvl="1"/>
            <a:r>
              <a:rPr lang="en-US" dirty="0" smtClean="0"/>
              <a:t>All children who are behind on their schedule should receive one dose of the IPV at the first immunization contact after 14 weeks</a:t>
            </a: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1066800" y="6400800"/>
            <a:ext cx="8610600" cy="3047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228600" indent="-228600" algn="l" defTabSz="914363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Wingdings" pitchFamily="2" charset="2"/>
              <a:buChar char="§"/>
              <a:defRPr sz="18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363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125000"/>
              <a:buFont typeface="Lucida Grande"/>
              <a:buChar char="-"/>
              <a:defRPr sz="18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25425" algn="l" defTabSz="914363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90000"/>
              <a:buFont typeface="Arial" pitchFamily="34" charset="0"/>
              <a:buChar char="−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65100" algn="l" defTabSz="914363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6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177800" algn="l" defTabSz="914363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i="1" dirty="0" smtClean="0">
                <a:solidFill>
                  <a:schemeClr val="bg1"/>
                </a:solidFill>
              </a:rPr>
              <a:t>* </a:t>
            </a:r>
            <a:r>
              <a:rPr lang="en-US" sz="1000" i="1" dirty="0">
                <a:solidFill>
                  <a:schemeClr val="bg1"/>
                </a:solidFill>
              </a:rPr>
              <a:t>Rotavirus vaccine may be administered in 2 or 3 doses, depending on the country schedule</a:t>
            </a:r>
            <a:endParaRPr lang="en-US" sz="10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169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373379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Review of SAGE recommendations for IPV introduction</a:t>
            </a:r>
          </a:p>
          <a:p>
            <a:pPr marL="342900" indent="-342900">
              <a:buFont typeface="+mj-lt"/>
              <a:buAutoNum type="arabicPeriod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ts val="2600"/>
              </a:lnSpc>
              <a:buSzTx/>
              <a:buFont typeface="+mj-lt"/>
              <a:buAutoNum type="arabicPeriod"/>
            </a:pPr>
            <a:r>
              <a:rPr lang="en-US" b="1" dirty="0" smtClean="0"/>
              <a:t>Provide </a:t>
            </a:r>
            <a:r>
              <a:rPr lang="en-US" b="1" dirty="0"/>
              <a:t>t</a:t>
            </a:r>
            <a:r>
              <a:rPr lang="en-US" b="1" dirty="0" smtClean="0"/>
              <a:t>echnical rationale </a:t>
            </a:r>
            <a:r>
              <a:rPr lang="en-US" b="1" dirty="0"/>
              <a:t>for IPV </a:t>
            </a:r>
            <a:r>
              <a:rPr lang="en-US" b="1" dirty="0" smtClean="0"/>
              <a:t>introduction as it relates to Objective 2</a:t>
            </a:r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228600" lvl="1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04699"/>
          </a:xfrm>
        </p:spPr>
        <p:txBody>
          <a:bodyPr/>
          <a:lstStyle/>
          <a:p>
            <a:r>
              <a:rPr lang="en-GB" dirty="0" smtClean="0"/>
              <a:t>Objectives of this session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00B72FB-B678-4F95-BCE0-DD1FE2268E0B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0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09398"/>
          </a:xfrm>
        </p:spPr>
        <p:txBody>
          <a:bodyPr/>
          <a:lstStyle/>
          <a:p>
            <a:r>
              <a:rPr lang="en-US" dirty="0" smtClean="0"/>
              <a:t>Objective 2 of The </a:t>
            </a:r>
            <a:r>
              <a:rPr lang="en-US" dirty="0"/>
              <a:t>Plan addresses the </a:t>
            </a:r>
            <a:r>
              <a:rPr lang="en-US" dirty="0" smtClean="0"/>
              <a:t>Endgame through three distinct stages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091010"/>
              </p:ext>
            </p:extLst>
          </p:nvPr>
        </p:nvGraphicFramePr>
        <p:xfrm>
          <a:off x="496639" y="1219200"/>
          <a:ext cx="8226425" cy="4617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3777616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b="1" smtClean="0">
                <a:solidFill>
                  <a:srgbClr val="5A471C"/>
                </a:solidFill>
              </a:rPr>
              <a:t>Before end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b="1" smtClean="0">
                <a:solidFill>
                  <a:srgbClr val="5A471C"/>
                </a:solidFill>
              </a:rPr>
              <a:t> </a:t>
            </a:r>
            <a:r>
              <a:rPr lang="en-US" b="1" dirty="0" smtClean="0">
                <a:solidFill>
                  <a:srgbClr val="5A471C"/>
                </a:solidFill>
              </a:rPr>
              <a:t>2015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2667000"/>
            <a:ext cx="6976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b="1" dirty="0" smtClean="0">
                <a:solidFill>
                  <a:srgbClr val="5A471C"/>
                </a:solidFill>
              </a:rPr>
              <a:t>2016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1882565"/>
            <a:ext cx="128753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b="1" dirty="0" smtClean="0">
                <a:solidFill>
                  <a:srgbClr val="5A471C"/>
                </a:solidFill>
              </a:rPr>
              <a:t>2019-2020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685800" y="5638800"/>
            <a:ext cx="7808664" cy="685800"/>
          </a:xfrm>
          <a:prstGeom prst="rightArrow">
            <a:avLst/>
          </a:prstGeom>
          <a:solidFill>
            <a:srgbClr val="00B050"/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chemeClr val="tx1"/>
                </a:solidFill>
                <a:latin typeface="Segoe" pitchFamily="34" charset="0"/>
              </a:rPr>
              <a:t>Ongoing STRENGTHENING of routine immunization services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FBDBE1F-89DB-46F2-91DA-43A1B6B3FD67}" type="datetime1">
              <a:rPr lang="en-US" smtClean="0"/>
              <a:t>3/25/2014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951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04699"/>
          </a:xfrm>
        </p:spPr>
        <p:txBody>
          <a:bodyPr/>
          <a:lstStyle/>
          <a:p>
            <a:r>
              <a:rPr lang="en-US" dirty="0" smtClean="0"/>
              <a:t>Features of Inactivated Polio Vaccine (IPV)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6425" cy="4495801"/>
          </a:xfrm>
        </p:spPr>
        <p:txBody>
          <a:bodyPr/>
          <a:lstStyle/>
          <a:p>
            <a:r>
              <a:rPr lang="en-US" sz="2000" dirty="0"/>
              <a:t>Not a live vaccine – no risk of </a:t>
            </a:r>
            <a:r>
              <a:rPr lang="en-US" sz="2000" dirty="0" smtClean="0"/>
              <a:t>VAPP or VDPVs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Must be administered by </a:t>
            </a:r>
            <a:r>
              <a:rPr lang="en-US" sz="2000" b="1" dirty="0" smtClean="0"/>
              <a:t>intramuscular or subcutaneous injection</a:t>
            </a:r>
          </a:p>
          <a:p>
            <a:endParaRPr lang="en-US" sz="2000" dirty="0" smtClean="0"/>
          </a:p>
          <a:p>
            <a:r>
              <a:rPr lang="en-US" sz="2000" dirty="0" smtClean="0"/>
              <a:t>Trivalent – produces antibodies to types 1, 2 and 3 poliovirus</a:t>
            </a:r>
          </a:p>
          <a:p>
            <a:endParaRPr lang="en-US" sz="2000" dirty="0" smtClean="0"/>
          </a:p>
          <a:p>
            <a:r>
              <a:rPr lang="en-US" sz="2000" dirty="0" smtClean="0"/>
              <a:t>A high proportion of </a:t>
            </a:r>
            <a:r>
              <a:rPr lang="en-US" sz="2000" dirty="0" err="1" smtClean="0"/>
              <a:t>vaccinees</a:t>
            </a:r>
            <a:r>
              <a:rPr lang="en-US" sz="2000" dirty="0" smtClean="0"/>
              <a:t>, generally &gt; 95% of children, have serum neutralizing antibodies after 3 doses to all three polio serotypes</a:t>
            </a:r>
          </a:p>
          <a:p>
            <a:endParaRPr lang="en-US" sz="2000" dirty="0" smtClean="0"/>
          </a:p>
          <a:p>
            <a:r>
              <a:rPr lang="en-US" sz="2000" b="1" dirty="0" smtClean="0"/>
              <a:t>&gt;95% seroconvert or are primed </a:t>
            </a:r>
            <a:r>
              <a:rPr lang="en-US" sz="2000" dirty="0" smtClean="0"/>
              <a:t>after one dose of IPV</a:t>
            </a:r>
          </a:p>
          <a:p>
            <a:pPr lvl="1"/>
            <a:r>
              <a:rPr lang="en-US" sz="2000" dirty="0" smtClean="0"/>
              <a:t>Provides risk mitigation</a:t>
            </a:r>
          </a:p>
          <a:p>
            <a:pPr lvl="1"/>
            <a:r>
              <a:rPr lang="en-US" sz="2000" dirty="0" smtClean="0"/>
              <a:t>Will priming equate to protection?</a:t>
            </a:r>
          </a:p>
          <a:p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E2A33A-ED8E-438D-A58D-1897F69F12F7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64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6425" cy="609398"/>
          </a:xfrm>
        </p:spPr>
        <p:txBody>
          <a:bodyPr/>
          <a:lstStyle/>
          <a:p>
            <a:r>
              <a:rPr lang="en-US" dirty="0" smtClean="0"/>
              <a:t>Rationale for introducing at least one dose of IPV</a:t>
            </a:r>
            <a:r>
              <a:rPr lang="en-US" dirty="0"/>
              <a:t> </a:t>
            </a:r>
            <a:r>
              <a:rPr lang="en-US" dirty="0" smtClean="0"/>
              <a:t>prior to the tOPV-</a:t>
            </a:r>
            <a:r>
              <a:rPr lang="en-US" dirty="0" err="1" smtClean="0"/>
              <a:t>bOPV</a:t>
            </a:r>
            <a:r>
              <a:rPr lang="en-US" dirty="0" smtClean="0"/>
              <a:t> switch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524000"/>
            <a:ext cx="4114800" cy="4343401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Fundamentally, introducing </a:t>
            </a:r>
            <a:r>
              <a:rPr lang="en-GB" sz="2800" i="1" dirty="0"/>
              <a:t>IPV before the </a:t>
            </a:r>
            <a:r>
              <a:rPr lang="en-GB" sz="2800" i="1" dirty="0" err="1"/>
              <a:t>tOPV-bOPV</a:t>
            </a:r>
            <a:r>
              <a:rPr lang="en-GB" sz="2800" i="1" dirty="0"/>
              <a:t> switch in 2016 will </a:t>
            </a:r>
            <a:r>
              <a:rPr lang="en-GB" sz="2800" b="1" i="1" dirty="0">
                <a:solidFill>
                  <a:srgbClr val="FF0000"/>
                </a:solidFill>
              </a:rPr>
              <a:t>ensure that a substantial proportion of the population is protected against type 2 </a:t>
            </a:r>
            <a:r>
              <a:rPr lang="en-GB" sz="2800" i="1" dirty="0"/>
              <a:t>polio after OPV2 cessation</a:t>
            </a:r>
            <a:r>
              <a:rPr lang="en-GB" i="1" dirty="0"/>
              <a:t>.  </a:t>
            </a:r>
            <a:endParaRPr lang="en-US" i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24163529"/>
              </p:ext>
            </p:extLst>
          </p:nvPr>
        </p:nvGraphicFramePr>
        <p:xfrm>
          <a:off x="3886200" y="2057400"/>
          <a:ext cx="5029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5867400" y="3886200"/>
            <a:ext cx="990600" cy="914400"/>
          </a:xfrm>
          <a:prstGeom prst="ellipse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300" dirty="0" smtClean="0">
                <a:solidFill>
                  <a:schemeClr val="tx1"/>
                </a:solidFill>
                <a:latin typeface="Segoe" pitchFamily="34" charset="0"/>
              </a:rPr>
              <a:t>IPV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C4C52C1-200A-4D9E-9FF1-3FCB9686FD07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9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661993"/>
          </a:xfrm>
        </p:spPr>
        <p:txBody>
          <a:bodyPr/>
          <a:lstStyle/>
          <a:p>
            <a:pPr algn="ctr"/>
            <a:r>
              <a:rPr lang="en-US" sz="4000" dirty="0" smtClean="0"/>
              <a:t>Individual </a:t>
            </a:r>
            <a:r>
              <a:rPr lang="en-US" sz="4000" dirty="0"/>
              <a:t>protection against paralytic disease induced by </a:t>
            </a:r>
            <a:r>
              <a:rPr lang="en-US" sz="4000" dirty="0" smtClean="0"/>
              <a:t>IPV – </a:t>
            </a:r>
            <a:r>
              <a:rPr lang="en-US" sz="4000" dirty="0" smtClean="0">
                <a:solidFill>
                  <a:srgbClr val="FF0000"/>
                </a:solidFill>
              </a:rPr>
              <a:t>REDUCE RISKS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65F5-0DB7-5347-9573-C7DE50D241E9}" type="datetime1">
              <a:rPr lang="x-none" smtClean="0">
                <a:solidFill>
                  <a:srgbClr val="000000"/>
                </a:solidFill>
              </a:rPr>
              <a:t>3/25/2014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B26B-87E3-4878-B88F-C910C4C16187}" type="slidenum">
              <a:rPr lang="en-GB" smtClean="0">
                <a:solidFill>
                  <a:srgbClr val="000000"/>
                </a:solidFill>
              </a:rPr>
              <a:t>23</a:t>
            </a:fld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304984342"/>
              </p:ext>
            </p:extLst>
          </p:nvPr>
        </p:nvGraphicFramePr>
        <p:xfrm>
          <a:off x="2133600" y="2743200"/>
          <a:ext cx="5029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Oval 15"/>
          <p:cNvSpPr/>
          <p:nvPr/>
        </p:nvSpPr>
        <p:spPr bwMode="auto">
          <a:xfrm>
            <a:off x="4114800" y="4572000"/>
            <a:ext cx="990600" cy="914400"/>
          </a:xfrm>
          <a:prstGeom prst="ellipse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300" dirty="0" smtClean="0">
                <a:solidFill>
                  <a:schemeClr val="tx1"/>
                </a:solidFill>
                <a:latin typeface="Segoe" pitchFamily="34" charset="0"/>
              </a:rPr>
              <a:t>IPV</a:t>
            </a:r>
          </a:p>
        </p:txBody>
      </p:sp>
    </p:spTree>
    <p:extLst>
      <p:ext uri="{BB962C8B-B14F-4D97-AF65-F5344CB8AC3E}">
        <p14:creationId xmlns:p14="http://schemas.microsoft.com/office/powerpoint/2010/main" val="2661945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10341"/>
          </a:xfrm>
        </p:spPr>
        <p:txBody>
          <a:bodyPr/>
          <a:lstStyle/>
          <a:p>
            <a:r>
              <a:rPr lang="en-US" dirty="0" smtClean="0"/>
              <a:t>Impact of one dose of IPV*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6425" cy="4495801"/>
          </a:xfrm>
        </p:spPr>
        <p:txBody>
          <a:bodyPr/>
          <a:lstStyle/>
          <a:p>
            <a:r>
              <a:rPr lang="en-US" dirty="0" err="1" smtClean="0"/>
              <a:t>Seroconversion</a:t>
            </a:r>
            <a:r>
              <a:rPr lang="en-US" dirty="0" smtClean="0"/>
              <a:t> against type 2 after one dose of IPV ranges from 32-63%;  when administered </a:t>
            </a:r>
            <a:r>
              <a:rPr lang="en-US" b="1" dirty="0" smtClean="0"/>
              <a:t>at 4 months of age, 63% seroconvert.</a:t>
            </a:r>
          </a:p>
          <a:p>
            <a:r>
              <a:rPr lang="en-US" dirty="0" smtClean="0"/>
              <a:t>In </a:t>
            </a:r>
            <a:r>
              <a:rPr lang="en-US" dirty="0"/>
              <a:t>a study from Cuba, among those who did not seroconvert after 1 dose of IPV, </a:t>
            </a:r>
            <a:r>
              <a:rPr lang="en-US" b="1" dirty="0">
                <a:solidFill>
                  <a:srgbClr val="FF0000"/>
                </a:solidFill>
              </a:rPr>
              <a:t>98% had a priming response to a subsequent dose of OPV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/>
              <a:t>-that is, they developed significant antibody responses within 7 days of subsequent exposure to OPV. </a:t>
            </a:r>
          </a:p>
          <a:p>
            <a:r>
              <a:rPr lang="en-US" dirty="0" smtClean="0"/>
              <a:t>Persons </a:t>
            </a:r>
            <a:r>
              <a:rPr lang="en-US" dirty="0"/>
              <a:t>who </a:t>
            </a:r>
            <a:r>
              <a:rPr lang="en-US" b="1" dirty="0"/>
              <a:t>seroconvert should be protected against paralytic polio </a:t>
            </a:r>
            <a:r>
              <a:rPr lang="en-US" dirty="0"/>
              <a:t>data are conflicting as to whether priming alone is protective.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640080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0000"/>
                </a:solidFill>
              </a:rPr>
              <a:t>* </a:t>
            </a:r>
            <a:r>
              <a:rPr lang="en-US" sz="1400" i="1" dirty="0" err="1">
                <a:solidFill>
                  <a:srgbClr val="000000"/>
                </a:solidFill>
              </a:rPr>
              <a:t>Estı´variz</a:t>
            </a:r>
            <a:r>
              <a:rPr lang="en-US" sz="1400" i="1" dirty="0">
                <a:solidFill>
                  <a:srgbClr val="000000"/>
                </a:solidFill>
              </a:rPr>
              <a:t> CF et al. Lancet 2012; 12(2):128-</a:t>
            </a:r>
            <a:r>
              <a:rPr lang="en-US" sz="1400" i="1" dirty="0" smtClean="0">
                <a:solidFill>
                  <a:srgbClr val="000000"/>
                </a:solidFill>
              </a:rPr>
              <a:t>35 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75B8ED3-0B30-D64A-9E61-2043DDD46207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685389" y="6409310"/>
            <a:ext cx="2306211" cy="365125"/>
          </a:xfrm>
        </p:spPr>
        <p:txBody>
          <a:bodyPr/>
          <a:lstStyle/>
          <a:p>
            <a:r>
              <a:rPr lang="en-US" dirty="0" smtClean="0"/>
              <a:t>IPV introduction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13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654819"/>
              </p:ext>
            </p:extLst>
          </p:nvPr>
        </p:nvGraphicFramePr>
        <p:xfrm>
          <a:off x="457200" y="4038600"/>
          <a:ext cx="8226740" cy="2225093"/>
        </p:xfrm>
        <a:graphic>
          <a:graphicData uri="http://schemas.openxmlformats.org/drawingml/2006/table">
            <a:tbl>
              <a:tblPr/>
              <a:tblGrid>
                <a:gridCol w="6001886"/>
                <a:gridCol w="2224854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IPV administered at 4 months of age</a:t>
                      </a:r>
                    </a:p>
                  </a:txBody>
                  <a:tcPr marL="102977" marR="102977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(n=153)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2977" marR="102977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GB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seroconversion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2977" marR="102977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2977" marR="102977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7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Priming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2977" marR="102977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89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2977" marR="102977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895E"/>
                    </a:solidFill>
                  </a:tcPr>
                </a:tc>
              </a:tr>
              <a:tr h="5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seroconversion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&amp; priming</a:t>
                      </a:r>
                    </a:p>
                  </a:txBody>
                  <a:tcPr marL="102977" marR="102977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99%</a:t>
                      </a:r>
                    </a:p>
                  </a:txBody>
                  <a:tcPr marL="102977" marR="102977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44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615040"/>
          </a:xfrm>
        </p:spPr>
        <p:txBody>
          <a:bodyPr/>
          <a:lstStyle/>
          <a:p>
            <a:r>
              <a:rPr lang="en-US" dirty="0" smtClean="0"/>
              <a:t>Rationale for administering IPV </a:t>
            </a:r>
            <a:r>
              <a:rPr lang="en-US" dirty="0" smtClean="0">
                <a:solidFill>
                  <a:srgbClr val="FF0000"/>
                </a:solidFill>
              </a:rPr>
              <a:t>after 14 weeks of age</a:t>
            </a:r>
            <a:r>
              <a:rPr lang="en-US" dirty="0" smtClean="0"/>
              <a:t>, in the context of the Endgame Plan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6425" cy="4495801"/>
          </a:xfrm>
        </p:spPr>
        <p:txBody>
          <a:bodyPr/>
          <a:lstStyle/>
          <a:p>
            <a:pPr lvl="1"/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important to note that </a:t>
            </a:r>
            <a:r>
              <a:rPr lang="en-US" sz="2400" b="1" dirty="0">
                <a:solidFill>
                  <a:srgbClr val="FF0000"/>
                </a:solidFill>
              </a:rPr>
              <a:t>immune response to one dose </a:t>
            </a:r>
            <a:r>
              <a:rPr lang="en-US" sz="2400" b="1" dirty="0" smtClean="0">
                <a:solidFill>
                  <a:srgbClr val="FF0000"/>
                </a:solidFill>
              </a:rPr>
              <a:t>of IPV is </a:t>
            </a:r>
            <a:r>
              <a:rPr lang="en-US" sz="2400" b="1" dirty="0">
                <a:solidFill>
                  <a:srgbClr val="FF0000"/>
                </a:solidFill>
              </a:rPr>
              <a:t>substantially higher, particularly against Type 2 poliovirus (63%) when administered at 4 months of age </a:t>
            </a:r>
            <a:r>
              <a:rPr lang="en-US" sz="2400" dirty="0"/>
              <a:t>compared to 6 weeks to 2 months of </a:t>
            </a:r>
            <a:r>
              <a:rPr lang="en-US" sz="2400" dirty="0" smtClean="0"/>
              <a:t>age (32%-39%).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228600" lvl="1">
              <a:lnSpc>
                <a:spcPts val="2600"/>
              </a:lnSpc>
              <a:buSzTx/>
              <a:buFont typeface="Wingdings" pitchFamily="2" charset="2"/>
              <a:buChar char="§"/>
            </a:pPr>
            <a:r>
              <a:rPr lang="en-US" sz="2400" b="1" dirty="0" smtClean="0"/>
              <a:t>Higher immune response at older age due to less </a:t>
            </a:r>
            <a:r>
              <a:rPr lang="en-US" sz="2400" b="1" dirty="0"/>
              <a:t>interference from maternal </a:t>
            </a:r>
            <a:r>
              <a:rPr lang="en-US" sz="2400" b="1" dirty="0" smtClean="0"/>
              <a:t>antibody</a:t>
            </a:r>
          </a:p>
          <a:p>
            <a:pPr marL="228600" lvl="1">
              <a:lnSpc>
                <a:spcPts val="2600"/>
              </a:lnSpc>
              <a:buSzTx/>
              <a:buFont typeface="Wingdings" pitchFamily="2" charset="2"/>
              <a:buChar char="§"/>
            </a:pPr>
            <a:endParaRPr lang="en-US" sz="2400" dirty="0"/>
          </a:p>
          <a:p>
            <a:r>
              <a:rPr lang="en-US" sz="2400" dirty="0" smtClean="0"/>
              <a:t>Thus, SAGE recommends a single </a:t>
            </a:r>
            <a:r>
              <a:rPr lang="en-US" sz="2400" dirty="0"/>
              <a:t>dose of IPV </a:t>
            </a:r>
            <a:r>
              <a:rPr lang="en-US" sz="2400" b="1" u="sng" dirty="0">
                <a:solidFill>
                  <a:srgbClr val="002060"/>
                </a:solidFill>
              </a:rPr>
              <a:t>at 14 weeks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/>
              <a:t>or </a:t>
            </a:r>
            <a:r>
              <a:rPr lang="en-US" sz="2400" b="1" u="sng" dirty="0"/>
              <a:t>first contact </a:t>
            </a:r>
            <a:r>
              <a:rPr lang="en-US" sz="2400" dirty="0" smtClean="0"/>
              <a:t>afterwards, or with DTP3/OPV3 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2251D3-7935-9346-B855-CD81B601719C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09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609398"/>
          </a:xfrm>
        </p:spPr>
        <p:txBody>
          <a:bodyPr/>
          <a:lstStyle/>
          <a:p>
            <a:r>
              <a:rPr lang="en-GB" dirty="0" smtClean="0"/>
              <a:t>IPV Evidence: One IPV dose prevents VAPP in Hungary. Implies priming induces clinical protection.</a:t>
            </a:r>
            <a:endParaRPr lang="en-US" dirty="0"/>
          </a:p>
        </p:txBody>
      </p:sp>
      <p:graphicFrame>
        <p:nvGraphicFramePr>
          <p:cNvPr id="921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51195"/>
              </p:ext>
            </p:extLst>
          </p:nvPr>
        </p:nvGraphicFramePr>
        <p:xfrm>
          <a:off x="524964" y="1143000"/>
          <a:ext cx="8090896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3" imgW="8327858" imgH="4627265" progId="Excel.Sheet.8">
                  <p:embed/>
                </p:oleObj>
              </mc:Choice>
              <mc:Fallback>
                <p:oleObj name="Worksheet" r:id="rId3" imgW="8327858" imgH="4627265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64" y="1143000"/>
                        <a:ext cx="8090896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Box 5"/>
          <p:cNvSpPr txBox="1">
            <a:spLocks noChangeArrowheads="1"/>
          </p:cNvSpPr>
          <p:nvPr/>
        </p:nvSpPr>
        <p:spPr bwMode="auto">
          <a:xfrm rot="10800000">
            <a:off x="82043" y="2151836"/>
            <a:ext cx="461665" cy="24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VAPP </a:t>
            </a:r>
            <a:r>
              <a:rPr lang="en-US" dirty="0" smtClean="0">
                <a:solidFill>
                  <a:srgbClr val="000000"/>
                </a:solidFill>
              </a:rPr>
              <a:t>number of cases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4245002" y="5410200"/>
            <a:ext cx="6508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Year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2540" y="1616088"/>
            <a:ext cx="227498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In 1992,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single-dose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IPV at 3 </a:t>
            </a:r>
            <a:r>
              <a:rPr lang="en-US" dirty="0" err="1" smtClean="0">
                <a:solidFill>
                  <a:srgbClr val="000000"/>
                </a:solidFill>
              </a:rPr>
              <a:t>mos</a:t>
            </a:r>
            <a:r>
              <a:rPr lang="en-US" dirty="0" smtClean="0">
                <a:solidFill>
                  <a:srgbClr val="000000"/>
                </a:solidFill>
              </a:rPr>
              <a:t> of age,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efore OPV receipt</a:t>
            </a:r>
            <a:endParaRPr lang="en-GB" dirty="0" smtClean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16181" y="2827340"/>
            <a:ext cx="0" cy="942975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97741" y="2917825"/>
            <a:ext cx="110806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In 2006,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IPV-only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schedule</a:t>
            </a:r>
            <a:endParaRPr lang="en-GB" dirty="0" smtClean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656405" y="3841769"/>
            <a:ext cx="0" cy="942975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5791200"/>
            <a:ext cx="4551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2"/>
                </a:solidFill>
              </a:rPr>
              <a:t>Sutter RW – Presentation to SAGE IPV Working Group</a:t>
            </a:r>
            <a:br>
              <a:rPr lang="en-US" sz="1400" i="1" dirty="0" smtClean="0">
                <a:solidFill>
                  <a:schemeClr val="tx2"/>
                </a:solidFill>
              </a:rPr>
            </a:br>
            <a:r>
              <a:rPr lang="en-US" sz="1400" i="1" dirty="0" smtClean="0">
                <a:solidFill>
                  <a:schemeClr val="tx2"/>
                </a:solidFill>
              </a:rPr>
              <a:t>June 2013</a:t>
            </a: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5734050"/>
            <a:ext cx="4105782" cy="7571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sz="1600" dirty="0" smtClean="0">
                <a:solidFill>
                  <a:srgbClr val="5A471C"/>
                </a:solidFill>
              </a:rPr>
              <a:t>In contrast, effectiveness against type 1 in Senegal was 36% (0%-67%) implying that </a:t>
            </a:r>
            <a:r>
              <a:rPr lang="en-US" sz="1600" dirty="0" err="1" smtClean="0">
                <a:solidFill>
                  <a:srgbClr val="5A471C"/>
                </a:solidFill>
              </a:rPr>
              <a:t>seroconversion</a:t>
            </a:r>
            <a:r>
              <a:rPr lang="en-US" sz="1600" dirty="0" smtClean="0">
                <a:solidFill>
                  <a:srgbClr val="5A471C"/>
                </a:solidFill>
              </a:rPr>
              <a:t> is the predictor of immunity.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F060B42-DE70-7841-BD50-5871E24EED13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25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05800" cy="1672253"/>
          </a:xfrm>
        </p:spPr>
        <p:txBody>
          <a:bodyPr/>
          <a:lstStyle/>
          <a:p>
            <a:pPr algn="ctr"/>
            <a:r>
              <a:rPr lang="en-US" sz="4000" dirty="0"/>
              <a:t>IPV in reducing transmission of </a:t>
            </a:r>
            <a:r>
              <a:rPr lang="en-US" sz="4000" dirty="0" smtClean="0"/>
              <a:t>polioviruses – </a:t>
            </a:r>
            <a:r>
              <a:rPr lang="en-US" sz="4000" dirty="0" smtClean="0">
                <a:solidFill>
                  <a:srgbClr val="FF0000"/>
                </a:solidFill>
              </a:rPr>
              <a:t>Interrupt Transmission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2BBD-0358-094D-9483-C8477C27A5E3}" type="datetime1">
              <a:rPr lang="x-none" smtClean="0">
                <a:solidFill>
                  <a:srgbClr val="000000"/>
                </a:solidFill>
              </a:rPr>
              <a:t>3/25/2014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B26B-87E3-4878-B88F-C910C4C16187}" type="slidenum">
              <a:rPr lang="en-GB" smtClean="0">
                <a:solidFill>
                  <a:srgbClr val="000000"/>
                </a:solidFill>
              </a:rPr>
              <a:t>27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402159899"/>
              </p:ext>
            </p:extLst>
          </p:nvPr>
        </p:nvGraphicFramePr>
        <p:xfrm>
          <a:off x="1887415" y="2897554"/>
          <a:ext cx="5029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3810000" y="4648200"/>
            <a:ext cx="990600" cy="914400"/>
          </a:xfrm>
          <a:prstGeom prst="ellipse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300" dirty="0" smtClean="0">
                <a:solidFill>
                  <a:schemeClr val="tx1"/>
                </a:solidFill>
                <a:latin typeface="Segoe" pitchFamily="34" charset="0"/>
              </a:rPr>
              <a:t>IPV</a:t>
            </a:r>
          </a:p>
        </p:txBody>
      </p:sp>
    </p:spTree>
    <p:extLst>
      <p:ext uri="{BB962C8B-B14F-4D97-AF65-F5344CB8AC3E}">
        <p14:creationId xmlns:p14="http://schemas.microsoft.com/office/powerpoint/2010/main" val="3083936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6425" cy="559127"/>
          </a:xfrm>
        </p:spPr>
        <p:txBody>
          <a:bodyPr/>
          <a:lstStyle/>
          <a:p>
            <a:r>
              <a:rPr lang="en-US" sz="2000" dirty="0"/>
              <a:t>OPV challenge </a:t>
            </a:r>
            <a:r>
              <a:rPr lang="en-US" sz="2000" dirty="0" smtClean="0"/>
              <a:t>studies: Shedding of poliovirus in IPV versus OPV </a:t>
            </a:r>
            <a:r>
              <a:rPr lang="en-US" sz="2000" dirty="0" err="1" smtClean="0"/>
              <a:t>vaccinees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7227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2"/>
                </a:solidFill>
              </a:rPr>
              <a:t>From Vidor E et. al, Poliovirus Vaccine – Inactivated, Vaccines 6</a:t>
            </a:r>
            <a:r>
              <a:rPr lang="en-US" sz="1400" i="1" baseline="30000" dirty="0" smtClean="0">
                <a:solidFill>
                  <a:schemeClr val="tx2"/>
                </a:solidFill>
              </a:rPr>
              <a:t>th</a:t>
            </a:r>
            <a:r>
              <a:rPr lang="en-US" sz="1400" i="1" dirty="0" smtClean="0">
                <a:solidFill>
                  <a:schemeClr val="tx2"/>
                </a:solidFill>
              </a:rPr>
              <a:t> edition, Elsevier, 2013</a:t>
            </a: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329974"/>
            <a:ext cx="7886700" cy="15656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228600" indent="-228600" algn="l" defTabSz="914363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Wingdings" pitchFamily="2" charset="2"/>
              <a:buChar char="§"/>
              <a:defRPr sz="18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363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125000"/>
              <a:buFont typeface="Lucida Grande"/>
              <a:buChar char="-"/>
              <a:defRPr sz="18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25425" algn="l" defTabSz="914363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90000"/>
              <a:buFont typeface="Arial" pitchFamily="34" charset="0"/>
              <a:buChar char="−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65100" algn="l" defTabSz="914363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6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177800" algn="l" defTabSz="914363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IPV is </a:t>
            </a:r>
            <a:r>
              <a:rPr lang="en-US" sz="2000" b="1" dirty="0" smtClean="0"/>
              <a:t>equivalent to OPV in reducing oral shedding </a:t>
            </a:r>
            <a:r>
              <a:rPr lang="en-US" sz="2000" dirty="0" smtClean="0"/>
              <a:t>but is </a:t>
            </a:r>
            <a:r>
              <a:rPr lang="en-US" sz="2000" b="1" dirty="0" smtClean="0"/>
              <a:t>inferior to OPV in reducing intestinal shedding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IPV </a:t>
            </a:r>
            <a:r>
              <a:rPr lang="en-US" sz="2000" b="1" dirty="0"/>
              <a:t>does reduce the duration of shedding </a:t>
            </a:r>
            <a:r>
              <a:rPr lang="en-US" sz="2000" dirty="0"/>
              <a:t>and the </a:t>
            </a:r>
            <a:r>
              <a:rPr lang="en-US" sz="2000" b="1" dirty="0"/>
              <a:t>amount of virus shed in the stool.</a:t>
            </a:r>
          </a:p>
          <a:p>
            <a:endParaRPr lang="en-US" sz="2000" dirty="0" smtClean="0"/>
          </a:p>
          <a:p>
            <a:r>
              <a:rPr lang="en-US" sz="2000" dirty="0" smtClean="0"/>
              <a:t>Thus</a:t>
            </a:r>
            <a:r>
              <a:rPr lang="en-US" sz="2000" dirty="0"/>
              <a:t>, </a:t>
            </a:r>
            <a:r>
              <a:rPr lang="en-US" sz="2000" b="1" dirty="0"/>
              <a:t>IPV should </a:t>
            </a:r>
            <a:r>
              <a:rPr lang="en-US" sz="2000" b="1" dirty="0" smtClean="0"/>
              <a:t>decrease </a:t>
            </a:r>
            <a:r>
              <a:rPr lang="en-US" sz="2000" b="1" dirty="0"/>
              <a:t>the spread of polioviruses </a:t>
            </a:r>
            <a:r>
              <a:rPr lang="en-US" sz="2000" dirty="0"/>
              <a:t>if they are introduced, compared to a fully unvaccinated population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b="1" dirty="0" smtClean="0"/>
              <a:t>Faster outbreak control </a:t>
            </a:r>
            <a:r>
              <a:rPr lang="en-US" sz="2000" dirty="0" smtClean="0"/>
              <a:t>would also occur in an IPV vaccinated community because the population immunity would be closer to herd immunity threshold compared to an unvaccinated community.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1FB2881-B3A8-2F4C-97A0-9FBDC84E2127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68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672253"/>
          </a:xfrm>
        </p:spPr>
        <p:txBody>
          <a:bodyPr/>
          <a:lstStyle/>
          <a:p>
            <a:pPr algn="ctr"/>
            <a:r>
              <a:rPr lang="en-US" sz="4000" dirty="0"/>
              <a:t>IPV in boosting immunity in OPV primed </a:t>
            </a:r>
            <a:r>
              <a:rPr lang="en-US" sz="4000" dirty="0" smtClean="0"/>
              <a:t>individuals – </a:t>
            </a:r>
            <a:r>
              <a:rPr lang="en-US" sz="4000" dirty="0" smtClean="0">
                <a:solidFill>
                  <a:srgbClr val="FF0000"/>
                </a:solidFill>
              </a:rPr>
              <a:t>Hastens Eradication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1215-823A-2B43-8917-6BAF0A719380}" type="datetime1">
              <a:rPr lang="x-none" smtClean="0">
                <a:solidFill>
                  <a:srgbClr val="000000"/>
                </a:solidFill>
              </a:rPr>
              <a:t>3/25/2014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B26B-87E3-4878-B88F-C910C4C16187}" type="slidenum">
              <a:rPr lang="en-GB" smtClean="0">
                <a:solidFill>
                  <a:srgbClr val="000000"/>
                </a:solidFill>
              </a:rPr>
              <a:t>29</a:t>
            </a:fld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3114261"/>
              </p:ext>
            </p:extLst>
          </p:nvPr>
        </p:nvGraphicFramePr>
        <p:xfrm>
          <a:off x="2438400" y="2895600"/>
          <a:ext cx="5029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4495800" y="4800600"/>
            <a:ext cx="990600" cy="914400"/>
          </a:xfrm>
          <a:prstGeom prst="ellipse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300" dirty="0" smtClean="0">
                <a:solidFill>
                  <a:schemeClr val="tx1"/>
                </a:solidFill>
                <a:latin typeface="Segoe" pitchFamily="34" charset="0"/>
              </a:rPr>
              <a:t>IPV</a:t>
            </a:r>
          </a:p>
        </p:txBody>
      </p:sp>
    </p:spTree>
    <p:extLst>
      <p:ext uri="{BB962C8B-B14F-4D97-AF65-F5344CB8AC3E}">
        <p14:creationId xmlns:p14="http://schemas.microsoft.com/office/powerpoint/2010/main" val="3519839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6425" cy="914096"/>
          </a:xfrm>
        </p:spPr>
        <p:txBody>
          <a:bodyPr/>
          <a:lstStyle/>
          <a:p>
            <a:r>
              <a:rPr lang="en-US" dirty="0" smtClean="0"/>
              <a:t>Oral Polio Vaccines (OPV) </a:t>
            </a:r>
            <a:r>
              <a:rPr lang="en-US" dirty="0"/>
              <a:t>in routine and supplementary immunization activities globally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OPV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Trivalent OPV (</a:t>
            </a:r>
            <a:r>
              <a:rPr lang="en-US" dirty="0" err="1" smtClean="0">
                <a:solidFill>
                  <a:srgbClr val="0070C0"/>
                </a:solidFill>
              </a:rPr>
              <a:t>tOPV</a:t>
            </a:r>
            <a:r>
              <a:rPr lang="en-US" dirty="0" smtClean="0">
                <a:solidFill>
                  <a:srgbClr val="0070C0"/>
                </a:solidFill>
              </a:rPr>
              <a:t>): types 1, 2, and 3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Bivalent OPV (</a:t>
            </a:r>
            <a:r>
              <a:rPr lang="en-US" dirty="0" err="1" smtClean="0">
                <a:solidFill>
                  <a:srgbClr val="0070C0"/>
                </a:solidFill>
              </a:rPr>
              <a:t>bOPV</a:t>
            </a:r>
            <a:r>
              <a:rPr lang="en-US" dirty="0" smtClean="0">
                <a:solidFill>
                  <a:srgbClr val="0070C0"/>
                </a:solidFill>
              </a:rPr>
              <a:t>): types 1 and 3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Monovalent OPV (</a:t>
            </a:r>
            <a:r>
              <a:rPr lang="en-US" dirty="0" err="1" smtClean="0">
                <a:solidFill>
                  <a:srgbClr val="0070C0"/>
                </a:solidFill>
              </a:rPr>
              <a:t>mOPV</a:t>
            </a:r>
            <a:r>
              <a:rPr lang="en-US" dirty="0" smtClean="0">
                <a:solidFill>
                  <a:srgbClr val="0070C0"/>
                </a:solidFill>
              </a:rPr>
              <a:t>):  types 1 or 2 or 3</a:t>
            </a:r>
          </a:p>
          <a:p>
            <a:endParaRPr lang="en-US" dirty="0" smtClean="0"/>
          </a:p>
          <a:p>
            <a:r>
              <a:rPr lang="en-US" dirty="0" smtClean="0"/>
              <a:t>Currently, </a:t>
            </a:r>
            <a:r>
              <a:rPr lang="en-US" b="1" dirty="0" smtClean="0"/>
              <a:t>TRIVALENT</a:t>
            </a:r>
            <a:r>
              <a:rPr lang="en-US" dirty="0" smtClean="0"/>
              <a:t> is the most commonly used OPV</a:t>
            </a:r>
            <a:r>
              <a:rPr lang="en-US" b="1" dirty="0" smtClean="0"/>
              <a:t> </a:t>
            </a:r>
            <a:r>
              <a:rPr lang="en-US" dirty="0" smtClean="0"/>
              <a:t>in routine immunization globally, while </a:t>
            </a:r>
            <a:r>
              <a:rPr lang="en-US" b="1" dirty="0" smtClean="0"/>
              <a:t>BIVALENT </a:t>
            </a:r>
            <a:r>
              <a:rPr lang="en-US" dirty="0" smtClean="0"/>
              <a:t>is more commonly used in supplementary immunization activities.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663" y="4352925"/>
            <a:ext cx="2859087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8361BE1-0FC1-A94A-9112-01B65EE3FE0A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037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664797"/>
          </a:xfrm>
        </p:spPr>
        <p:txBody>
          <a:bodyPr/>
          <a:lstStyle/>
          <a:p>
            <a:r>
              <a:rPr lang="en-US" sz="2400" dirty="0" smtClean="0"/>
              <a:t>A single dose of IPV after prior doses of tOPV boosts </a:t>
            </a:r>
            <a:r>
              <a:rPr lang="en-US" sz="2400" dirty="0"/>
              <a:t>immunity to types 1 &amp; </a:t>
            </a:r>
            <a:r>
              <a:rPr lang="en-US" sz="2400" dirty="0" smtClean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019800"/>
            <a:ext cx="8321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2"/>
                </a:solidFill>
              </a:rPr>
              <a:t>*</a:t>
            </a:r>
            <a:r>
              <a:rPr lang="en-US" sz="1400" i="1" dirty="0" err="1" smtClean="0">
                <a:solidFill>
                  <a:schemeClr val="tx2"/>
                </a:solidFill>
              </a:rPr>
              <a:t>Moriniere</a:t>
            </a:r>
            <a:r>
              <a:rPr lang="en-US" sz="1400" i="1" dirty="0" smtClean="0">
                <a:solidFill>
                  <a:schemeClr val="tx2"/>
                </a:solidFill>
              </a:rPr>
              <a:t> BJ  et al.   Lancet 1993;341:1545-50, ** </a:t>
            </a:r>
            <a:r>
              <a:rPr lang="en-US" sz="1400" i="1" dirty="0" err="1">
                <a:solidFill>
                  <a:schemeClr val="tx2"/>
                </a:solidFill>
              </a:rPr>
              <a:t>Estı´variz</a:t>
            </a:r>
            <a:r>
              <a:rPr lang="en-US" sz="1400" i="1" dirty="0">
                <a:solidFill>
                  <a:schemeClr val="tx2"/>
                </a:solidFill>
              </a:rPr>
              <a:t> CF </a:t>
            </a:r>
            <a:r>
              <a:rPr lang="en-US" sz="1400" i="1" dirty="0" smtClean="0">
                <a:solidFill>
                  <a:schemeClr val="tx2"/>
                </a:solidFill>
              </a:rPr>
              <a:t>et al. </a:t>
            </a:r>
            <a:r>
              <a:rPr lang="en-US" sz="1400" i="1" dirty="0">
                <a:solidFill>
                  <a:schemeClr val="tx2"/>
                </a:solidFill>
              </a:rPr>
              <a:t>Lancet 2012; </a:t>
            </a:r>
            <a:r>
              <a:rPr lang="en-US" sz="1400" i="1" dirty="0" smtClean="0">
                <a:solidFill>
                  <a:schemeClr val="tx2"/>
                </a:solidFill>
              </a:rPr>
              <a:t>12(2</a:t>
            </a:r>
            <a:r>
              <a:rPr lang="en-US" sz="1400" i="1" dirty="0">
                <a:solidFill>
                  <a:schemeClr val="tx2"/>
                </a:solidFill>
              </a:rPr>
              <a:t>):</a:t>
            </a:r>
            <a:r>
              <a:rPr lang="en-US" sz="1400" i="1" dirty="0" smtClean="0">
                <a:solidFill>
                  <a:schemeClr val="tx2"/>
                </a:solidFill>
              </a:rPr>
              <a:t>128-35, </a:t>
            </a: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030" y="1164068"/>
            <a:ext cx="8216900" cy="331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Data from Cote d’Ivoire and Moradabad, India indicate that </a:t>
            </a:r>
            <a:r>
              <a:rPr lang="en-US" sz="2000" b="1" dirty="0" smtClean="0"/>
              <a:t>IPV could also play a role in the eradication efforts</a:t>
            </a:r>
            <a:r>
              <a:rPr lang="en-US" sz="2000" dirty="0" smtClean="0"/>
              <a:t>, </a:t>
            </a:r>
            <a:r>
              <a:rPr lang="en-US" sz="2000" dirty="0"/>
              <a:t>in conjunction with </a:t>
            </a:r>
            <a:r>
              <a:rPr lang="en-US" sz="2000" dirty="0" err="1"/>
              <a:t>bOPV</a:t>
            </a:r>
            <a:r>
              <a:rPr lang="en-US" sz="2000" dirty="0"/>
              <a:t>, by boosting immunity against type 1 and 3 polioviruses in polio endemic countries and countries where poliovirus circulation has been reestablished.  </a:t>
            </a:r>
            <a:endParaRPr lang="en-US" sz="2000" dirty="0" smtClean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  <a:buFont typeface="Arial" panose="020B0604020202020204" pitchFamily="34" charset="0"/>
              <a:buChar char="•"/>
            </a:pPr>
            <a:r>
              <a:rPr lang="en-US" sz="2000" b="1" dirty="0" smtClean="0"/>
              <a:t>Among those infants who are </a:t>
            </a:r>
            <a:r>
              <a:rPr lang="en-US" sz="2000" b="1" dirty="0" err="1" smtClean="0"/>
              <a:t>seronegative</a:t>
            </a:r>
            <a:r>
              <a:rPr lang="en-US" sz="2000" b="1" dirty="0" smtClean="0"/>
              <a:t> after 3 doses of </a:t>
            </a:r>
            <a:r>
              <a:rPr lang="en-US" sz="2000" b="1" dirty="0" err="1" smtClean="0"/>
              <a:t>tOPV</a:t>
            </a:r>
            <a:r>
              <a:rPr lang="en-US" sz="2000" b="1" dirty="0" smtClean="0"/>
              <a:t>, immune </a:t>
            </a:r>
            <a:r>
              <a:rPr lang="en-US" sz="2000" b="1" dirty="0"/>
              <a:t>response to Types 1 &amp; 3 significantly better with IPV at 6 months of age in </a:t>
            </a:r>
            <a:r>
              <a:rPr lang="en-US" sz="2000" b="1" dirty="0" smtClean="0"/>
              <a:t>children*</a:t>
            </a:r>
            <a:endParaRPr lang="en-US" sz="2000" b="1" dirty="0">
              <a:solidFill>
                <a:srgbClr val="5A471C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56156C4-1D99-BD44-A78B-B2EAE4D986E5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848031"/>
              </p:ext>
            </p:extLst>
          </p:nvPr>
        </p:nvGraphicFramePr>
        <p:xfrm>
          <a:off x="1679019" y="4114800"/>
          <a:ext cx="5836921" cy="1516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1600200"/>
                <a:gridCol w="1950721"/>
              </a:tblGrid>
              <a:tr h="13716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3 </a:t>
                      </a:r>
                      <a:r>
                        <a:rPr lang="en-US" sz="1600" u="sng" dirty="0" err="1" smtClean="0"/>
                        <a:t>tOPV</a:t>
                      </a:r>
                      <a:r>
                        <a:rPr lang="en-US" sz="1600" u="sng" baseline="0" dirty="0" smtClean="0"/>
                        <a:t> + IPV**</a:t>
                      </a:r>
                      <a:endParaRPr lang="en-US" sz="1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3 </a:t>
                      </a:r>
                      <a:r>
                        <a:rPr lang="en-US" sz="1600" u="sng" dirty="0" err="1" smtClean="0"/>
                        <a:t>tOPV</a:t>
                      </a:r>
                      <a:r>
                        <a:rPr lang="en-US" sz="1600" u="sng" dirty="0" smtClean="0"/>
                        <a:t> + </a:t>
                      </a:r>
                      <a:r>
                        <a:rPr lang="en-US" sz="1600" u="sng" dirty="0" err="1" smtClean="0"/>
                        <a:t>tOPV</a:t>
                      </a:r>
                      <a:r>
                        <a:rPr lang="en-US" sz="1600" u="sng" dirty="0" smtClean="0"/>
                        <a:t>**</a:t>
                      </a:r>
                      <a:endParaRPr lang="en-US" sz="1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08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1 seroconversion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40%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0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/>
                        <a:t>Type 3 seroconversion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22%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E6B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5219" y="5419060"/>
            <a:ext cx="3352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sz="1000" i="1" dirty="0" smtClean="0"/>
              <a:t>** Fourth dose at 6 months</a:t>
            </a:r>
          </a:p>
        </p:txBody>
      </p:sp>
    </p:spTree>
    <p:extLst>
      <p:ext uri="{BB962C8B-B14F-4D97-AF65-F5344CB8AC3E}">
        <p14:creationId xmlns:p14="http://schemas.microsoft.com/office/powerpoint/2010/main" val="2352575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936126" y="1268760"/>
            <a:ext cx="7164266" cy="6477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i="1" dirty="0" smtClean="0">
                <a:cs typeface="Calibri" pitchFamily="34" charset="0"/>
              </a:rPr>
              <a:t>Impact of IPV vs. OPV booster after OPV3 in seronegative individuals at 9 months of age, Côte d'Ivoire (Lancet, 1993)</a:t>
            </a:r>
          </a:p>
        </p:txBody>
      </p:sp>
      <p:graphicFrame>
        <p:nvGraphicFramePr>
          <p:cNvPr id="14339" name="Content Placeholder 1"/>
          <p:cNvGraphicFramePr>
            <a:graphicFrameLocks noGrp="1"/>
          </p:cNvGraphicFramePr>
          <p:nvPr>
            <p:ph sz="half" idx="2"/>
          </p:nvPr>
        </p:nvGraphicFramePr>
        <p:xfrm>
          <a:off x="1979735" y="1970088"/>
          <a:ext cx="5309088" cy="469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4" imgW="5638795" imgH="4600478" progId="Excel.Chart.8">
                  <p:embed/>
                </p:oleObj>
              </mc:Choice>
              <mc:Fallback>
                <p:oleObj name="Chart" r:id="rId4" imgW="5638795" imgH="4600478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35" y="1970088"/>
                        <a:ext cx="5309088" cy="469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Box 3"/>
          <p:cNvSpPr txBox="1">
            <a:spLocks noChangeArrowheads="1"/>
          </p:cNvSpPr>
          <p:nvPr/>
        </p:nvSpPr>
        <p:spPr bwMode="auto">
          <a:xfrm rot="10800000">
            <a:off x="1523975" y="3573463"/>
            <a:ext cx="492443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3980" eaLnBrk="1" hangingPunct="1"/>
            <a:r>
              <a:rPr lang="en-GB" sz="200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Percent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-72007" y="418716"/>
            <a:ext cx="9468543" cy="54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3980" eaLnBrk="1" hangingPunct="1">
              <a:lnSpc>
                <a:spcPct val="110000"/>
              </a:lnSpc>
              <a:spcBef>
                <a:spcPts val="3000"/>
              </a:spcBef>
              <a:buSzPct val="75000"/>
            </a:pPr>
            <a:r>
              <a:rPr lang="en-GB" sz="28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</a:rPr>
              <a:t>IPV closes the immunity gaps in OPV-vaccinated infants</a:t>
            </a:r>
            <a:endParaRPr lang="en-GB" sz="2800" dirty="0">
              <a:solidFill>
                <a:srgbClr val="4F81BD">
                  <a:lumMod val="75000"/>
                </a:srgbClr>
              </a:solidFill>
              <a:latin typeface="Calibri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491880" y="1897404"/>
            <a:ext cx="1584176" cy="47719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980"/>
            <a:endParaRPr lang="en-GB">
              <a:solidFill>
                <a:prstClr val="white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678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23528" y="188913"/>
            <a:ext cx="8820471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3980" eaLnBrk="1" hangingPunct="1">
              <a:lnSpc>
                <a:spcPct val="110000"/>
              </a:lnSpc>
              <a:spcBef>
                <a:spcPts val="3000"/>
              </a:spcBef>
              <a:buSzPct val="75000"/>
            </a:pPr>
            <a:r>
              <a:rPr lang="en-GB" sz="32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</a:rPr>
              <a:t>IPV boosts mucosal immunity in OPV-vaccinated infants and children</a:t>
            </a:r>
            <a:endParaRPr lang="en-GB" sz="3200" dirty="0">
              <a:solidFill>
                <a:srgbClr val="4F81BD">
                  <a:lumMod val="75000"/>
                </a:srgbClr>
              </a:solidFill>
              <a:latin typeface="Calibri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7281" y="1418234"/>
            <a:ext cx="8141677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980" eaLnBrk="1" hangingPunct="1">
              <a:lnSpc>
                <a:spcPct val="110000"/>
              </a:lnSpc>
              <a:spcBef>
                <a:spcPts val="3000"/>
              </a:spcBef>
              <a:buSzPct val="75000"/>
            </a:pPr>
            <a:r>
              <a:rPr lang="en-GB" sz="2400" i="1">
                <a:solidFill>
                  <a:prstClr val="black"/>
                </a:solidFill>
                <a:latin typeface="Calibri" pitchFamily="34" charset="0"/>
              </a:rPr>
              <a:t>Impact of IPV vs. bOPV booster, Moradabad, India, 2012</a:t>
            </a:r>
          </a:p>
        </p:txBody>
      </p:sp>
      <p:grpSp>
        <p:nvGrpSpPr>
          <p:cNvPr id="12292" name="Group 5"/>
          <p:cNvGrpSpPr>
            <a:grpSpLocks/>
          </p:cNvGrpSpPr>
          <p:nvPr/>
        </p:nvGrpSpPr>
        <p:grpSpPr bwMode="auto">
          <a:xfrm>
            <a:off x="628555" y="1931775"/>
            <a:ext cx="5073263" cy="4744179"/>
            <a:chOff x="3619928" y="1402913"/>
            <a:chExt cx="5639961" cy="4860346"/>
          </a:xfrm>
        </p:grpSpPr>
        <p:sp>
          <p:nvSpPr>
            <p:cNvPr id="12303" name="Line 9"/>
            <p:cNvSpPr>
              <a:spLocks noChangeShapeType="1"/>
            </p:cNvSpPr>
            <p:nvPr/>
          </p:nvSpPr>
          <p:spPr bwMode="auto">
            <a:xfrm flipV="1">
              <a:off x="4510087" y="4483099"/>
              <a:ext cx="4749801" cy="11113"/>
            </a:xfrm>
            <a:prstGeom prst="line">
              <a:avLst/>
            </a:prstGeom>
            <a:noFill/>
            <a:ln w="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04" name="Line 10"/>
            <p:cNvSpPr>
              <a:spLocks noChangeShapeType="1"/>
            </p:cNvSpPr>
            <p:nvPr/>
          </p:nvSpPr>
          <p:spPr bwMode="auto">
            <a:xfrm>
              <a:off x="4510087" y="3562350"/>
              <a:ext cx="4749801" cy="0"/>
            </a:xfrm>
            <a:prstGeom prst="line">
              <a:avLst/>
            </a:prstGeom>
            <a:noFill/>
            <a:ln w="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05" name="Line 11"/>
            <p:cNvSpPr>
              <a:spLocks noChangeShapeType="1"/>
            </p:cNvSpPr>
            <p:nvPr/>
          </p:nvSpPr>
          <p:spPr bwMode="auto">
            <a:xfrm>
              <a:off x="4510087" y="2636838"/>
              <a:ext cx="4749801" cy="0"/>
            </a:xfrm>
            <a:prstGeom prst="line">
              <a:avLst/>
            </a:prstGeom>
            <a:noFill/>
            <a:ln w="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06" name="Line 12"/>
            <p:cNvSpPr>
              <a:spLocks noChangeShapeType="1"/>
            </p:cNvSpPr>
            <p:nvPr/>
          </p:nvSpPr>
          <p:spPr bwMode="auto">
            <a:xfrm>
              <a:off x="4510087" y="1716088"/>
              <a:ext cx="4749801" cy="0"/>
            </a:xfrm>
            <a:prstGeom prst="line">
              <a:avLst/>
            </a:prstGeom>
            <a:noFill/>
            <a:ln w="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07" name="Rectangle 10"/>
            <p:cNvSpPr>
              <a:spLocks noChangeArrowheads="1"/>
            </p:cNvSpPr>
            <p:nvPr/>
          </p:nvSpPr>
          <p:spPr bwMode="auto">
            <a:xfrm>
              <a:off x="4635501" y="4133850"/>
              <a:ext cx="125413" cy="1274763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08" name="Rectangle 11"/>
            <p:cNvSpPr>
              <a:spLocks noChangeArrowheads="1"/>
            </p:cNvSpPr>
            <p:nvPr/>
          </p:nvSpPr>
          <p:spPr bwMode="auto">
            <a:xfrm>
              <a:off x="4760913" y="3665538"/>
              <a:ext cx="125413" cy="1743075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09" name="Rectangle 12"/>
            <p:cNvSpPr>
              <a:spLocks noChangeArrowheads="1"/>
            </p:cNvSpPr>
            <p:nvPr/>
          </p:nvSpPr>
          <p:spPr bwMode="auto">
            <a:xfrm>
              <a:off x="4886326" y="1466850"/>
              <a:ext cx="119063" cy="3941763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55752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0" name="Rectangle 13"/>
            <p:cNvSpPr>
              <a:spLocks noChangeArrowheads="1"/>
            </p:cNvSpPr>
            <p:nvPr/>
          </p:nvSpPr>
          <p:spPr bwMode="auto">
            <a:xfrm>
              <a:off x="5092701" y="3813175"/>
              <a:ext cx="125413" cy="1595438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1" name="Rectangle 14"/>
            <p:cNvSpPr>
              <a:spLocks noChangeArrowheads="1"/>
            </p:cNvSpPr>
            <p:nvPr/>
          </p:nvSpPr>
          <p:spPr bwMode="auto">
            <a:xfrm>
              <a:off x="5218113" y="3802063"/>
              <a:ext cx="119063" cy="160655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2" name="Rectangle 15"/>
            <p:cNvSpPr>
              <a:spLocks noChangeArrowheads="1"/>
            </p:cNvSpPr>
            <p:nvPr/>
          </p:nvSpPr>
          <p:spPr bwMode="auto">
            <a:xfrm>
              <a:off x="5343526" y="3416300"/>
              <a:ext cx="119063" cy="1992313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55752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3" name="Rectangle 16"/>
            <p:cNvSpPr>
              <a:spLocks noChangeArrowheads="1"/>
            </p:cNvSpPr>
            <p:nvPr/>
          </p:nvSpPr>
          <p:spPr bwMode="auto">
            <a:xfrm>
              <a:off x="5549901" y="4814888"/>
              <a:ext cx="125413" cy="593725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4" name="Rectangle 17"/>
            <p:cNvSpPr>
              <a:spLocks noChangeArrowheads="1"/>
            </p:cNvSpPr>
            <p:nvPr/>
          </p:nvSpPr>
          <p:spPr bwMode="auto">
            <a:xfrm>
              <a:off x="5675313" y="4733925"/>
              <a:ext cx="120650" cy="674688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5" name="Rectangle 29"/>
            <p:cNvSpPr>
              <a:spLocks noChangeArrowheads="1"/>
            </p:cNvSpPr>
            <p:nvPr/>
          </p:nvSpPr>
          <p:spPr bwMode="auto">
            <a:xfrm>
              <a:off x="5800726" y="4308475"/>
              <a:ext cx="120650" cy="1100138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55752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6" name="Rectangle 30"/>
            <p:cNvSpPr>
              <a:spLocks noChangeArrowheads="1"/>
            </p:cNvSpPr>
            <p:nvPr/>
          </p:nvSpPr>
          <p:spPr bwMode="auto">
            <a:xfrm>
              <a:off x="6176963" y="5065713"/>
              <a:ext cx="125413" cy="342900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7" name="Rectangle 31"/>
            <p:cNvSpPr>
              <a:spLocks noChangeArrowheads="1"/>
            </p:cNvSpPr>
            <p:nvPr/>
          </p:nvSpPr>
          <p:spPr bwMode="auto">
            <a:xfrm>
              <a:off x="6302376" y="4494213"/>
              <a:ext cx="125413" cy="9144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8" name="Rectangle 32"/>
            <p:cNvSpPr>
              <a:spLocks noChangeArrowheads="1"/>
            </p:cNvSpPr>
            <p:nvPr/>
          </p:nvSpPr>
          <p:spPr bwMode="auto">
            <a:xfrm>
              <a:off x="6427788" y="1879600"/>
              <a:ext cx="125413" cy="3529013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55752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9" name="Rectangle 33"/>
            <p:cNvSpPr>
              <a:spLocks noChangeArrowheads="1"/>
            </p:cNvSpPr>
            <p:nvPr/>
          </p:nvSpPr>
          <p:spPr bwMode="auto">
            <a:xfrm>
              <a:off x="6634163" y="4319588"/>
              <a:ext cx="125413" cy="1089025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0" name="Rectangle 34"/>
            <p:cNvSpPr>
              <a:spLocks noChangeArrowheads="1"/>
            </p:cNvSpPr>
            <p:nvPr/>
          </p:nvSpPr>
          <p:spPr bwMode="auto">
            <a:xfrm>
              <a:off x="6759576" y="4227513"/>
              <a:ext cx="125413" cy="11811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1" name="Rectangle 35"/>
            <p:cNvSpPr>
              <a:spLocks noChangeArrowheads="1"/>
            </p:cNvSpPr>
            <p:nvPr/>
          </p:nvSpPr>
          <p:spPr bwMode="auto">
            <a:xfrm>
              <a:off x="6884988" y="3665538"/>
              <a:ext cx="125413" cy="1743075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55752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2" name="Rectangle 36"/>
            <p:cNvSpPr>
              <a:spLocks noChangeArrowheads="1"/>
            </p:cNvSpPr>
            <p:nvPr/>
          </p:nvSpPr>
          <p:spPr bwMode="auto">
            <a:xfrm>
              <a:off x="7091363" y="4902200"/>
              <a:ext cx="125413" cy="506413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3" name="Rectangle 37"/>
            <p:cNvSpPr>
              <a:spLocks noChangeArrowheads="1"/>
            </p:cNvSpPr>
            <p:nvPr/>
          </p:nvSpPr>
          <p:spPr bwMode="auto">
            <a:xfrm>
              <a:off x="7216776" y="4994275"/>
              <a:ext cx="125413" cy="414338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4" name="Rectangle 38"/>
            <p:cNvSpPr>
              <a:spLocks noChangeArrowheads="1"/>
            </p:cNvSpPr>
            <p:nvPr/>
          </p:nvSpPr>
          <p:spPr bwMode="auto">
            <a:xfrm>
              <a:off x="7342188" y="4814888"/>
              <a:ext cx="125413" cy="593725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55752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5" name="Rectangle 39"/>
            <p:cNvSpPr>
              <a:spLocks noChangeArrowheads="1"/>
            </p:cNvSpPr>
            <p:nvPr/>
          </p:nvSpPr>
          <p:spPr bwMode="auto">
            <a:xfrm>
              <a:off x="7837488" y="4826000"/>
              <a:ext cx="120650" cy="582613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6" name="Rectangle 40"/>
            <p:cNvSpPr>
              <a:spLocks noChangeArrowheads="1"/>
            </p:cNvSpPr>
            <p:nvPr/>
          </p:nvSpPr>
          <p:spPr bwMode="auto">
            <a:xfrm>
              <a:off x="7962901" y="4400550"/>
              <a:ext cx="120650" cy="1008063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55752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7" name="Rectangle 41"/>
            <p:cNvSpPr>
              <a:spLocks noChangeArrowheads="1"/>
            </p:cNvSpPr>
            <p:nvPr/>
          </p:nvSpPr>
          <p:spPr bwMode="auto">
            <a:xfrm>
              <a:off x="8175626" y="5157788"/>
              <a:ext cx="120650" cy="250825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8" name="Rectangle 42"/>
            <p:cNvSpPr>
              <a:spLocks noChangeArrowheads="1"/>
            </p:cNvSpPr>
            <p:nvPr/>
          </p:nvSpPr>
          <p:spPr bwMode="auto">
            <a:xfrm>
              <a:off x="8301038" y="5153025"/>
              <a:ext cx="114300" cy="255588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9" name="Rectangle 43"/>
            <p:cNvSpPr>
              <a:spLocks noChangeArrowheads="1"/>
            </p:cNvSpPr>
            <p:nvPr/>
          </p:nvSpPr>
          <p:spPr bwMode="auto">
            <a:xfrm>
              <a:off x="8421688" y="4662488"/>
              <a:ext cx="125413" cy="746125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55752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30" name="Rectangle 44"/>
            <p:cNvSpPr>
              <a:spLocks noChangeArrowheads="1"/>
            </p:cNvSpPr>
            <p:nvPr/>
          </p:nvSpPr>
          <p:spPr bwMode="auto">
            <a:xfrm>
              <a:off x="8758238" y="5240338"/>
              <a:ext cx="120650" cy="168275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31" name="Rectangle 45"/>
            <p:cNvSpPr>
              <a:spLocks noChangeArrowheads="1"/>
            </p:cNvSpPr>
            <p:nvPr/>
          </p:nvSpPr>
          <p:spPr bwMode="auto">
            <a:xfrm>
              <a:off x="8878888" y="5240338"/>
              <a:ext cx="125413" cy="168275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55752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398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32" name="Line 46"/>
            <p:cNvSpPr>
              <a:spLocks noChangeShapeType="1"/>
            </p:cNvSpPr>
            <p:nvPr/>
          </p:nvSpPr>
          <p:spPr bwMode="auto">
            <a:xfrm flipV="1">
              <a:off x="4566167" y="1466849"/>
              <a:ext cx="0" cy="3941763"/>
            </a:xfrm>
            <a:prstGeom prst="line">
              <a:avLst/>
            </a:prstGeom>
            <a:noFill/>
            <a:ln w="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33" name="Rectangle 48"/>
            <p:cNvSpPr>
              <a:spLocks noChangeArrowheads="1"/>
            </p:cNvSpPr>
            <p:nvPr/>
          </p:nvSpPr>
          <p:spPr bwMode="auto">
            <a:xfrm rot="16200000">
              <a:off x="4301873" y="5242027"/>
              <a:ext cx="93609" cy="239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400">
                  <a:solidFill>
                    <a:prstClr val="black"/>
                  </a:solidFill>
                </a:rPr>
                <a:t>0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34" name="Line 49"/>
            <p:cNvSpPr>
              <a:spLocks noChangeShapeType="1"/>
            </p:cNvSpPr>
            <p:nvPr/>
          </p:nvSpPr>
          <p:spPr bwMode="auto">
            <a:xfrm flipH="1">
              <a:off x="4472504" y="4483100"/>
              <a:ext cx="93663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35" name="Rectangle 50"/>
            <p:cNvSpPr>
              <a:spLocks noChangeArrowheads="1"/>
            </p:cNvSpPr>
            <p:nvPr/>
          </p:nvSpPr>
          <p:spPr bwMode="auto">
            <a:xfrm rot="16200000">
              <a:off x="4254277" y="4313338"/>
              <a:ext cx="187217" cy="239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400">
                  <a:solidFill>
                    <a:prstClr val="black"/>
                  </a:solidFill>
                </a:rPr>
                <a:t>10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36" name="Line 51"/>
            <p:cNvSpPr>
              <a:spLocks noChangeShapeType="1"/>
            </p:cNvSpPr>
            <p:nvPr/>
          </p:nvSpPr>
          <p:spPr bwMode="auto">
            <a:xfrm flipH="1">
              <a:off x="4472504" y="3562350"/>
              <a:ext cx="93663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37" name="Rectangle 52"/>
            <p:cNvSpPr>
              <a:spLocks noChangeArrowheads="1"/>
            </p:cNvSpPr>
            <p:nvPr/>
          </p:nvSpPr>
          <p:spPr bwMode="auto">
            <a:xfrm rot="16200000">
              <a:off x="4254277" y="3392600"/>
              <a:ext cx="187217" cy="239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400">
                  <a:solidFill>
                    <a:prstClr val="black"/>
                  </a:solidFill>
                </a:rPr>
                <a:t>20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38" name="Line 53"/>
            <p:cNvSpPr>
              <a:spLocks noChangeShapeType="1"/>
            </p:cNvSpPr>
            <p:nvPr/>
          </p:nvSpPr>
          <p:spPr bwMode="auto">
            <a:xfrm flipH="1">
              <a:off x="4472504" y="2636838"/>
              <a:ext cx="93663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39" name="Rectangle 54"/>
            <p:cNvSpPr>
              <a:spLocks noChangeArrowheads="1"/>
            </p:cNvSpPr>
            <p:nvPr/>
          </p:nvSpPr>
          <p:spPr bwMode="auto">
            <a:xfrm rot="16200000">
              <a:off x="4255864" y="2467077"/>
              <a:ext cx="187217" cy="239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400">
                  <a:solidFill>
                    <a:prstClr val="black"/>
                  </a:solidFill>
                </a:rPr>
                <a:t>30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40" name="Line 55"/>
            <p:cNvSpPr>
              <a:spLocks noChangeShapeType="1"/>
            </p:cNvSpPr>
            <p:nvPr/>
          </p:nvSpPr>
          <p:spPr bwMode="auto">
            <a:xfrm flipH="1">
              <a:off x="4472504" y="1716088"/>
              <a:ext cx="93663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41" name="Rectangle 56"/>
            <p:cNvSpPr>
              <a:spLocks noChangeArrowheads="1"/>
            </p:cNvSpPr>
            <p:nvPr/>
          </p:nvSpPr>
          <p:spPr bwMode="auto">
            <a:xfrm rot="16200000">
              <a:off x="4255864" y="1546327"/>
              <a:ext cx="187217" cy="239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400">
                  <a:solidFill>
                    <a:prstClr val="black"/>
                  </a:solidFill>
                </a:rPr>
                <a:t>40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42" name="Rectangle 60"/>
            <p:cNvSpPr>
              <a:spLocks noChangeArrowheads="1"/>
            </p:cNvSpPr>
            <p:nvPr/>
          </p:nvSpPr>
          <p:spPr bwMode="auto">
            <a:xfrm>
              <a:off x="4939409" y="5979477"/>
              <a:ext cx="724230" cy="28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b="1">
                  <a:solidFill>
                    <a:prstClr val="black"/>
                  </a:solidFill>
                  <a:cs typeface="Calibri" pitchFamily="34" charset="0"/>
                </a:rPr>
                <a:t>Day 31</a:t>
              </a:r>
              <a:endParaRPr lang="en-US" sz="3200" b="1">
                <a:solidFill>
                  <a:prstClr val="black"/>
                </a:solidFill>
                <a:cs typeface="Calibri" pitchFamily="34" charset="0"/>
              </a:endParaRPr>
            </a:p>
          </p:txBody>
        </p:sp>
        <p:sp>
          <p:nvSpPr>
            <p:cNvPr id="12343" name="Rectangle 61"/>
            <p:cNvSpPr>
              <a:spLocks noChangeArrowheads="1"/>
            </p:cNvSpPr>
            <p:nvPr/>
          </p:nvSpPr>
          <p:spPr bwMode="auto">
            <a:xfrm>
              <a:off x="6480872" y="5979477"/>
              <a:ext cx="724230" cy="28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b="1">
                  <a:solidFill>
                    <a:prstClr val="black"/>
                  </a:solidFill>
                  <a:cs typeface="Calibri" pitchFamily="34" charset="0"/>
                </a:rPr>
                <a:t>Day 35</a:t>
              </a:r>
              <a:endParaRPr lang="en-US" sz="3200" b="1">
                <a:solidFill>
                  <a:prstClr val="black"/>
                </a:solidFill>
                <a:cs typeface="Calibri" pitchFamily="34" charset="0"/>
              </a:endParaRPr>
            </a:p>
          </p:txBody>
        </p:sp>
        <p:sp>
          <p:nvSpPr>
            <p:cNvPr id="12344" name="Rectangle 62"/>
            <p:cNvSpPr>
              <a:spLocks noChangeArrowheads="1"/>
            </p:cNvSpPr>
            <p:nvPr/>
          </p:nvSpPr>
          <p:spPr bwMode="auto">
            <a:xfrm>
              <a:off x="8022334" y="5979477"/>
              <a:ext cx="724230" cy="28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b="1">
                  <a:solidFill>
                    <a:prstClr val="black"/>
                  </a:solidFill>
                  <a:cs typeface="Calibri" pitchFamily="34" charset="0"/>
                </a:rPr>
                <a:t>Day 42</a:t>
              </a:r>
              <a:endParaRPr lang="en-US" sz="3200" b="1">
                <a:solidFill>
                  <a:prstClr val="black"/>
                </a:solidFill>
                <a:cs typeface="Calibri" pitchFamily="34" charset="0"/>
              </a:endParaRPr>
            </a:p>
          </p:txBody>
        </p:sp>
        <p:sp>
          <p:nvSpPr>
            <p:cNvPr id="12345" name="Line 63"/>
            <p:cNvSpPr>
              <a:spLocks noChangeShapeType="1"/>
            </p:cNvSpPr>
            <p:nvPr/>
          </p:nvSpPr>
          <p:spPr bwMode="auto">
            <a:xfrm flipV="1">
              <a:off x="4566167" y="5408613"/>
              <a:ext cx="4693722" cy="2862"/>
            </a:xfrm>
            <a:prstGeom prst="line">
              <a:avLst/>
            </a:prstGeom>
            <a:noFill/>
            <a:ln w="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398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346" name="Rectangle 70"/>
            <p:cNvSpPr>
              <a:spLocks noChangeArrowheads="1"/>
            </p:cNvSpPr>
            <p:nvPr/>
          </p:nvSpPr>
          <p:spPr bwMode="auto">
            <a:xfrm rot="18900000">
              <a:off x="4245054" y="5704163"/>
              <a:ext cx="711044" cy="17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100">
                  <a:solidFill>
                    <a:prstClr val="black"/>
                  </a:solidFill>
                </a:rPr>
                <a:t>No Vaccine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47" name="Rectangle 71"/>
            <p:cNvSpPr>
              <a:spLocks noChangeArrowheads="1"/>
            </p:cNvSpPr>
            <p:nvPr/>
          </p:nvSpPr>
          <p:spPr bwMode="auto">
            <a:xfrm rot="18900000">
              <a:off x="4999521" y="5585100"/>
              <a:ext cx="354631" cy="17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100">
                  <a:solidFill>
                    <a:prstClr val="black"/>
                  </a:solidFill>
                </a:rPr>
                <a:t>bOPV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48" name="Rectangle 72"/>
            <p:cNvSpPr>
              <a:spLocks noChangeArrowheads="1"/>
            </p:cNvSpPr>
            <p:nvPr/>
          </p:nvSpPr>
          <p:spPr bwMode="auto">
            <a:xfrm rot="18900000">
              <a:off x="5581382" y="5534301"/>
              <a:ext cx="208502" cy="17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100">
                  <a:solidFill>
                    <a:prstClr val="black"/>
                  </a:solidFill>
                </a:rPr>
                <a:t>IPV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49" name="Rectangle 73"/>
            <p:cNvSpPr>
              <a:spLocks noChangeArrowheads="1"/>
            </p:cNvSpPr>
            <p:nvPr/>
          </p:nvSpPr>
          <p:spPr bwMode="auto">
            <a:xfrm rot="18900000">
              <a:off x="5781756" y="5704163"/>
              <a:ext cx="711044" cy="17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100">
                  <a:solidFill>
                    <a:prstClr val="black"/>
                  </a:solidFill>
                </a:rPr>
                <a:t>No Vaccine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50" name="Rectangle 74"/>
            <p:cNvSpPr>
              <a:spLocks noChangeArrowheads="1"/>
            </p:cNvSpPr>
            <p:nvPr/>
          </p:nvSpPr>
          <p:spPr bwMode="auto">
            <a:xfrm rot="18900000">
              <a:off x="6540984" y="5585100"/>
              <a:ext cx="354631" cy="17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100">
                  <a:solidFill>
                    <a:prstClr val="black"/>
                  </a:solidFill>
                </a:rPr>
                <a:t>bOPV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51" name="Rectangle 75"/>
            <p:cNvSpPr>
              <a:spLocks noChangeArrowheads="1"/>
            </p:cNvSpPr>
            <p:nvPr/>
          </p:nvSpPr>
          <p:spPr bwMode="auto">
            <a:xfrm rot="18900000">
              <a:off x="7122844" y="5534301"/>
              <a:ext cx="208502" cy="17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100">
                  <a:solidFill>
                    <a:prstClr val="black"/>
                  </a:solidFill>
                </a:rPr>
                <a:t>IPV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52" name="Rectangle 76"/>
            <p:cNvSpPr>
              <a:spLocks noChangeArrowheads="1"/>
            </p:cNvSpPr>
            <p:nvPr/>
          </p:nvSpPr>
          <p:spPr bwMode="auto">
            <a:xfrm rot="18900000">
              <a:off x="7323218" y="5704163"/>
              <a:ext cx="711044" cy="17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100">
                  <a:solidFill>
                    <a:prstClr val="black"/>
                  </a:solidFill>
                </a:rPr>
                <a:t>No Vaccine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53" name="Rectangle 77"/>
            <p:cNvSpPr>
              <a:spLocks noChangeArrowheads="1"/>
            </p:cNvSpPr>
            <p:nvPr/>
          </p:nvSpPr>
          <p:spPr bwMode="auto">
            <a:xfrm rot="18900000">
              <a:off x="8077684" y="5585100"/>
              <a:ext cx="354631" cy="17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100">
                  <a:solidFill>
                    <a:prstClr val="black"/>
                  </a:solidFill>
                </a:rPr>
                <a:t>bOPV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54" name="Rectangle 78"/>
            <p:cNvSpPr>
              <a:spLocks noChangeArrowheads="1"/>
            </p:cNvSpPr>
            <p:nvPr/>
          </p:nvSpPr>
          <p:spPr bwMode="auto">
            <a:xfrm rot="18900000">
              <a:off x="8657955" y="5534301"/>
              <a:ext cx="208502" cy="17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1100">
                  <a:solidFill>
                    <a:prstClr val="black"/>
                  </a:solidFill>
                </a:rPr>
                <a:t>IPV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55" name="Rectangle 79"/>
            <p:cNvSpPr>
              <a:spLocks noChangeArrowheads="1"/>
            </p:cNvSpPr>
            <p:nvPr/>
          </p:nvSpPr>
          <p:spPr bwMode="auto">
            <a:xfrm rot="16200000">
              <a:off x="1720879" y="3301962"/>
              <a:ext cx="4140255" cy="342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980"/>
              <a:r>
                <a:rPr lang="en-US" sz="2000">
                  <a:solidFill>
                    <a:prstClr val="black"/>
                  </a:solidFill>
                  <a:cs typeface="Calibri" pitchFamily="34" charset="0"/>
                </a:rPr>
                <a:t>P1 excretion after day 28 challenge (%)</a:t>
              </a:r>
              <a:endParaRPr lang="en-US">
                <a:solidFill>
                  <a:prstClr val="black"/>
                </a:solidFill>
                <a:cs typeface="Calibri" pitchFamily="34" charset="0"/>
              </a:endParaRPr>
            </a:p>
          </p:txBody>
        </p:sp>
      </p:grpSp>
      <p:sp>
        <p:nvSpPr>
          <p:cNvPr id="60" name="Rectangle 81"/>
          <p:cNvSpPr>
            <a:spLocks noChangeArrowheads="1"/>
          </p:cNvSpPr>
          <p:nvPr/>
        </p:nvSpPr>
        <p:spPr bwMode="auto">
          <a:xfrm>
            <a:off x="6661639" y="2809875"/>
            <a:ext cx="417635" cy="2286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91398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294" name="Rectangle 82"/>
          <p:cNvSpPr>
            <a:spLocks noChangeArrowheads="1"/>
          </p:cNvSpPr>
          <p:nvPr/>
        </p:nvSpPr>
        <p:spPr bwMode="auto">
          <a:xfrm>
            <a:off x="6663104" y="3678238"/>
            <a:ext cx="416169" cy="228600"/>
          </a:xfrm>
          <a:prstGeom prst="rect">
            <a:avLst/>
          </a:prstGeom>
          <a:solidFill>
            <a:srgbClr val="FF6600"/>
          </a:solidFill>
          <a:ln w="0">
            <a:solidFill>
              <a:srgbClr val="90353B"/>
            </a:solidFill>
            <a:miter lim="800000"/>
            <a:headEnd/>
            <a:tailEnd/>
          </a:ln>
        </p:spPr>
        <p:txBody>
          <a:bodyPr/>
          <a:lstStyle/>
          <a:p>
            <a:pPr defTabSz="913980"/>
            <a:endParaRPr lang="en-US">
              <a:solidFill>
                <a:prstClr val="black"/>
              </a:solidFill>
            </a:endParaRPr>
          </a:p>
        </p:txBody>
      </p:sp>
      <p:sp>
        <p:nvSpPr>
          <p:cNvPr id="12295" name="Rectangle 83"/>
          <p:cNvSpPr>
            <a:spLocks noChangeArrowheads="1"/>
          </p:cNvSpPr>
          <p:nvPr/>
        </p:nvSpPr>
        <p:spPr bwMode="auto">
          <a:xfrm>
            <a:off x="6663104" y="4549775"/>
            <a:ext cx="416169" cy="228600"/>
          </a:xfrm>
          <a:prstGeom prst="rect">
            <a:avLst/>
          </a:prstGeom>
          <a:solidFill>
            <a:srgbClr val="92D050"/>
          </a:solidFill>
          <a:ln w="0">
            <a:solidFill>
              <a:srgbClr val="55752F"/>
            </a:solidFill>
            <a:miter lim="800000"/>
            <a:headEnd/>
            <a:tailEnd/>
          </a:ln>
        </p:spPr>
        <p:txBody>
          <a:bodyPr/>
          <a:lstStyle/>
          <a:p>
            <a:pPr defTabSz="913980"/>
            <a:endParaRPr lang="en-US">
              <a:solidFill>
                <a:prstClr val="black"/>
              </a:solidFill>
            </a:endParaRPr>
          </a:p>
        </p:txBody>
      </p:sp>
      <p:sp>
        <p:nvSpPr>
          <p:cNvPr id="12296" name="Rectangle 84"/>
          <p:cNvSpPr>
            <a:spLocks noChangeArrowheads="1"/>
          </p:cNvSpPr>
          <p:nvPr/>
        </p:nvSpPr>
        <p:spPr bwMode="auto">
          <a:xfrm>
            <a:off x="7212624" y="2738439"/>
            <a:ext cx="1603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980"/>
            <a:r>
              <a:rPr lang="en-US" sz="2400" b="1">
                <a:solidFill>
                  <a:prstClr val="black"/>
                </a:solidFill>
                <a:cs typeface="Calibri" pitchFamily="34" charset="0"/>
              </a:rPr>
              <a:t>6-11 months</a:t>
            </a:r>
            <a:endParaRPr lang="en-US" sz="4000" b="1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297" name="Rectangle 85"/>
          <p:cNvSpPr>
            <a:spLocks noChangeArrowheads="1"/>
          </p:cNvSpPr>
          <p:nvPr/>
        </p:nvSpPr>
        <p:spPr bwMode="auto">
          <a:xfrm>
            <a:off x="7375291" y="3608388"/>
            <a:ext cx="11533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980"/>
            <a:r>
              <a:rPr lang="en-US" sz="2400" b="1">
                <a:solidFill>
                  <a:prstClr val="black"/>
                </a:solidFill>
                <a:cs typeface="Calibri" pitchFamily="34" charset="0"/>
              </a:rPr>
              <a:t>5-6 years</a:t>
            </a:r>
            <a:endParaRPr lang="en-US" sz="4000" b="1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298" name="Rectangle 86"/>
          <p:cNvSpPr>
            <a:spLocks noChangeArrowheads="1"/>
          </p:cNvSpPr>
          <p:nvPr/>
        </p:nvSpPr>
        <p:spPr bwMode="auto">
          <a:xfrm>
            <a:off x="7266843" y="4495800"/>
            <a:ext cx="1464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980"/>
            <a:r>
              <a:rPr lang="en-US" sz="2400" b="1">
                <a:solidFill>
                  <a:prstClr val="black"/>
                </a:solidFill>
                <a:cs typeface="Calibri" pitchFamily="34" charset="0"/>
              </a:rPr>
              <a:t>10-11 years</a:t>
            </a:r>
            <a:endParaRPr lang="en-US" sz="4000" b="1">
              <a:solidFill>
                <a:prstClr val="black"/>
              </a:solidFill>
              <a:cs typeface="Calibri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844312" y="1882775"/>
            <a:ext cx="0" cy="38496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39358" y="1882775"/>
            <a:ext cx="0" cy="38496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own Arrow 1"/>
          <p:cNvSpPr/>
          <p:nvPr/>
        </p:nvSpPr>
        <p:spPr>
          <a:xfrm>
            <a:off x="2186798" y="3176677"/>
            <a:ext cx="45719" cy="612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98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612859" y="4140321"/>
            <a:ext cx="45719" cy="548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980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78092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3980"/>
            <a:r>
              <a:rPr lang="en-US" dirty="0" smtClean="0">
                <a:solidFill>
                  <a:prstClr val="black"/>
                </a:solidFill>
              </a:rPr>
              <a:t>50%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04010" y="377974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3980"/>
            <a:r>
              <a:rPr lang="en-US" dirty="0" smtClean="0">
                <a:solidFill>
                  <a:prstClr val="black"/>
                </a:solidFill>
              </a:rPr>
              <a:t>75%</a:t>
            </a:r>
            <a:endParaRPr lang="en-GB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90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6425" cy="609398"/>
          </a:xfrm>
        </p:spPr>
        <p:txBody>
          <a:bodyPr/>
          <a:lstStyle/>
          <a:p>
            <a:r>
              <a:rPr lang="en-US" dirty="0" smtClean="0"/>
              <a:t>Summary of technical rationale for introducing at least one dose of IPV</a:t>
            </a:r>
            <a:r>
              <a:rPr lang="en-US" dirty="0"/>
              <a:t> </a:t>
            </a:r>
            <a:r>
              <a:rPr lang="en-US" dirty="0" smtClean="0"/>
              <a:t>prior to the </a:t>
            </a:r>
            <a:r>
              <a:rPr lang="en-US" dirty="0" err="1" smtClean="0"/>
              <a:t>tOPV-bOPV</a:t>
            </a:r>
            <a:r>
              <a:rPr lang="en-US" dirty="0" smtClean="0"/>
              <a:t> switch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2286000"/>
            <a:ext cx="3733800" cy="4343401"/>
          </a:xfrm>
        </p:spPr>
        <p:txBody>
          <a:bodyPr/>
          <a:lstStyle/>
          <a:p>
            <a:r>
              <a:rPr lang="en-US" b="1" dirty="0" smtClean="0"/>
              <a:t>Reduce risks </a:t>
            </a:r>
            <a:r>
              <a:rPr lang="en-US" dirty="0" smtClean="0"/>
              <a:t>associated with OPV2 cessation </a:t>
            </a:r>
          </a:p>
          <a:p>
            <a:pPr lvl="1"/>
            <a:r>
              <a:rPr lang="en-US" dirty="0" smtClean="0"/>
              <a:t>Lower risk of re-emergence of type 2 polioviruses</a:t>
            </a:r>
          </a:p>
          <a:p>
            <a:r>
              <a:rPr lang="en-US" b="1" dirty="0" smtClean="0"/>
              <a:t>Facilitate interruption of transmission </a:t>
            </a:r>
            <a:r>
              <a:rPr lang="en-US" dirty="0" smtClean="0"/>
              <a:t>with the use of monovalent OPV2 if type 2 outbreaks occur</a:t>
            </a:r>
          </a:p>
          <a:p>
            <a:r>
              <a:rPr lang="en-US" b="1" dirty="0" smtClean="0"/>
              <a:t>Boost immunity </a:t>
            </a:r>
            <a:r>
              <a:rPr lang="en-US" dirty="0" smtClean="0"/>
              <a:t>against types 1 &amp; 3 thus hastening polio eradication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03470665"/>
              </p:ext>
            </p:extLst>
          </p:nvPr>
        </p:nvGraphicFramePr>
        <p:xfrm>
          <a:off x="3886200" y="2057400"/>
          <a:ext cx="5029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5867400" y="3886200"/>
            <a:ext cx="990600" cy="914400"/>
          </a:xfrm>
          <a:prstGeom prst="ellipse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300" dirty="0" smtClean="0">
                <a:solidFill>
                  <a:schemeClr val="tx1"/>
                </a:solidFill>
                <a:latin typeface="Segoe" pitchFamily="34" charset="0"/>
              </a:rPr>
              <a:t>IPV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C4C52C1-200A-4D9E-9FF1-3FCB9686FD07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21027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Introducing </a:t>
            </a:r>
            <a:r>
              <a:rPr lang="en-GB" i="1" dirty="0"/>
              <a:t>IPV before the tOPV-bOPV switch in 2016 will ensure that a substantial proportion of the population is protected against type 2 polio after OPV2 </a:t>
            </a:r>
            <a:r>
              <a:rPr lang="en-GB" i="1" dirty="0" smtClean="0"/>
              <a:t>cessation.  One dose of IPV will: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802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06B7B9-C9A1-A44B-BDF9-C7592D676B5F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10341"/>
          </a:xfrm>
        </p:spPr>
        <p:txBody>
          <a:bodyPr/>
          <a:lstStyle/>
          <a:p>
            <a:r>
              <a:rPr lang="en-US" dirty="0" smtClean="0"/>
              <a:t>Key messages for IPV introduction &amp; OPV cessation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418712" y="1444729"/>
            <a:ext cx="5420488" cy="575146"/>
          </a:xfrm>
          <a:custGeom>
            <a:avLst/>
            <a:gdLst>
              <a:gd name="connsiteX0" fmla="*/ 95860 w 575146"/>
              <a:gd name="connsiteY0" fmla="*/ 0 h 5264912"/>
              <a:gd name="connsiteX1" fmla="*/ 479286 w 575146"/>
              <a:gd name="connsiteY1" fmla="*/ 0 h 5264912"/>
              <a:gd name="connsiteX2" fmla="*/ 575146 w 575146"/>
              <a:gd name="connsiteY2" fmla="*/ 95860 h 5264912"/>
              <a:gd name="connsiteX3" fmla="*/ 575146 w 575146"/>
              <a:gd name="connsiteY3" fmla="*/ 5264912 h 5264912"/>
              <a:gd name="connsiteX4" fmla="*/ 575146 w 575146"/>
              <a:gd name="connsiteY4" fmla="*/ 5264912 h 5264912"/>
              <a:gd name="connsiteX5" fmla="*/ 0 w 575146"/>
              <a:gd name="connsiteY5" fmla="*/ 5264912 h 5264912"/>
              <a:gd name="connsiteX6" fmla="*/ 0 w 575146"/>
              <a:gd name="connsiteY6" fmla="*/ 5264912 h 5264912"/>
              <a:gd name="connsiteX7" fmla="*/ 0 w 575146"/>
              <a:gd name="connsiteY7" fmla="*/ 95860 h 5264912"/>
              <a:gd name="connsiteX8" fmla="*/ 95860 w 575146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146" h="5264912">
                <a:moveTo>
                  <a:pt x="575146" y="877510"/>
                </a:moveTo>
                <a:lnTo>
                  <a:pt x="575146" y="4387402"/>
                </a:lnTo>
                <a:cubicBezTo>
                  <a:pt x="575146" y="4872035"/>
                  <a:pt x="570458" y="5264907"/>
                  <a:pt x="564674" y="5264907"/>
                </a:cubicBezTo>
                <a:lnTo>
                  <a:pt x="0" y="5264907"/>
                </a:lnTo>
                <a:lnTo>
                  <a:pt x="0" y="5264907"/>
                </a:lnTo>
                <a:lnTo>
                  <a:pt x="0" y="5"/>
                </a:lnTo>
                <a:lnTo>
                  <a:pt x="0" y="5"/>
                </a:lnTo>
                <a:lnTo>
                  <a:pt x="564674" y="5"/>
                </a:lnTo>
                <a:cubicBezTo>
                  <a:pt x="570458" y="5"/>
                  <a:pt x="575146" y="392877"/>
                  <a:pt x="575146" y="877510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6651" rIns="85226" bIns="56651" numCol="1" spcCol="1270" anchor="ctr" anchorCtr="0">
            <a:noAutofit/>
          </a:bodyPr>
          <a:lstStyle/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dirty="0"/>
              <a:t>All countries introduce </a:t>
            </a:r>
            <a:r>
              <a:rPr lang="en-US" sz="1500" b="1" dirty="0"/>
              <a:t>at least one dose of IPV </a:t>
            </a:r>
            <a:r>
              <a:rPr lang="en-US" sz="1500" dirty="0"/>
              <a:t>into the routine immunization system before the tOPV-bOPV switch</a:t>
            </a:r>
          </a:p>
        </p:txBody>
      </p:sp>
      <p:sp>
        <p:nvSpPr>
          <p:cNvPr id="12" name="Freeform 11"/>
          <p:cNvSpPr/>
          <p:nvPr/>
        </p:nvSpPr>
        <p:spPr>
          <a:xfrm>
            <a:off x="152400" y="1372834"/>
            <a:ext cx="3266313" cy="718932"/>
          </a:xfrm>
          <a:custGeom>
            <a:avLst/>
            <a:gdLst>
              <a:gd name="connsiteX0" fmla="*/ 0 w 2961513"/>
              <a:gd name="connsiteY0" fmla="*/ 119824 h 718932"/>
              <a:gd name="connsiteX1" fmla="*/ 119824 w 2961513"/>
              <a:gd name="connsiteY1" fmla="*/ 0 h 718932"/>
              <a:gd name="connsiteX2" fmla="*/ 2841689 w 2961513"/>
              <a:gd name="connsiteY2" fmla="*/ 0 h 718932"/>
              <a:gd name="connsiteX3" fmla="*/ 2961513 w 2961513"/>
              <a:gd name="connsiteY3" fmla="*/ 119824 h 718932"/>
              <a:gd name="connsiteX4" fmla="*/ 2961513 w 2961513"/>
              <a:gd name="connsiteY4" fmla="*/ 599108 h 718932"/>
              <a:gd name="connsiteX5" fmla="*/ 2841689 w 2961513"/>
              <a:gd name="connsiteY5" fmla="*/ 718932 h 718932"/>
              <a:gd name="connsiteX6" fmla="*/ 119824 w 2961513"/>
              <a:gd name="connsiteY6" fmla="*/ 718932 h 718932"/>
              <a:gd name="connsiteX7" fmla="*/ 0 w 2961513"/>
              <a:gd name="connsiteY7" fmla="*/ 599108 h 718932"/>
              <a:gd name="connsiteX8" fmla="*/ 0 w 2961513"/>
              <a:gd name="connsiteY8" fmla="*/ 119824 h 71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513" h="718932">
                <a:moveTo>
                  <a:pt x="0" y="119824"/>
                </a:moveTo>
                <a:cubicBezTo>
                  <a:pt x="0" y="53647"/>
                  <a:pt x="53647" y="0"/>
                  <a:pt x="119824" y="0"/>
                </a:cubicBezTo>
                <a:lnTo>
                  <a:pt x="2841689" y="0"/>
                </a:lnTo>
                <a:cubicBezTo>
                  <a:pt x="2907866" y="0"/>
                  <a:pt x="2961513" y="53647"/>
                  <a:pt x="2961513" y="119824"/>
                </a:cubicBezTo>
                <a:lnTo>
                  <a:pt x="2961513" y="599108"/>
                </a:lnTo>
                <a:cubicBezTo>
                  <a:pt x="2961513" y="665285"/>
                  <a:pt x="2907866" y="718932"/>
                  <a:pt x="2841689" y="718932"/>
                </a:cubicBezTo>
                <a:lnTo>
                  <a:pt x="119824" y="718932"/>
                </a:lnTo>
                <a:cubicBezTo>
                  <a:pt x="53647" y="718932"/>
                  <a:pt x="0" y="665285"/>
                  <a:pt x="0" y="599108"/>
                </a:cubicBezTo>
                <a:lnTo>
                  <a:pt x="0" y="11982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105" tIns="75100" rIns="115105" bIns="7510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 smtClean="0"/>
              <a:t>IPV recommended by SAGE</a:t>
            </a:r>
            <a:endParaRPr lang="en-US" sz="2100" dirty="0"/>
          </a:p>
        </p:txBody>
      </p:sp>
      <p:sp>
        <p:nvSpPr>
          <p:cNvPr id="13" name="Freeform 12"/>
          <p:cNvSpPr/>
          <p:nvPr/>
        </p:nvSpPr>
        <p:spPr>
          <a:xfrm>
            <a:off x="3418712" y="2199608"/>
            <a:ext cx="5420488" cy="575146"/>
          </a:xfrm>
          <a:custGeom>
            <a:avLst/>
            <a:gdLst>
              <a:gd name="connsiteX0" fmla="*/ 95860 w 575146"/>
              <a:gd name="connsiteY0" fmla="*/ 0 h 5264912"/>
              <a:gd name="connsiteX1" fmla="*/ 479286 w 575146"/>
              <a:gd name="connsiteY1" fmla="*/ 0 h 5264912"/>
              <a:gd name="connsiteX2" fmla="*/ 575146 w 575146"/>
              <a:gd name="connsiteY2" fmla="*/ 95860 h 5264912"/>
              <a:gd name="connsiteX3" fmla="*/ 575146 w 575146"/>
              <a:gd name="connsiteY3" fmla="*/ 5264912 h 5264912"/>
              <a:gd name="connsiteX4" fmla="*/ 575146 w 575146"/>
              <a:gd name="connsiteY4" fmla="*/ 5264912 h 5264912"/>
              <a:gd name="connsiteX5" fmla="*/ 0 w 575146"/>
              <a:gd name="connsiteY5" fmla="*/ 5264912 h 5264912"/>
              <a:gd name="connsiteX6" fmla="*/ 0 w 575146"/>
              <a:gd name="connsiteY6" fmla="*/ 5264912 h 5264912"/>
              <a:gd name="connsiteX7" fmla="*/ 0 w 575146"/>
              <a:gd name="connsiteY7" fmla="*/ 95860 h 5264912"/>
              <a:gd name="connsiteX8" fmla="*/ 95860 w 575146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146" h="5264912">
                <a:moveTo>
                  <a:pt x="575146" y="877510"/>
                </a:moveTo>
                <a:lnTo>
                  <a:pt x="575146" y="4387402"/>
                </a:lnTo>
                <a:cubicBezTo>
                  <a:pt x="575146" y="4872035"/>
                  <a:pt x="570458" y="5264907"/>
                  <a:pt x="564674" y="5264907"/>
                </a:cubicBezTo>
                <a:lnTo>
                  <a:pt x="0" y="5264907"/>
                </a:lnTo>
                <a:lnTo>
                  <a:pt x="0" y="5264907"/>
                </a:lnTo>
                <a:lnTo>
                  <a:pt x="0" y="5"/>
                </a:lnTo>
                <a:lnTo>
                  <a:pt x="0" y="5"/>
                </a:lnTo>
                <a:lnTo>
                  <a:pt x="564674" y="5"/>
                </a:lnTo>
                <a:cubicBezTo>
                  <a:pt x="570458" y="5"/>
                  <a:pt x="575146" y="392877"/>
                  <a:pt x="575146" y="877510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2161579"/>
              <a:satOff val="-2405"/>
              <a:lumOff val="-9"/>
              <a:alphaOff val="0"/>
            </a:schemeClr>
          </a:lnRef>
          <a:fillRef idx="1">
            <a:schemeClr val="accent5">
              <a:tint val="40000"/>
              <a:alpha val="90000"/>
              <a:hueOff val="2161579"/>
              <a:satOff val="-2405"/>
              <a:lumOff val="-9"/>
              <a:alphaOff val="0"/>
            </a:schemeClr>
          </a:fillRef>
          <a:effectRef idx="0">
            <a:schemeClr val="accent5">
              <a:tint val="40000"/>
              <a:alpha val="90000"/>
              <a:hueOff val="2161579"/>
              <a:satOff val="-2405"/>
              <a:lumOff val="-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6651" rIns="85226" bIns="56651" numCol="1" spcCol="1270" anchor="ctr" anchorCtr="0">
            <a:noAutofit/>
          </a:bodyPr>
          <a:lstStyle/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 </a:t>
            </a:r>
            <a:r>
              <a:rPr lang="en-US" sz="1500" b="1" dirty="0"/>
              <a:t>OPV cessation must occur </a:t>
            </a:r>
            <a:r>
              <a:rPr lang="en-US" sz="1500" dirty="0"/>
              <a:t>for the world to be polio free because OPV in rare cases can cause paralytic disease</a:t>
            </a:r>
          </a:p>
        </p:txBody>
      </p:sp>
      <p:sp>
        <p:nvSpPr>
          <p:cNvPr id="14" name="Freeform 13"/>
          <p:cNvSpPr/>
          <p:nvPr/>
        </p:nvSpPr>
        <p:spPr>
          <a:xfrm>
            <a:off x="152400" y="2127714"/>
            <a:ext cx="3266313" cy="718932"/>
          </a:xfrm>
          <a:custGeom>
            <a:avLst/>
            <a:gdLst>
              <a:gd name="connsiteX0" fmla="*/ 0 w 2961513"/>
              <a:gd name="connsiteY0" fmla="*/ 119824 h 718932"/>
              <a:gd name="connsiteX1" fmla="*/ 119824 w 2961513"/>
              <a:gd name="connsiteY1" fmla="*/ 0 h 718932"/>
              <a:gd name="connsiteX2" fmla="*/ 2841689 w 2961513"/>
              <a:gd name="connsiteY2" fmla="*/ 0 h 718932"/>
              <a:gd name="connsiteX3" fmla="*/ 2961513 w 2961513"/>
              <a:gd name="connsiteY3" fmla="*/ 119824 h 718932"/>
              <a:gd name="connsiteX4" fmla="*/ 2961513 w 2961513"/>
              <a:gd name="connsiteY4" fmla="*/ 599108 h 718932"/>
              <a:gd name="connsiteX5" fmla="*/ 2841689 w 2961513"/>
              <a:gd name="connsiteY5" fmla="*/ 718932 h 718932"/>
              <a:gd name="connsiteX6" fmla="*/ 119824 w 2961513"/>
              <a:gd name="connsiteY6" fmla="*/ 718932 h 718932"/>
              <a:gd name="connsiteX7" fmla="*/ 0 w 2961513"/>
              <a:gd name="connsiteY7" fmla="*/ 599108 h 718932"/>
              <a:gd name="connsiteX8" fmla="*/ 0 w 2961513"/>
              <a:gd name="connsiteY8" fmla="*/ 119824 h 71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513" h="718932">
                <a:moveTo>
                  <a:pt x="0" y="119824"/>
                </a:moveTo>
                <a:cubicBezTo>
                  <a:pt x="0" y="53647"/>
                  <a:pt x="53647" y="0"/>
                  <a:pt x="119824" y="0"/>
                </a:cubicBezTo>
                <a:lnTo>
                  <a:pt x="2841689" y="0"/>
                </a:lnTo>
                <a:cubicBezTo>
                  <a:pt x="2907866" y="0"/>
                  <a:pt x="2961513" y="53647"/>
                  <a:pt x="2961513" y="119824"/>
                </a:cubicBezTo>
                <a:lnTo>
                  <a:pt x="2961513" y="599108"/>
                </a:lnTo>
                <a:cubicBezTo>
                  <a:pt x="2961513" y="665285"/>
                  <a:pt x="2907866" y="718932"/>
                  <a:pt x="2841689" y="718932"/>
                </a:cubicBezTo>
                <a:lnTo>
                  <a:pt x="119824" y="718932"/>
                </a:lnTo>
                <a:cubicBezTo>
                  <a:pt x="53647" y="718932"/>
                  <a:pt x="0" y="665285"/>
                  <a:pt x="0" y="599108"/>
                </a:cubicBezTo>
                <a:lnTo>
                  <a:pt x="0" y="11982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2087944"/>
              <a:satOff val="-5008"/>
              <a:lumOff val="392"/>
              <a:alphaOff val="0"/>
            </a:schemeClr>
          </a:fillRef>
          <a:effectRef idx="0">
            <a:schemeClr val="accent5">
              <a:hueOff val="2087944"/>
              <a:satOff val="-5008"/>
              <a:lumOff val="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105" tIns="75100" rIns="115105" bIns="7510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/>
              <a:t>OPV cessation crucial</a:t>
            </a:r>
          </a:p>
        </p:txBody>
      </p:sp>
      <p:sp>
        <p:nvSpPr>
          <p:cNvPr id="15" name="Freeform 14"/>
          <p:cNvSpPr/>
          <p:nvPr/>
        </p:nvSpPr>
        <p:spPr>
          <a:xfrm>
            <a:off x="3418712" y="2954488"/>
            <a:ext cx="5420488" cy="575146"/>
          </a:xfrm>
          <a:custGeom>
            <a:avLst/>
            <a:gdLst>
              <a:gd name="connsiteX0" fmla="*/ 95860 w 575146"/>
              <a:gd name="connsiteY0" fmla="*/ 0 h 5264912"/>
              <a:gd name="connsiteX1" fmla="*/ 479286 w 575146"/>
              <a:gd name="connsiteY1" fmla="*/ 0 h 5264912"/>
              <a:gd name="connsiteX2" fmla="*/ 575146 w 575146"/>
              <a:gd name="connsiteY2" fmla="*/ 95860 h 5264912"/>
              <a:gd name="connsiteX3" fmla="*/ 575146 w 575146"/>
              <a:gd name="connsiteY3" fmla="*/ 5264912 h 5264912"/>
              <a:gd name="connsiteX4" fmla="*/ 575146 w 575146"/>
              <a:gd name="connsiteY4" fmla="*/ 5264912 h 5264912"/>
              <a:gd name="connsiteX5" fmla="*/ 0 w 575146"/>
              <a:gd name="connsiteY5" fmla="*/ 5264912 h 5264912"/>
              <a:gd name="connsiteX6" fmla="*/ 0 w 575146"/>
              <a:gd name="connsiteY6" fmla="*/ 5264912 h 5264912"/>
              <a:gd name="connsiteX7" fmla="*/ 0 w 575146"/>
              <a:gd name="connsiteY7" fmla="*/ 95860 h 5264912"/>
              <a:gd name="connsiteX8" fmla="*/ 95860 w 575146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146" h="5264912">
                <a:moveTo>
                  <a:pt x="575146" y="877510"/>
                </a:moveTo>
                <a:lnTo>
                  <a:pt x="575146" y="4387402"/>
                </a:lnTo>
                <a:cubicBezTo>
                  <a:pt x="575146" y="4872035"/>
                  <a:pt x="570458" y="5264907"/>
                  <a:pt x="564674" y="5264907"/>
                </a:cubicBezTo>
                <a:lnTo>
                  <a:pt x="0" y="5264907"/>
                </a:lnTo>
                <a:lnTo>
                  <a:pt x="0" y="5264907"/>
                </a:lnTo>
                <a:lnTo>
                  <a:pt x="0" y="5"/>
                </a:lnTo>
                <a:lnTo>
                  <a:pt x="0" y="5"/>
                </a:lnTo>
                <a:lnTo>
                  <a:pt x="564674" y="5"/>
                </a:lnTo>
                <a:cubicBezTo>
                  <a:pt x="570458" y="5"/>
                  <a:pt x="575146" y="392877"/>
                  <a:pt x="575146" y="877510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4323158"/>
              <a:satOff val="-4809"/>
              <a:lumOff val="-19"/>
              <a:alphaOff val="0"/>
            </a:schemeClr>
          </a:lnRef>
          <a:fillRef idx="1">
            <a:schemeClr val="accent5">
              <a:tint val="40000"/>
              <a:alpha val="90000"/>
              <a:hueOff val="4323158"/>
              <a:satOff val="-4809"/>
              <a:lumOff val="-19"/>
              <a:alphaOff val="0"/>
            </a:schemeClr>
          </a:fillRef>
          <a:effectRef idx="0">
            <a:schemeClr val="accent5">
              <a:tint val="40000"/>
              <a:alpha val="90000"/>
              <a:hueOff val="4323158"/>
              <a:satOff val="-4809"/>
              <a:lumOff val="-1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6651" rIns="85226" bIns="56651" numCol="1" spcCol="1270" anchor="ctr" anchorCtr="0">
            <a:noAutofit/>
          </a:bodyPr>
          <a:lstStyle/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dirty="0"/>
              <a:t>Removal of type 2 in 2016 (</a:t>
            </a:r>
            <a:r>
              <a:rPr lang="en-US" sz="1500" b="1" dirty="0"/>
              <a:t>tOPV to bOPV switch </a:t>
            </a:r>
            <a:r>
              <a:rPr lang="en-US" sz="1500" dirty="0"/>
              <a:t>globally)</a:t>
            </a:r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dirty="0"/>
              <a:t>bOPV cessation in 2018-2019 (</a:t>
            </a:r>
            <a:r>
              <a:rPr lang="en-US" sz="1500" b="1" dirty="0"/>
              <a:t>complete cessation of OPV</a:t>
            </a:r>
            <a:r>
              <a:rPr lang="en-US" sz="1500" dirty="0" smtClean="0"/>
              <a:t>)</a:t>
            </a: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52400" y="2882593"/>
            <a:ext cx="3266313" cy="718932"/>
          </a:xfrm>
          <a:custGeom>
            <a:avLst/>
            <a:gdLst>
              <a:gd name="connsiteX0" fmla="*/ 0 w 2961513"/>
              <a:gd name="connsiteY0" fmla="*/ 119824 h 718932"/>
              <a:gd name="connsiteX1" fmla="*/ 119824 w 2961513"/>
              <a:gd name="connsiteY1" fmla="*/ 0 h 718932"/>
              <a:gd name="connsiteX2" fmla="*/ 2841689 w 2961513"/>
              <a:gd name="connsiteY2" fmla="*/ 0 h 718932"/>
              <a:gd name="connsiteX3" fmla="*/ 2961513 w 2961513"/>
              <a:gd name="connsiteY3" fmla="*/ 119824 h 718932"/>
              <a:gd name="connsiteX4" fmla="*/ 2961513 w 2961513"/>
              <a:gd name="connsiteY4" fmla="*/ 599108 h 718932"/>
              <a:gd name="connsiteX5" fmla="*/ 2841689 w 2961513"/>
              <a:gd name="connsiteY5" fmla="*/ 718932 h 718932"/>
              <a:gd name="connsiteX6" fmla="*/ 119824 w 2961513"/>
              <a:gd name="connsiteY6" fmla="*/ 718932 h 718932"/>
              <a:gd name="connsiteX7" fmla="*/ 0 w 2961513"/>
              <a:gd name="connsiteY7" fmla="*/ 599108 h 718932"/>
              <a:gd name="connsiteX8" fmla="*/ 0 w 2961513"/>
              <a:gd name="connsiteY8" fmla="*/ 119824 h 71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513" h="718932">
                <a:moveTo>
                  <a:pt x="0" y="119824"/>
                </a:moveTo>
                <a:cubicBezTo>
                  <a:pt x="0" y="53647"/>
                  <a:pt x="53647" y="0"/>
                  <a:pt x="119824" y="0"/>
                </a:cubicBezTo>
                <a:lnTo>
                  <a:pt x="2841689" y="0"/>
                </a:lnTo>
                <a:cubicBezTo>
                  <a:pt x="2907866" y="0"/>
                  <a:pt x="2961513" y="53647"/>
                  <a:pt x="2961513" y="119824"/>
                </a:cubicBezTo>
                <a:lnTo>
                  <a:pt x="2961513" y="599108"/>
                </a:lnTo>
                <a:cubicBezTo>
                  <a:pt x="2961513" y="665285"/>
                  <a:pt x="2907866" y="718932"/>
                  <a:pt x="2841689" y="718932"/>
                </a:cubicBezTo>
                <a:lnTo>
                  <a:pt x="119824" y="718932"/>
                </a:lnTo>
                <a:cubicBezTo>
                  <a:pt x="53647" y="718932"/>
                  <a:pt x="0" y="665285"/>
                  <a:pt x="0" y="599108"/>
                </a:cubicBezTo>
                <a:lnTo>
                  <a:pt x="0" y="11982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175889"/>
              <a:satOff val="-10016"/>
              <a:lumOff val="784"/>
              <a:alphaOff val="0"/>
            </a:schemeClr>
          </a:fillRef>
          <a:effectRef idx="0">
            <a:schemeClr val="accent5">
              <a:hueOff val="4175889"/>
              <a:satOff val="-10016"/>
              <a:lumOff val="78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105" tIns="75100" rIns="115105" bIns="7510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/>
              <a:t>OPV cessation--2 phases</a:t>
            </a:r>
          </a:p>
        </p:txBody>
      </p:sp>
      <p:sp>
        <p:nvSpPr>
          <p:cNvPr id="17" name="Freeform 16"/>
          <p:cNvSpPr/>
          <p:nvPr/>
        </p:nvSpPr>
        <p:spPr>
          <a:xfrm>
            <a:off x="3418712" y="3709367"/>
            <a:ext cx="5420488" cy="575146"/>
          </a:xfrm>
          <a:custGeom>
            <a:avLst/>
            <a:gdLst>
              <a:gd name="connsiteX0" fmla="*/ 95860 w 575146"/>
              <a:gd name="connsiteY0" fmla="*/ 0 h 5264912"/>
              <a:gd name="connsiteX1" fmla="*/ 479286 w 575146"/>
              <a:gd name="connsiteY1" fmla="*/ 0 h 5264912"/>
              <a:gd name="connsiteX2" fmla="*/ 575146 w 575146"/>
              <a:gd name="connsiteY2" fmla="*/ 95860 h 5264912"/>
              <a:gd name="connsiteX3" fmla="*/ 575146 w 575146"/>
              <a:gd name="connsiteY3" fmla="*/ 5264912 h 5264912"/>
              <a:gd name="connsiteX4" fmla="*/ 575146 w 575146"/>
              <a:gd name="connsiteY4" fmla="*/ 5264912 h 5264912"/>
              <a:gd name="connsiteX5" fmla="*/ 0 w 575146"/>
              <a:gd name="connsiteY5" fmla="*/ 5264912 h 5264912"/>
              <a:gd name="connsiteX6" fmla="*/ 0 w 575146"/>
              <a:gd name="connsiteY6" fmla="*/ 5264912 h 5264912"/>
              <a:gd name="connsiteX7" fmla="*/ 0 w 575146"/>
              <a:gd name="connsiteY7" fmla="*/ 95860 h 5264912"/>
              <a:gd name="connsiteX8" fmla="*/ 95860 w 575146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146" h="5264912">
                <a:moveTo>
                  <a:pt x="575146" y="877510"/>
                </a:moveTo>
                <a:lnTo>
                  <a:pt x="575146" y="4387402"/>
                </a:lnTo>
                <a:cubicBezTo>
                  <a:pt x="575146" y="4872035"/>
                  <a:pt x="570458" y="5264907"/>
                  <a:pt x="564674" y="5264907"/>
                </a:cubicBezTo>
                <a:lnTo>
                  <a:pt x="0" y="5264907"/>
                </a:lnTo>
                <a:lnTo>
                  <a:pt x="0" y="5264907"/>
                </a:lnTo>
                <a:lnTo>
                  <a:pt x="0" y="5"/>
                </a:lnTo>
                <a:lnTo>
                  <a:pt x="0" y="5"/>
                </a:lnTo>
                <a:lnTo>
                  <a:pt x="564674" y="5"/>
                </a:lnTo>
                <a:cubicBezTo>
                  <a:pt x="570458" y="5"/>
                  <a:pt x="575146" y="392877"/>
                  <a:pt x="575146" y="877510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6484736"/>
              <a:satOff val="-7214"/>
              <a:lumOff val="-28"/>
              <a:alphaOff val="0"/>
            </a:schemeClr>
          </a:lnRef>
          <a:fillRef idx="1">
            <a:schemeClr val="accent5">
              <a:tint val="40000"/>
              <a:alpha val="90000"/>
              <a:hueOff val="6484736"/>
              <a:satOff val="-7214"/>
              <a:lumOff val="-28"/>
              <a:alphaOff val="0"/>
            </a:schemeClr>
          </a:fillRef>
          <a:effectRef idx="0">
            <a:schemeClr val="accent5">
              <a:tint val="40000"/>
              <a:alpha val="90000"/>
              <a:hueOff val="6484736"/>
              <a:satOff val="-7214"/>
              <a:lumOff val="-28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6651" rIns="85226" bIns="56651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dirty="0"/>
              <a:t>E</a:t>
            </a:r>
            <a:r>
              <a:rPr lang="en-GB" sz="1500" kern="1200" dirty="0" err="1" smtClean="0"/>
              <a:t>nsures</a:t>
            </a:r>
            <a:r>
              <a:rPr lang="en-GB" sz="1500" kern="1200" dirty="0" smtClean="0"/>
              <a:t> that a substantial </a:t>
            </a:r>
            <a:r>
              <a:rPr lang="en-GB" sz="1500" b="1" kern="1200" dirty="0" smtClean="0"/>
              <a:t>proportion of the population is protected against type 2 </a:t>
            </a:r>
            <a:r>
              <a:rPr lang="en-GB" sz="1500" kern="1200" dirty="0" smtClean="0"/>
              <a:t>polio after OPV2 cessation</a:t>
            </a:r>
            <a:endParaRPr lang="en-US" sz="1500" kern="1200" dirty="0"/>
          </a:p>
        </p:txBody>
      </p:sp>
      <p:sp>
        <p:nvSpPr>
          <p:cNvPr id="18" name="Freeform 17"/>
          <p:cNvSpPr/>
          <p:nvPr/>
        </p:nvSpPr>
        <p:spPr>
          <a:xfrm>
            <a:off x="152400" y="3637473"/>
            <a:ext cx="3266313" cy="718932"/>
          </a:xfrm>
          <a:custGeom>
            <a:avLst/>
            <a:gdLst>
              <a:gd name="connsiteX0" fmla="*/ 0 w 2961513"/>
              <a:gd name="connsiteY0" fmla="*/ 119824 h 718932"/>
              <a:gd name="connsiteX1" fmla="*/ 119824 w 2961513"/>
              <a:gd name="connsiteY1" fmla="*/ 0 h 718932"/>
              <a:gd name="connsiteX2" fmla="*/ 2841689 w 2961513"/>
              <a:gd name="connsiteY2" fmla="*/ 0 h 718932"/>
              <a:gd name="connsiteX3" fmla="*/ 2961513 w 2961513"/>
              <a:gd name="connsiteY3" fmla="*/ 119824 h 718932"/>
              <a:gd name="connsiteX4" fmla="*/ 2961513 w 2961513"/>
              <a:gd name="connsiteY4" fmla="*/ 599108 h 718932"/>
              <a:gd name="connsiteX5" fmla="*/ 2841689 w 2961513"/>
              <a:gd name="connsiteY5" fmla="*/ 718932 h 718932"/>
              <a:gd name="connsiteX6" fmla="*/ 119824 w 2961513"/>
              <a:gd name="connsiteY6" fmla="*/ 718932 h 718932"/>
              <a:gd name="connsiteX7" fmla="*/ 0 w 2961513"/>
              <a:gd name="connsiteY7" fmla="*/ 599108 h 718932"/>
              <a:gd name="connsiteX8" fmla="*/ 0 w 2961513"/>
              <a:gd name="connsiteY8" fmla="*/ 119824 h 71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513" h="718932">
                <a:moveTo>
                  <a:pt x="0" y="119824"/>
                </a:moveTo>
                <a:cubicBezTo>
                  <a:pt x="0" y="53647"/>
                  <a:pt x="53647" y="0"/>
                  <a:pt x="119824" y="0"/>
                </a:cubicBezTo>
                <a:lnTo>
                  <a:pt x="2841689" y="0"/>
                </a:lnTo>
                <a:cubicBezTo>
                  <a:pt x="2907866" y="0"/>
                  <a:pt x="2961513" y="53647"/>
                  <a:pt x="2961513" y="119824"/>
                </a:cubicBezTo>
                <a:lnTo>
                  <a:pt x="2961513" y="599108"/>
                </a:lnTo>
                <a:cubicBezTo>
                  <a:pt x="2961513" y="665285"/>
                  <a:pt x="2907866" y="718932"/>
                  <a:pt x="2841689" y="718932"/>
                </a:cubicBezTo>
                <a:lnTo>
                  <a:pt x="119824" y="718932"/>
                </a:lnTo>
                <a:cubicBezTo>
                  <a:pt x="53647" y="718932"/>
                  <a:pt x="0" y="665285"/>
                  <a:pt x="0" y="599108"/>
                </a:cubicBezTo>
                <a:lnTo>
                  <a:pt x="0" y="11982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6263833"/>
              <a:satOff val="-15024"/>
              <a:lumOff val="1177"/>
              <a:alphaOff val="0"/>
            </a:schemeClr>
          </a:fillRef>
          <a:effectRef idx="0">
            <a:schemeClr val="accent5">
              <a:hueOff val="6263833"/>
              <a:satOff val="-15024"/>
              <a:lumOff val="1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105" tIns="75100" rIns="115105" bIns="7510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 smtClean="0"/>
              <a:t>IPV rationale</a:t>
            </a:r>
            <a:endParaRPr lang="en-US" sz="21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3418712" y="4464246"/>
            <a:ext cx="5420488" cy="641154"/>
          </a:xfrm>
          <a:custGeom>
            <a:avLst/>
            <a:gdLst>
              <a:gd name="connsiteX0" fmla="*/ 95860 w 575146"/>
              <a:gd name="connsiteY0" fmla="*/ 0 h 5264912"/>
              <a:gd name="connsiteX1" fmla="*/ 479286 w 575146"/>
              <a:gd name="connsiteY1" fmla="*/ 0 h 5264912"/>
              <a:gd name="connsiteX2" fmla="*/ 575146 w 575146"/>
              <a:gd name="connsiteY2" fmla="*/ 95860 h 5264912"/>
              <a:gd name="connsiteX3" fmla="*/ 575146 w 575146"/>
              <a:gd name="connsiteY3" fmla="*/ 5264912 h 5264912"/>
              <a:gd name="connsiteX4" fmla="*/ 575146 w 575146"/>
              <a:gd name="connsiteY4" fmla="*/ 5264912 h 5264912"/>
              <a:gd name="connsiteX5" fmla="*/ 0 w 575146"/>
              <a:gd name="connsiteY5" fmla="*/ 5264912 h 5264912"/>
              <a:gd name="connsiteX6" fmla="*/ 0 w 575146"/>
              <a:gd name="connsiteY6" fmla="*/ 5264912 h 5264912"/>
              <a:gd name="connsiteX7" fmla="*/ 0 w 575146"/>
              <a:gd name="connsiteY7" fmla="*/ 95860 h 5264912"/>
              <a:gd name="connsiteX8" fmla="*/ 95860 w 575146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146" h="5264912">
                <a:moveTo>
                  <a:pt x="575146" y="877510"/>
                </a:moveTo>
                <a:lnTo>
                  <a:pt x="575146" y="4387402"/>
                </a:lnTo>
                <a:cubicBezTo>
                  <a:pt x="575146" y="4872035"/>
                  <a:pt x="570458" y="5264907"/>
                  <a:pt x="564674" y="5264907"/>
                </a:cubicBezTo>
                <a:lnTo>
                  <a:pt x="0" y="5264907"/>
                </a:lnTo>
                <a:lnTo>
                  <a:pt x="0" y="5264907"/>
                </a:lnTo>
                <a:lnTo>
                  <a:pt x="0" y="5"/>
                </a:lnTo>
                <a:lnTo>
                  <a:pt x="0" y="5"/>
                </a:lnTo>
                <a:lnTo>
                  <a:pt x="564674" y="5"/>
                </a:lnTo>
                <a:cubicBezTo>
                  <a:pt x="570458" y="5"/>
                  <a:pt x="575146" y="392877"/>
                  <a:pt x="575146" y="877510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8646315"/>
              <a:satOff val="-9618"/>
              <a:lumOff val="-38"/>
              <a:alphaOff val="0"/>
            </a:schemeClr>
          </a:lnRef>
          <a:fillRef idx="1">
            <a:schemeClr val="accent5">
              <a:tint val="40000"/>
              <a:alpha val="90000"/>
              <a:hueOff val="8646315"/>
              <a:satOff val="-9618"/>
              <a:lumOff val="-38"/>
              <a:alphaOff val="0"/>
            </a:schemeClr>
          </a:fillRef>
          <a:effectRef idx="0">
            <a:schemeClr val="accent5">
              <a:tint val="40000"/>
              <a:alpha val="90000"/>
              <a:hueOff val="8646315"/>
              <a:satOff val="-9618"/>
              <a:lumOff val="-38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6651" rIns="85226" bIns="56651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500" b="1" dirty="0"/>
              <a:t>M</a:t>
            </a:r>
            <a:r>
              <a:rPr lang="en-GB" sz="1500" b="1" kern="1200" dirty="0" smtClean="0"/>
              <a:t>itigates risks of type 2 reintroduction </a:t>
            </a:r>
            <a:r>
              <a:rPr lang="en-GB" sz="1500" kern="1200" dirty="0" smtClean="0"/>
              <a:t>in association with OPV2 cessation &amp; </a:t>
            </a:r>
            <a:r>
              <a:rPr lang="en-GB" sz="1500" dirty="0"/>
              <a:t>f</a:t>
            </a:r>
            <a:r>
              <a:rPr lang="en-GB" sz="1500" dirty="0" smtClean="0"/>
              <a:t>acilitates polio eradication by boosting immunity to types 1&amp;3</a:t>
            </a:r>
            <a:endParaRPr lang="en-US" sz="15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152400" y="4419600"/>
            <a:ext cx="3266313" cy="718932"/>
          </a:xfrm>
          <a:custGeom>
            <a:avLst/>
            <a:gdLst>
              <a:gd name="connsiteX0" fmla="*/ 0 w 2961513"/>
              <a:gd name="connsiteY0" fmla="*/ 119824 h 718932"/>
              <a:gd name="connsiteX1" fmla="*/ 119824 w 2961513"/>
              <a:gd name="connsiteY1" fmla="*/ 0 h 718932"/>
              <a:gd name="connsiteX2" fmla="*/ 2841689 w 2961513"/>
              <a:gd name="connsiteY2" fmla="*/ 0 h 718932"/>
              <a:gd name="connsiteX3" fmla="*/ 2961513 w 2961513"/>
              <a:gd name="connsiteY3" fmla="*/ 119824 h 718932"/>
              <a:gd name="connsiteX4" fmla="*/ 2961513 w 2961513"/>
              <a:gd name="connsiteY4" fmla="*/ 599108 h 718932"/>
              <a:gd name="connsiteX5" fmla="*/ 2841689 w 2961513"/>
              <a:gd name="connsiteY5" fmla="*/ 718932 h 718932"/>
              <a:gd name="connsiteX6" fmla="*/ 119824 w 2961513"/>
              <a:gd name="connsiteY6" fmla="*/ 718932 h 718932"/>
              <a:gd name="connsiteX7" fmla="*/ 0 w 2961513"/>
              <a:gd name="connsiteY7" fmla="*/ 599108 h 718932"/>
              <a:gd name="connsiteX8" fmla="*/ 0 w 2961513"/>
              <a:gd name="connsiteY8" fmla="*/ 119824 h 71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513" h="718932">
                <a:moveTo>
                  <a:pt x="0" y="119824"/>
                </a:moveTo>
                <a:cubicBezTo>
                  <a:pt x="0" y="53647"/>
                  <a:pt x="53647" y="0"/>
                  <a:pt x="119824" y="0"/>
                </a:cubicBezTo>
                <a:lnTo>
                  <a:pt x="2841689" y="0"/>
                </a:lnTo>
                <a:cubicBezTo>
                  <a:pt x="2907866" y="0"/>
                  <a:pt x="2961513" y="53647"/>
                  <a:pt x="2961513" y="119824"/>
                </a:cubicBezTo>
                <a:lnTo>
                  <a:pt x="2961513" y="599108"/>
                </a:lnTo>
                <a:cubicBezTo>
                  <a:pt x="2961513" y="665285"/>
                  <a:pt x="2907866" y="718932"/>
                  <a:pt x="2841689" y="718932"/>
                </a:cubicBezTo>
                <a:lnTo>
                  <a:pt x="119824" y="718932"/>
                </a:lnTo>
                <a:cubicBezTo>
                  <a:pt x="53647" y="718932"/>
                  <a:pt x="0" y="665285"/>
                  <a:pt x="0" y="599108"/>
                </a:cubicBezTo>
                <a:lnTo>
                  <a:pt x="0" y="11982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8351777"/>
              <a:satOff val="-20032"/>
              <a:lumOff val="1569"/>
              <a:alphaOff val="0"/>
            </a:schemeClr>
          </a:fillRef>
          <a:effectRef idx="0">
            <a:schemeClr val="accent5">
              <a:hueOff val="8351777"/>
              <a:satOff val="-20032"/>
              <a:lumOff val="156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105" tIns="75100" rIns="115105" bIns="7510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Added IPV benefits</a:t>
            </a:r>
            <a:endParaRPr lang="en-US" sz="21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3418712" y="5219125"/>
            <a:ext cx="5420488" cy="575146"/>
          </a:xfrm>
          <a:custGeom>
            <a:avLst/>
            <a:gdLst>
              <a:gd name="connsiteX0" fmla="*/ 95860 w 575146"/>
              <a:gd name="connsiteY0" fmla="*/ 0 h 5264912"/>
              <a:gd name="connsiteX1" fmla="*/ 479286 w 575146"/>
              <a:gd name="connsiteY1" fmla="*/ 0 h 5264912"/>
              <a:gd name="connsiteX2" fmla="*/ 575146 w 575146"/>
              <a:gd name="connsiteY2" fmla="*/ 95860 h 5264912"/>
              <a:gd name="connsiteX3" fmla="*/ 575146 w 575146"/>
              <a:gd name="connsiteY3" fmla="*/ 5264912 h 5264912"/>
              <a:gd name="connsiteX4" fmla="*/ 575146 w 575146"/>
              <a:gd name="connsiteY4" fmla="*/ 5264912 h 5264912"/>
              <a:gd name="connsiteX5" fmla="*/ 0 w 575146"/>
              <a:gd name="connsiteY5" fmla="*/ 5264912 h 5264912"/>
              <a:gd name="connsiteX6" fmla="*/ 0 w 575146"/>
              <a:gd name="connsiteY6" fmla="*/ 5264912 h 5264912"/>
              <a:gd name="connsiteX7" fmla="*/ 0 w 575146"/>
              <a:gd name="connsiteY7" fmla="*/ 95860 h 5264912"/>
              <a:gd name="connsiteX8" fmla="*/ 95860 w 575146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146" h="5264912">
                <a:moveTo>
                  <a:pt x="575146" y="877510"/>
                </a:moveTo>
                <a:lnTo>
                  <a:pt x="575146" y="4387402"/>
                </a:lnTo>
                <a:cubicBezTo>
                  <a:pt x="575146" y="4872035"/>
                  <a:pt x="570458" y="5264907"/>
                  <a:pt x="564674" y="5264907"/>
                </a:cubicBezTo>
                <a:lnTo>
                  <a:pt x="0" y="5264907"/>
                </a:lnTo>
                <a:lnTo>
                  <a:pt x="0" y="5264907"/>
                </a:lnTo>
                <a:lnTo>
                  <a:pt x="0" y="5"/>
                </a:lnTo>
                <a:lnTo>
                  <a:pt x="0" y="5"/>
                </a:lnTo>
                <a:lnTo>
                  <a:pt x="564674" y="5"/>
                </a:lnTo>
                <a:cubicBezTo>
                  <a:pt x="570458" y="5"/>
                  <a:pt x="575146" y="392877"/>
                  <a:pt x="575146" y="877510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10807894"/>
              <a:satOff val="-12023"/>
              <a:lumOff val="-47"/>
              <a:alphaOff val="0"/>
            </a:schemeClr>
          </a:lnRef>
          <a:fillRef idx="1">
            <a:schemeClr val="accent5">
              <a:tint val="40000"/>
              <a:alpha val="90000"/>
              <a:hueOff val="10807894"/>
              <a:satOff val="-12023"/>
              <a:lumOff val="-47"/>
              <a:alphaOff val="0"/>
            </a:schemeClr>
          </a:fillRef>
          <a:effectRef idx="0">
            <a:schemeClr val="accent5">
              <a:tint val="40000"/>
              <a:alpha val="90000"/>
              <a:hueOff val="10807894"/>
              <a:satOff val="-12023"/>
              <a:lumOff val="-4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6651" rIns="85226" bIns="56651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dirty="0" smtClean="0"/>
              <a:t>Re</a:t>
            </a:r>
            <a:r>
              <a:rPr lang="en-GB" sz="1500" kern="1200" dirty="0" smtClean="0"/>
              <a:t>commended for </a:t>
            </a:r>
            <a:r>
              <a:rPr lang="en-GB" sz="1500" b="1" kern="1200" dirty="0" smtClean="0"/>
              <a:t>routine immunization</a:t>
            </a:r>
            <a:r>
              <a:rPr lang="en-US" sz="1500" kern="1200" dirty="0" smtClean="0"/>
              <a:t>…not campaigns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Recommended </a:t>
            </a:r>
            <a:r>
              <a:rPr lang="en-US" sz="1500" b="1" kern="1200" dirty="0" smtClean="0"/>
              <a:t>in addition to OPV</a:t>
            </a:r>
            <a:r>
              <a:rPr lang="en-US" sz="1500" kern="1200" dirty="0" smtClean="0"/>
              <a:t>…not replacing any OPV</a:t>
            </a:r>
            <a:endParaRPr lang="en-US" sz="1500" kern="1200" dirty="0"/>
          </a:p>
        </p:txBody>
      </p:sp>
      <p:sp>
        <p:nvSpPr>
          <p:cNvPr id="22" name="Freeform 21"/>
          <p:cNvSpPr/>
          <p:nvPr/>
        </p:nvSpPr>
        <p:spPr>
          <a:xfrm>
            <a:off x="152400" y="5147232"/>
            <a:ext cx="3266313" cy="718932"/>
          </a:xfrm>
          <a:custGeom>
            <a:avLst/>
            <a:gdLst>
              <a:gd name="connsiteX0" fmla="*/ 0 w 2961513"/>
              <a:gd name="connsiteY0" fmla="*/ 119824 h 718932"/>
              <a:gd name="connsiteX1" fmla="*/ 119824 w 2961513"/>
              <a:gd name="connsiteY1" fmla="*/ 0 h 718932"/>
              <a:gd name="connsiteX2" fmla="*/ 2841689 w 2961513"/>
              <a:gd name="connsiteY2" fmla="*/ 0 h 718932"/>
              <a:gd name="connsiteX3" fmla="*/ 2961513 w 2961513"/>
              <a:gd name="connsiteY3" fmla="*/ 119824 h 718932"/>
              <a:gd name="connsiteX4" fmla="*/ 2961513 w 2961513"/>
              <a:gd name="connsiteY4" fmla="*/ 599108 h 718932"/>
              <a:gd name="connsiteX5" fmla="*/ 2841689 w 2961513"/>
              <a:gd name="connsiteY5" fmla="*/ 718932 h 718932"/>
              <a:gd name="connsiteX6" fmla="*/ 119824 w 2961513"/>
              <a:gd name="connsiteY6" fmla="*/ 718932 h 718932"/>
              <a:gd name="connsiteX7" fmla="*/ 0 w 2961513"/>
              <a:gd name="connsiteY7" fmla="*/ 599108 h 718932"/>
              <a:gd name="connsiteX8" fmla="*/ 0 w 2961513"/>
              <a:gd name="connsiteY8" fmla="*/ 119824 h 71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513" h="718932">
                <a:moveTo>
                  <a:pt x="0" y="119824"/>
                </a:moveTo>
                <a:cubicBezTo>
                  <a:pt x="0" y="53647"/>
                  <a:pt x="53647" y="0"/>
                  <a:pt x="119824" y="0"/>
                </a:cubicBezTo>
                <a:lnTo>
                  <a:pt x="2841689" y="0"/>
                </a:lnTo>
                <a:cubicBezTo>
                  <a:pt x="2907866" y="0"/>
                  <a:pt x="2961513" y="53647"/>
                  <a:pt x="2961513" y="119824"/>
                </a:cubicBezTo>
                <a:lnTo>
                  <a:pt x="2961513" y="599108"/>
                </a:lnTo>
                <a:cubicBezTo>
                  <a:pt x="2961513" y="665285"/>
                  <a:pt x="2907866" y="718932"/>
                  <a:pt x="2841689" y="718932"/>
                </a:cubicBezTo>
                <a:lnTo>
                  <a:pt x="119824" y="718932"/>
                </a:lnTo>
                <a:cubicBezTo>
                  <a:pt x="53647" y="718932"/>
                  <a:pt x="0" y="665285"/>
                  <a:pt x="0" y="599108"/>
                </a:cubicBezTo>
                <a:lnTo>
                  <a:pt x="0" y="11982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0439722"/>
              <a:satOff val="-25040"/>
              <a:lumOff val="1961"/>
              <a:alphaOff val="0"/>
            </a:schemeClr>
          </a:fillRef>
          <a:effectRef idx="0">
            <a:schemeClr val="accent5">
              <a:hueOff val="10439722"/>
              <a:satOff val="-25040"/>
              <a:lumOff val="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105" tIns="75100" rIns="115105" bIns="7510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 smtClean="0"/>
              <a:t>IPV clarifications </a:t>
            </a:r>
            <a:endParaRPr lang="en-US" sz="2100" kern="1200" dirty="0"/>
          </a:p>
        </p:txBody>
      </p:sp>
    </p:spTree>
    <p:extLst>
      <p:ext uri="{BB962C8B-B14F-4D97-AF65-F5344CB8AC3E}">
        <p14:creationId xmlns:p14="http://schemas.microsoft.com/office/powerpoint/2010/main" val="33484793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04699"/>
          </a:xfrm>
        </p:spPr>
        <p:txBody>
          <a:bodyPr/>
          <a:lstStyle/>
          <a:p>
            <a:r>
              <a:rPr lang="en-US" dirty="0" smtClean="0"/>
              <a:t>Types of polioviruses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404061" y="1483821"/>
            <a:ext cx="5264912" cy="1005840"/>
          </a:xfrm>
          <a:custGeom>
            <a:avLst/>
            <a:gdLst>
              <a:gd name="connsiteX0" fmla="*/ 160440 w 962620"/>
              <a:gd name="connsiteY0" fmla="*/ 0 h 5264912"/>
              <a:gd name="connsiteX1" fmla="*/ 802180 w 962620"/>
              <a:gd name="connsiteY1" fmla="*/ 0 h 5264912"/>
              <a:gd name="connsiteX2" fmla="*/ 962620 w 962620"/>
              <a:gd name="connsiteY2" fmla="*/ 160440 h 5264912"/>
              <a:gd name="connsiteX3" fmla="*/ 962620 w 962620"/>
              <a:gd name="connsiteY3" fmla="*/ 5264912 h 5264912"/>
              <a:gd name="connsiteX4" fmla="*/ 962620 w 962620"/>
              <a:gd name="connsiteY4" fmla="*/ 5264912 h 5264912"/>
              <a:gd name="connsiteX5" fmla="*/ 0 w 962620"/>
              <a:gd name="connsiteY5" fmla="*/ 5264912 h 5264912"/>
              <a:gd name="connsiteX6" fmla="*/ 0 w 962620"/>
              <a:gd name="connsiteY6" fmla="*/ 5264912 h 5264912"/>
              <a:gd name="connsiteX7" fmla="*/ 0 w 962620"/>
              <a:gd name="connsiteY7" fmla="*/ 160440 h 5264912"/>
              <a:gd name="connsiteX8" fmla="*/ 160440 w 962620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2620" h="5264912">
                <a:moveTo>
                  <a:pt x="962620" y="877505"/>
                </a:moveTo>
                <a:lnTo>
                  <a:pt x="962620" y="4387407"/>
                </a:lnTo>
                <a:cubicBezTo>
                  <a:pt x="962620" y="4872040"/>
                  <a:pt x="949487" y="5264909"/>
                  <a:pt x="933286" y="5264909"/>
                </a:cubicBezTo>
                <a:lnTo>
                  <a:pt x="0" y="5264909"/>
                </a:lnTo>
                <a:lnTo>
                  <a:pt x="0" y="5264909"/>
                </a:lnTo>
                <a:lnTo>
                  <a:pt x="0" y="3"/>
                </a:lnTo>
                <a:lnTo>
                  <a:pt x="0" y="3"/>
                </a:lnTo>
                <a:lnTo>
                  <a:pt x="933286" y="3"/>
                </a:lnTo>
                <a:cubicBezTo>
                  <a:pt x="949487" y="3"/>
                  <a:pt x="962620" y="392872"/>
                  <a:pt x="962620" y="877505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1" tIns="81280" rIns="115570" bIns="8128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600" dirty="0"/>
              <a:t>99% reduction </a:t>
            </a:r>
            <a:r>
              <a:rPr lang="en-US" sz="1600" dirty="0" smtClean="0"/>
              <a:t>in cases of wild poliovirus since </a:t>
            </a:r>
            <a:r>
              <a:rPr lang="en-US" sz="1600" dirty="0"/>
              <a:t>1988</a:t>
            </a:r>
          </a:p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600" kern="1200" dirty="0" smtClean="0"/>
              <a:t>Type 1 (</a:t>
            </a:r>
            <a:r>
              <a:rPr lang="en-US" sz="1600" dirty="0" smtClean="0"/>
              <a:t>341 </a:t>
            </a:r>
            <a:r>
              <a:rPr lang="en-US" sz="1600" dirty="0"/>
              <a:t>cases </a:t>
            </a:r>
            <a:r>
              <a:rPr lang="en-US" sz="1600" dirty="0" smtClean="0"/>
              <a:t>as of 20 November 2013†</a:t>
            </a:r>
            <a:r>
              <a:rPr lang="en-US" sz="1600" kern="1200" dirty="0" smtClean="0"/>
              <a:t>)</a:t>
            </a:r>
          </a:p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600" kern="1200" dirty="0" smtClean="0"/>
              <a:t>Type 2 (eliminated worldwide in 1999)</a:t>
            </a:r>
          </a:p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600" kern="1200" dirty="0" smtClean="0"/>
              <a:t>Type 3 (none detected since November 2012)</a:t>
            </a:r>
          </a:p>
        </p:txBody>
      </p:sp>
      <p:sp>
        <p:nvSpPr>
          <p:cNvPr id="11" name="Freeform 10"/>
          <p:cNvSpPr/>
          <p:nvPr/>
        </p:nvSpPr>
        <p:spPr>
          <a:xfrm>
            <a:off x="457200" y="1373423"/>
            <a:ext cx="2961513" cy="1203275"/>
          </a:xfrm>
          <a:custGeom>
            <a:avLst/>
            <a:gdLst>
              <a:gd name="connsiteX0" fmla="*/ 0 w 2961513"/>
              <a:gd name="connsiteY0" fmla="*/ 200550 h 1203275"/>
              <a:gd name="connsiteX1" fmla="*/ 200550 w 2961513"/>
              <a:gd name="connsiteY1" fmla="*/ 0 h 1203275"/>
              <a:gd name="connsiteX2" fmla="*/ 2760963 w 2961513"/>
              <a:gd name="connsiteY2" fmla="*/ 0 h 1203275"/>
              <a:gd name="connsiteX3" fmla="*/ 2961513 w 2961513"/>
              <a:gd name="connsiteY3" fmla="*/ 200550 h 1203275"/>
              <a:gd name="connsiteX4" fmla="*/ 2961513 w 2961513"/>
              <a:gd name="connsiteY4" fmla="*/ 1002725 h 1203275"/>
              <a:gd name="connsiteX5" fmla="*/ 2760963 w 2961513"/>
              <a:gd name="connsiteY5" fmla="*/ 1203275 h 1203275"/>
              <a:gd name="connsiteX6" fmla="*/ 200550 w 2961513"/>
              <a:gd name="connsiteY6" fmla="*/ 1203275 h 1203275"/>
              <a:gd name="connsiteX7" fmla="*/ 0 w 2961513"/>
              <a:gd name="connsiteY7" fmla="*/ 1002725 h 1203275"/>
              <a:gd name="connsiteX8" fmla="*/ 0 w 2961513"/>
              <a:gd name="connsiteY8" fmla="*/ 200550 h 120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513" h="1203275">
                <a:moveTo>
                  <a:pt x="0" y="200550"/>
                </a:moveTo>
                <a:cubicBezTo>
                  <a:pt x="0" y="89789"/>
                  <a:pt x="89789" y="0"/>
                  <a:pt x="200550" y="0"/>
                </a:cubicBezTo>
                <a:lnTo>
                  <a:pt x="2760963" y="0"/>
                </a:lnTo>
                <a:cubicBezTo>
                  <a:pt x="2871724" y="0"/>
                  <a:pt x="2961513" y="89789"/>
                  <a:pt x="2961513" y="200550"/>
                </a:cubicBezTo>
                <a:lnTo>
                  <a:pt x="2961513" y="1002725"/>
                </a:lnTo>
                <a:cubicBezTo>
                  <a:pt x="2961513" y="1113486"/>
                  <a:pt x="2871724" y="1203275"/>
                  <a:pt x="2760963" y="1203275"/>
                </a:cubicBezTo>
                <a:lnTo>
                  <a:pt x="200550" y="1203275"/>
                </a:lnTo>
                <a:cubicBezTo>
                  <a:pt x="89789" y="1203275"/>
                  <a:pt x="0" y="1113486"/>
                  <a:pt x="0" y="1002725"/>
                </a:cubicBezTo>
                <a:lnTo>
                  <a:pt x="0" y="20055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899" tIns="127319" rIns="195899" bIns="12731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kern="1200" dirty="0" smtClean="0"/>
              <a:t>Wild</a:t>
            </a:r>
            <a:endParaRPr lang="en-US" sz="36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3415601" y="4003403"/>
            <a:ext cx="5264912" cy="1005840"/>
          </a:xfrm>
          <a:custGeom>
            <a:avLst/>
            <a:gdLst>
              <a:gd name="connsiteX0" fmla="*/ 160440 w 962620"/>
              <a:gd name="connsiteY0" fmla="*/ 0 h 5264912"/>
              <a:gd name="connsiteX1" fmla="*/ 802180 w 962620"/>
              <a:gd name="connsiteY1" fmla="*/ 0 h 5264912"/>
              <a:gd name="connsiteX2" fmla="*/ 962620 w 962620"/>
              <a:gd name="connsiteY2" fmla="*/ 160440 h 5264912"/>
              <a:gd name="connsiteX3" fmla="*/ 962620 w 962620"/>
              <a:gd name="connsiteY3" fmla="*/ 5264912 h 5264912"/>
              <a:gd name="connsiteX4" fmla="*/ 962620 w 962620"/>
              <a:gd name="connsiteY4" fmla="*/ 5264912 h 5264912"/>
              <a:gd name="connsiteX5" fmla="*/ 0 w 962620"/>
              <a:gd name="connsiteY5" fmla="*/ 5264912 h 5264912"/>
              <a:gd name="connsiteX6" fmla="*/ 0 w 962620"/>
              <a:gd name="connsiteY6" fmla="*/ 5264912 h 5264912"/>
              <a:gd name="connsiteX7" fmla="*/ 0 w 962620"/>
              <a:gd name="connsiteY7" fmla="*/ 160440 h 5264912"/>
              <a:gd name="connsiteX8" fmla="*/ 160440 w 962620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2620" h="5264912">
                <a:moveTo>
                  <a:pt x="962620" y="877505"/>
                </a:moveTo>
                <a:lnTo>
                  <a:pt x="962620" y="4387407"/>
                </a:lnTo>
                <a:cubicBezTo>
                  <a:pt x="962620" y="4872040"/>
                  <a:pt x="949487" y="5264909"/>
                  <a:pt x="933286" y="5264909"/>
                </a:cubicBezTo>
                <a:lnTo>
                  <a:pt x="0" y="5264909"/>
                </a:lnTo>
                <a:lnTo>
                  <a:pt x="0" y="5264909"/>
                </a:lnTo>
                <a:lnTo>
                  <a:pt x="0" y="3"/>
                </a:lnTo>
                <a:lnTo>
                  <a:pt x="0" y="3"/>
                </a:lnTo>
                <a:lnTo>
                  <a:pt x="933286" y="3"/>
                </a:lnTo>
                <a:cubicBezTo>
                  <a:pt x="949487" y="3"/>
                  <a:pt x="962620" y="392872"/>
                  <a:pt x="962620" y="877505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1" tIns="81280" rIns="115570" bIns="81282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Vaccine derived polioviruses (VDPV)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Most are circulating VDPVs (</a:t>
            </a:r>
            <a:r>
              <a:rPr lang="en-US" sz="1600" kern="1200" dirty="0" err="1" smtClean="0"/>
              <a:t>cVDPVs</a:t>
            </a:r>
            <a:r>
              <a:rPr lang="en-US" sz="1600" kern="1200" dirty="0" smtClean="0"/>
              <a:t>)*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dirty="0" smtClean="0"/>
              <a:t>~49-184 per year since 2008 (through 20 Nov 2013)</a:t>
            </a:r>
          </a:p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dirty="0" smtClean="0"/>
              <a:t>Type </a:t>
            </a:r>
            <a:r>
              <a:rPr lang="en-US" sz="1600" dirty="0"/>
              <a:t>2 </a:t>
            </a:r>
            <a:r>
              <a:rPr lang="en-US" sz="1600" dirty="0" err="1"/>
              <a:t>cVDPVs</a:t>
            </a:r>
            <a:r>
              <a:rPr lang="en-US" sz="1600" dirty="0"/>
              <a:t> </a:t>
            </a:r>
            <a:r>
              <a:rPr lang="en-US" sz="1600" dirty="0" smtClean="0"/>
              <a:t>account </a:t>
            </a:r>
            <a:r>
              <a:rPr lang="en-US" sz="1600" dirty="0"/>
              <a:t>for </a:t>
            </a:r>
            <a:r>
              <a:rPr lang="en-US" sz="1600" dirty="0" smtClean="0"/>
              <a:t>97% </a:t>
            </a:r>
            <a:r>
              <a:rPr lang="en-US" sz="1600" dirty="0"/>
              <a:t>of </a:t>
            </a:r>
            <a:r>
              <a:rPr lang="en-US" sz="1600" dirty="0" err="1" smtClean="0"/>
              <a:t>cVDPVs</a:t>
            </a:r>
            <a:endParaRPr lang="en-US" sz="16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914400" y="3902125"/>
            <a:ext cx="2504314" cy="1203275"/>
          </a:xfrm>
          <a:custGeom>
            <a:avLst/>
            <a:gdLst>
              <a:gd name="connsiteX0" fmla="*/ 0 w 2504314"/>
              <a:gd name="connsiteY0" fmla="*/ 200550 h 1203275"/>
              <a:gd name="connsiteX1" fmla="*/ 200550 w 2504314"/>
              <a:gd name="connsiteY1" fmla="*/ 0 h 1203275"/>
              <a:gd name="connsiteX2" fmla="*/ 2303764 w 2504314"/>
              <a:gd name="connsiteY2" fmla="*/ 0 h 1203275"/>
              <a:gd name="connsiteX3" fmla="*/ 2504314 w 2504314"/>
              <a:gd name="connsiteY3" fmla="*/ 200550 h 1203275"/>
              <a:gd name="connsiteX4" fmla="*/ 2504314 w 2504314"/>
              <a:gd name="connsiteY4" fmla="*/ 1002725 h 1203275"/>
              <a:gd name="connsiteX5" fmla="*/ 2303764 w 2504314"/>
              <a:gd name="connsiteY5" fmla="*/ 1203275 h 1203275"/>
              <a:gd name="connsiteX6" fmla="*/ 200550 w 2504314"/>
              <a:gd name="connsiteY6" fmla="*/ 1203275 h 1203275"/>
              <a:gd name="connsiteX7" fmla="*/ 0 w 2504314"/>
              <a:gd name="connsiteY7" fmla="*/ 1002725 h 1203275"/>
              <a:gd name="connsiteX8" fmla="*/ 0 w 2504314"/>
              <a:gd name="connsiteY8" fmla="*/ 200550 h 120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4314" h="1203275">
                <a:moveTo>
                  <a:pt x="0" y="200550"/>
                </a:moveTo>
                <a:cubicBezTo>
                  <a:pt x="0" y="89789"/>
                  <a:pt x="89789" y="0"/>
                  <a:pt x="200550" y="0"/>
                </a:cubicBezTo>
                <a:lnTo>
                  <a:pt x="2303764" y="0"/>
                </a:lnTo>
                <a:cubicBezTo>
                  <a:pt x="2414525" y="0"/>
                  <a:pt x="2504314" y="89789"/>
                  <a:pt x="2504314" y="200550"/>
                </a:cubicBezTo>
                <a:lnTo>
                  <a:pt x="2504314" y="1002725"/>
                </a:lnTo>
                <a:cubicBezTo>
                  <a:pt x="2504314" y="1113486"/>
                  <a:pt x="2414525" y="1203275"/>
                  <a:pt x="2303764" y="1203275"/>
                </a:cubicBezTo>
                <a:lnTo>
                  <a:pt x="200550" y="1203275"/>
                </a:lnTo>
                <a:cubicBezTo>
                  <a:pt x="89789" y="1203275"/>
                  <a:pt x="0" y="1113486"/>
                  <a:pt x="0" y="1002725"/>
                </a:cubicBezTo>
                <a:lnTo>
                  <a:pt x="0" y="200550"/>
                </a:lnTo>
                <a:close/>
              </a:path>
            </a:pathLst>
          </a:custGeom>
          <a:solidFill>
            <a:srgbClr val="CEDEE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899" tIns="127319" rIns="195899" bIns="127319" numCol="1" spcCol="1270" anchor="ctr" anchorCtr="0">
            <a:noAutofit/>
          </a:bodyPr>
          <a:lstStyle/>
          <a:p>
            <a:pPr lvl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>
                <a:solidFill>
                  <a:schemeClr val="tx1"/>
                </a:solidFill>
              </a:rPr>
              <a:t>VDPVs*</a:t>
            </a:r>
            <a:endParaRPr lang="en-US" sz="3200" kern="1200" dirty="0">
              <a:solidFill>
                <a:schemeClr val="tx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418712" y="2821224"/>
            <a:ext cx="5264912" cy="962620"/>
          </a:xfrm>
          <a:custGeom>
            <a:avLst/>
            <a:gdLst>
              <a:gd name="connsiteX0" fmla="*/ 160440 w 962620"/>
              <a:gd name="connsiteY0" fmla="*/ 0 h 5264912"/>
              <a:gd name="connsiteX1" fmla="*/ 802180 w 962620"/>
              <a:gd name="connsiteY1" fmla="*/ 0 h 5264912"/>
              <a:gd name="connsiteX2" fmla="*/ 962620 w 962620"/>
              <a:gd name="connsiteY2" fmla="*/ 160440 h 5264912"/>
              <a:gd name="connsiteX3" fmla="*/ 962620 w 962620"/>
              <a:gd name="connsiteY3" fmla="*/ 5264912 h 5264912"/>
              <a:gd name="connsiteX4" fmla="*/ 962620 w 962620"/>
              <a:gd name="connsiteY4" fmla="*/ 5264912 h 5264912"/>
              <a:gd name="connsiteX5" fmla="*/ 0 w 962620"/>
              <a:gd name="connsiteY5" fmla="*/ 5264912 h 5264912"/>
              <a:gd name="connsiteX6" fmla="*/ 0 w 962620"/>
              <a:gd name="connsiteY6" fmla="*/ 5264912 h 5264912"/>
              <a:gd name="connsiteX7" fmla="*/ 0 w 962620"/>
              <a:gd name="connsiteY7" fmla="*/ 160440 h 5264912"/>
              <a:gd name="connsiteX8" fmla="*/ 160440 w 962620"/>
              <a:gd name="connsiteY8" fmla="*/ 0 h 52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2620" h="5264912">
                <a:moveTo>
                  <a:pt x="962620" y="877505"/>
                </a:moveTo>
                <a:lnTo>
                  <a:pt x="962620" y="4387407"/>
                </a:lnTo>
                <a:cubicBezTo>
                  <a:pt x="962620" y="4872040"/>
                  <a:pt x="949487" y="5264909"/>
                  <a:pt x="933286" y="5264909"/>
                </a:cubicBezTo>
                <a:lnTo>
                  <a:pt x="0" y="5264909"/>
                </a:lnTo>
                <a:lnTo>
                  <a:pt x="0" y="5264909"/>
                </a:lnTo>
                <a:lnTo>
                  <a:pt x="0" y="3"/>
                </a:lnTo>
                <a:lnTo>
                  <a:pt x="0" y="3"/>
                </a:lnTo>
                <a:lnTo>
                  <a:pt x="933286" y="3"/>
                </a:lnTo>
                <a:cubicBezTo>
                  <a:pt x="949487" y="3"/>
                  <a:pt x="962620" y="392872"/>
                  <a:pt x="962620" y="877505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1" tIns="81281" rIns="115570" bIns="81281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Vaccine-associated paralytic poliomyelitis (VAPP)**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dirty="0" smtClean="0"/>
              <a:t>Estimated ~250-500 globally per year</a:t>
            </a:r>
          </a:p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dirty="0" smtClean="0"/>
              <a:t>Type </a:t>
            </a:r>
            <a:r>
              <a:rPr lang="en-US" sz="1600" dirty="0"/>
              <a:t>2 </a:t>
            </a:r>
            <a:r>
              <a:rPr lang="en-US" sz="1600" dirty="0" smtClean="0"/>
              <a:t>accounts </a:t>
            </a:r>
            <a:r>
              <a:rPr lang="en-US" sz="1600" dirty="0"/>
              <a:t>for about 40% of VAPP</a:t>
            </a:r>
            <a:endParaRPr lang="en-US" sz="16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917511" y="2682925"/>
            <a:ext cx="2504314" cy="1203275"/>
          </a:xfrm>
          <a:custGeom>
            <a:avLst/>
            <a:gdLst>
              <a:gd name="connsiteX0" fmla="*/ 0 w 2504314"/>
              <a:gd name="connsiteY0" fmla="*/ 200550 h 1203275"/>
              <a:gd name="connsiteX1" fmla="*/ 200550 w 2504314"/>
              <a:gd name="connsiteY1" fmla="*/ 0 h 1203275"/>
              <a:gd name="connsiteX2" fmla="*/ 2303764 w 2504314"/>
              <a:gd name="connsiteY2" fmla="*/ 0 h 1203275"/>
              <a:gd name="connsiteX3" fmla="*/ 2504314 w 2504314"/>
              <a:gd name="connsiteY3" fmla="*/ 200550 h 1203275"/>
              <a:gd name="connsiteX4" fmla="*/ 2504314 w 2504314"/>
              <a:gd name="connsiteY4" fmla="*/ 1002725 h 1203275"/>
              <a:gd name="connsiteX5" fmla="*/ 2303764 w 2504314"/>
              <a:gd name="connsiteY5" fmla="*/ 1203275 h 1203275"/>
              <a:gd name="connsiteX6" fmla="*/ 200550 w 2504314"/>
              <a:gd name="connsiteY6" fmla="*/ 1203275 h 1203275"/>
              <a:gd name="connsiteX7" fmla="*/ 0 w 2504314"/>
              <a:gd name="connsiteY7" fmla="*/ 1002725 h 1203275"/>
              <a:gd name="connsiteX8" fmla="*/ 0 w 2504314"/>
              <a:gd name="connsiteY8" fmla="*/ 200550 h 120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4314" h="1203275">
                <a:moveTo>
                  <a:pt x="0" y="200550"/>
                </a:moveTo>
                <a:cubicBezTo>
                  <a:pt x="0" y="89789"/>
                  <a:pt x="89789" y="0"/>
                  <a:pt x="200550" y="0"/>
                </a:cubicBezTo>
                <a:lnTo>
                  <a:pt x="2303764" y="0"/>
                </a:lnTo>
                <a:cubicBezTo>
                  <a:pt x="2414525" y="0"/>
                  <a:pt x="2504314" y="89789"/>
                  <a:pt x="2504314" y="200550"/>
                </a:cubicBezTo>
                <a:lnTo>
                  <a:pt x="2504314" y="1002725"/>
                </a:lnTo>
                <a:cubicBezTo>
                  <a:pt x="2504314" y="1113486"/>
                  <a:pt x="2414525" y="1203275"/>
                  <a:pt x="2303764" y="1203275"/>
                </a:cubicBezTo>
                <a:lnTo>
                  <a:pt x="200550" y="1203275"/>
                </a:lnTo>
                <a:cubicBezTo>
                  <a:pt x="89789" y="1203275"/>
                  <a:pt x="0" y="1113486"/>
                  <a:pt x="0" y="1002725"/>
                </a:cubicBezTo>
                <a:lnTo>
                  <a:pt x="0" y="200550"/>
                </a:lnTo>
                <a:close/>
              </a:path>
            </a:pathLst>
          </a:custGeom>
          <a:solidFill>
            <a:srgbClr val="CEDEE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899" tIns="127319" rIns="195899" bIns="127319" numCol="1" spcCol="1270" anchor="ctr" anchorCtr="0">
            <a:noAutofit/>
          </a:bodyPr>
          <a:lstStyle/>
          <a:p>
            <a:pPr lvl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>
                <a:solidFill>
                  <a:schemeClr val="tx1"/>
                </a:solidFill>
              </a:rPr>
              <a:t>VAPP**</a:t>
            </a:r>
            <a:endParaRPr lang="en-US" sz="3200" kern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0831" y="5334000"/>
            <a:ext cx="8810767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sz="1200" i="1" dirty="0">
                <a:solidFill>
                  <a:schemeClr val="tx2"/>
                </a:solidFill>
              </a:rPr>
              <a:t>† </a:t>
            </a:r>
            <a:r>
              <a:rPr lang="en-US" sz="1200" i="1" dirty="0" smtClean="0">
                <a:solidFill>
                  <a:schemeClr val="tx2"/>
                </a:solidFill>
              </a:rPr>
              <a:t> More up-to-date numbers can be found at </a:t>
            </a:r>
            <a:r>
              <a:rPr lang="en-US" sz="1200" i="1" dirty="0" smtClean="0">
                <a:solidFill>
                  <a:schemeClr val="tx2"/>
                </a:solidFill>
                <a:hlinkClick r:id="rId3"/>
              </a:rPr>
              <a:t>http</a:t>
            </a:r>
            <a:r>
              <a:rPr lang="en-US" sz="1200" i="1" dirty="0">
                <a:solidFill>
                  <a:schemeClr val="tx2"/>
                </a:solidFill>
                <a:hlinkClick r:id="rId3"/>
              </a:rPr>
              <a:t>://www.polioeradication.org/Dataandmonitoring/Poliothisweek.aspx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sz="1200" i="1" dirty="0" smtClean="0">
                <a:solidFill>
                  <a:schemeClr val="tx2"/>
                </a:solidFill>
              </a:rPr>
              <a:t>*Other extremely rare VDPVs include primary immunodeficiency VDPVs (</a:t>
            </a:r>
            <a:r>
              <a:rPr lang="en-US" sz="1200" i="1" dirty="0" err="1" smtClean="0">
                <a:solidFill>
                  <a:schemeClr val="tx2"/>
                </a:solidFill>
              </a:rPr>
              <a:t>iVDPVs</a:t>
            </a:r>
            <a:r>
              <a:rPr lang="en-US" sz="1200" i="1" dirty="0" smtClean="0">
                <a:solidFill>
                  <a:schemeClr val="tx2"/>
                </a:solidFill>
              </a:rPr>
              <a:t>) and ambiguous VDPVs (</a:t>
            </a:r>
            <a:r>
              <a:rPr lang="en-US" sz="1200" i="1" dirty="0" err="1" smtClean="0">
                <a:solidFill>
                  <a:schemeClr val="tx2"/>
                </a:solidFill>
              </a:rPr>
              <a:t>aVDPVs</a:t>
            </a:r>
            <a:r>
              <a:rPr lang="en-US" sz="1200" i="1" dirty="0" smtClean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sz="1200" i="1" dirty="0" smtClean="0">
                <a:solidFill>
                  <a:schemeClr val="tx2"/>
                </a:solidFill>
              </a:rPr>
              <a:t>**Refers </a:t>
            </a:r>
            <a:r>
              <a:rPr lang="en-US" sz="1200" i="1" dirty="0">
                <a:solidFill>
                  <a:schemeClr val="tx2"/>
                </a:solidFill>
              </a:rPr>
              <a:t>to spontaneous reversion to </a:t>
            </a:r>
            <a:r>
              <a:rPr lang="en-US" sz="1200" i="1" dirty="0" err="1">
                <a:solidFill>
                  <a:schemeClr val="tx2"/>
                </a:solidFill>
              </a:rPr>
              <a:t>neurovirulence</a:t>
            </a:r>
            <a:r>
              <a:rPr lang="en-US" sz="1200" i="1" dirty="0">
                <a:solidFill>
                  <a:schemeClr val="tx2"/>
                </a:solidFill>
              </a:rPr>
              <a:t> of one of the attenuated viruses in </a:t>
            </a:r>
            <a:r>
              <a:rPr lang="en-US" sz="1200" i="1" dirty="0" smtClean="0">
                <a:solidFill>
                  <a:schemeClr val="tx2"/>
                </a:solidFill>
              </a:rPr>
              <a:t>OPV. </a:t>
            </a:r>
            <a:r>
              <a:rPr lang="en-US" sz="1200" i="1" dirty="0">
                <a:solidFill>
                  <a:schemeClr val="tx2"/>
                </a:solidFill>
              </a:rPr>
              <a:t>VAPP occurs in OPV recipients or their close contacts in contrast to </a:t>
            </a:r>
            <a:r>
              <a:rPr lang="en-US" sz="1200" i="1" dirty="0" err="1">
                <a:solidFill>
                  <a:schemeClr val="tx2"/>
                </a:solidFill>
              </a:rPr>
              <a:t>cVDPVs</a:t>
            </a:r>
            <a:r>
              <a:rPr lang="en-US" sz="1200" i="1" dirty="0">
                <a:solidFill>
                  <a:schemeClr val="tx2"/>
                </a:solidFill>
              </a:rPr>
              <a:t> which are widely transmitted in a community and are not likely to be related to contact with a recent vaccine recipient.</a:t>
            </a:r>
          </a:p>
        </p:txBody>
      </p:sp>
      <p:sp>
        <p:nvSpPr>
          <p:cNvPr id="17" name="Freeform 16"/>
          <p:cNvSpPr/>
          <p:nvPr/>
        </p:nvSpPr>
        <p:spPr>
          <a:xfrm rot="16200000">
            <a:off x="-261858" y="3290454"/>
            <a:ext cx="2560320" cy="1188720"/>
          </a:xfrm>
          <a:custGeom>
            <a:avLst/>
            <a:gdLst>
              <a:gd name="connsiteX0" fmla="*/ 0 w 2961513"/>
              <a:gd name="connsiteY0" fmla="*/ 200550 h 1203275"/>
              <a:gd name="connsiteX1" fmla="*/ 200550 w 2961513"/>
              <a:gd name="connsiteY1" fmla="*/ 0 h 1203275"/>
              <a:gd name="connsiteX2" fmla="*/ 2760963 w 2961513"/>
              <a:gd name="connsiteY2" fmla="*/ 0 h 1203275"/>
              <a:gd name="connsiteX3" fmla="*/ 2961513 w 2961513"/>
              <a:gd name="connsiteY3" fmla="*/ 200550 h 1203275"/>
              <a:gd name="connsiteX4" fmla="*/ 2961513 w 2961513"/>
              <a:gd name="connsiteY4" fmla="*/ 1002725 h 1203275"/>
              <a:gd name="connsiteX5" fmla="*/ 2760963 w 2961513"/>
              <a:gd name="connsiteY5" fmla="*/ 1203275 h 1203275"/>
              <a:gd name="connsiteX6" fmla="*/ 200550 w 2961513"/>
              <a:gd name="connsiteY6" fmla="*/ 1203275 h 1203275"/>
              <a:gd name="connsiteX7" fmla="*/ 0 w 2961513"/>
              <a:gd name="connsiteY7" fmla="*/ 1002725 h 1203275"/>
              <a:gd name="connsiteX8" fmla="*/ 0 w 2961513"/>
              <a:gd name="connsiteY8" fmla="*/ 200550 h 120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513" h="1203275">
                <a:moveTo>
                  <a:pt x="0" y="200550"/>
                </a:moveTo>
                <a:cubicBezTo>
                  <a:pt x="0" y="89789"/>
                  <a:pt x="89789" y="0"/>
                  <a:pt x="200550" y="0"/>
                </a:cubicBezTo>
                <a:lnTo>
                  <a:pt x="2760963" y="0"/>
                </a:lnTo>
                <a:cubicBezTo>
                  <a:pt x="2871724" y="0"/>
                  <a:pt x="2961513" y="89789"/>
                  <a:pt x="2961513" y="200550"/>
                </a:cubicBezTo>
                <a:lnTo>
                  <a:pt x="2961513" y="1002725"/>
                </a:lnTo>
                <a:cubicBezTo>
                  <a:pt x="2961513" y="1113486"/>
                  <a:pt x="2871724" y="1203275"/>
                  <a:pt x="2760963" y="1203275"/>
                </a:cubicBezTo>
                <a:lnTo>
                  <a:pt x="200550" y="1203275"/>
                </a:lnTo>
                <a:cubicBezTo>
                  <a:pt x="89789" y="1203275"/>
                  <a:pt x="0" y="1113486"/>
                  <a:pt x="0" y="1002725"/>
                </a:cubicBezTo>
                <a:lnTo>
                  <a:pt x="0" y="20055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899" tIns="127319" rIns="195899" bIns="12731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kern="1200" dirty="0" smtClean="0"/>
              <a:t>OPV related</a:t>
            </a:r>
            <a:endParaRPr lang="en-US" sz="3600" kern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977816-FE07-F442-81C8-6D58EF1458DB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3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CFFB995B-0383-4CF6-AC4B-0D4798B7B0A7}" type="datetime1">
              <a:rPr lang="en-US" sz="800" smtClean="0"/>
              <a:t>3/25/2014</a:t>
            </a:fld>
            <a:endParaRPr lang="en-US" sz="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800" dirty="0" smtClean="0"/>
              <a:t>IPV introduction </a:t>
            </a:r>
            <a:endParaRPr lang="en-US" sz="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GPEI Accomplishment</a:t>
            </a:r>
            <a:r>
              <a:rPr lang="en-US" dirty="0" smtClean="0"/>
              <a:t>: Significant Decline in Polio-paralyzed Children, 1988-2013*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019800"/>
            <a:ext cx="579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sz="1200" dirty="0" smtClean="0">
                <a:solidFill>
                  <a:srgbClr val="002060"/>
                </a:solidFill>
              </a:rPr>
              <a:t>*as of 31 December 2013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1511207"/>
            <a:ext cx="8355105" cy="4537262"/>
            <a:chOff x="-963705" y="1054422"/>
            <a:chExt cx="11071411" cy="6178924"/>
          </a:xfrm>
        </p:grpSpPr>
        <p:graphicFrame>
          <p:nvGraphicFramePr>
            <p:cNvPr id="26" name="Chart 2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98225052"/>
                </p:ext>
              </p:extLst>
            </p:nvPr>
          </p:nvGraphicFramePr>
          <p:xfrm>
            <a:off x="-963705" y="1054422"/>
            <a:ext cx="11071411" cy="6178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7" name="Chart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7213911"/>
                </p:ext>
              </p:extLst>
            </p:nvPr>
          </p:nvGraphicFramePr>
          <p:xfrm>
            <a:off x="5575191" y="1998011"/>
            <a:ext cx="4485736" cy="27431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7826263" y="6156599"/>
              <a:ext cx="1929617" cy="885265"/>
            </a:xfrm>
            <a:prstGeom prst="rect">
              <a:avLst/>
            </a:prstGeom>
            <a:solidFill>
              <a:srgbClr val="4F81BD">
                <a:alpha val="21176"/>
              </a:srgb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8224854" y="4725522"/>
              <a:ext cx="747623" cy="1367118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27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553998"/>
          </a:xfrm>
        </p:spPr>
        <p:txBody>
          <a:bodyPr/>
          <a:lstStyle/>
          <a:p>
            <a:pPr marL="0" indent="0"/>
            <a:r>
              <a:rPr lang="en-US" sz="2000" dirty="0"/>
              <a:t>As wild </a:t>
            </a:r>
            <a:r>
              <a:rPr lang="en-US" sz="2000" dirty="0" smtClean="0"/>
              <a:t>polioviruses are </a:t>
            </a:r>
            <a:r>
              <a:rPr lang="en-US" sz="2000" dirty="0"/>
              <a:t>eradicated, number of </a:t>
            </a:r>
            <a:r>
              <a:rPr lang="en-US" sz="2000" dirty="0" smtClean="0">
                <a:solidFill>
                  <a:srgbClr val="FF0000"/>
                </a:solidFill>
              </a:rPr>
              <a:t>vaccine-derived cases exceeds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wild poliovirus cases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5791200"/>
            <a:ext cx="6442783" cy="483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sz="1400" b="1" dirty="0" smtClean="0"/>
              <a:t>A hypothetical scenario of estimated VDPV cases compared to reported cases of wild poliovirus (as of 31 December, 2013)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DE111A-AAAA-F841-B580-C2FBE46AAEC6}" type="datetime1">
              <a:rPr lang="en-US" smtClean="0"/>
              <a:pPr/>
              <a:t>3/25/2014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696843"/>
              </p:ext>
            </p:extLst>
          </p:nvPr>
        </p:nvGraphicFramePr>
        <p:xfrm>
          <a:off x="457200" y="1295400"/>
          <a:ext cx="7162800" cy="447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89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04699"/>
          </a:xfrm>
        </p:spPr>
        <p:txBody>
          <a:bodyPr/>
          <a:lstStyle/>
          <a:p>
            <a:r>
              <a:rPr lang="en-US" dirty="0" smtClean="0"/>
              <a:t>What does it mean for the world to be polio-free?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interruption of transmission and elimination of all polio disease</a:t>
            </a:r>
          </a:p>
          <a:p>
            <a:pPr lvl="1"/>
            <a:r>
              <a:rPr lang="en-US" b="1" dirty="0" smtClean="0"/>
              <a:t>Wild </a:t>
            </a:r>
            <a:r>
              <a:rPr lang="en-US" b="1" dirty="0"/>
              <a:t>p</a:t>
            </a:r>
            <a:r>
              <a:rPr lang="en-US" b="1" dirty="0" smtClean="0"/>
              <a:t>olioviruses</a:t>
            </a:r>
          </a:p>
          <a:p>
            <a:pPr lvl="1"/>
            <a:r>
              <a:rPr lang="en-US" b="1" dirty="0" smtClean="0"/>
              <a:t>Vaccine-derived polioviruses (VDPVs)</a:t>
            </a:r>
          </a:p>
          <a:p>
            <a:pPr lvl="1"/>
            <a:r>
              <a:rPr lang="en-US" b="1" dirty="0" smtClean="0"/>
              <a:t>Vaccine-associated paralytic poliomyelitis (VAPP)</a:t>
            </a:r>
          </a:p>
          <a:p>
            <a:pPr lvl="1"/>
            <a:endParaRPr lang="en-US" b="1" dirty="0" smtClean="0"/>
          </a:p>
          <a:p>
            <a:r>
              <a:rPr lang="en-US" dirty="0" smtClean="0"/>
              <a:t>Eradication &amp; Endgame Strategic Plan 2013-2028 refers to </a:t>
            </a:r>
            <a:r>
              <a:rPr lang="en-US" b="1" i="1" u="sng" dirty="0" smtClean="0"/>
              <a:t>both wild and vaccine-derived polioviruses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95432" y="4114800"/>
            <a:ext cx="3097820" cy="2057400"/>
            <a:chOff x="1295432" y="3317770"/>
            <a:chExt cx="3097820" cy="2305260"/>
          </a:xfrm>
        </p:grpSpPr>
        <p:sp>
          <p:nvSpPr>
            <p:cNvPr id="9" name="Freeform 8"/>
            <p:cNvSpPr/>
            <p:nvPr/>
          </p:nvSpPr>
          <p:spPr>
            <a:xfrm>
              <a:off x="1295432" y="3317770"/>
              <a:ext cx="3097820" cy="691200"/>
            </a:xfrm>
            <a:custGeom>
              <a:avLst/>
              <a:gdLst>
                <a:gd name="connsiteX0" fmla="*/ 0 w 3097820"/>
                <a:gd name="connsiteY0" fmla="*/ 0 h 691200"/>
                <a:gd name="connsiteX1" fmla="*/ 3097820 w 3097820"/>
                <a:gd name="connsiteY1" fmla="*/ 0 h 691200"/>
                <a:gd name="connsiteX2" fmla="*/ 3097820 w 3097820"/>
                <a:gd name="connsiteY2" fmla="*/ 691200 h 691200"/>
                <a:gd name="connsiteX3" fmla="*/ 0 w 3097820"/>
                <a:gd name="connsiteY3" fmla="*/ 691200 h 691200"/>
                <a:gd name="connsiteX4" fmla="*/ 0 w 3097820"/>
                <a:gd name="connsiteY4" fmla="*/ 0 h 69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7820" h="691200">
                  <a:moveTo>
                    <a:pt x="0" y="0"/>
                  </a:moveTo>
                  <a:lnTo>
                    <a:pt x="3097820" y="0"/>
                  </a:lnTo>
                  <a:lnTo>
                    <a:pt x="3097820" y="691200"/>
                  </a:lnTo>
                  <a:lnTo>
                    <a:pt x="0" y="6912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Eradication</a:t>
              </a:r>
              <a:endParaRPr lang="en-US" sz="24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295432" y="4008970"/>
              <a:ext cx="3097820" cy="1614060"/>
            </a:xfrm>
            <a:custGeom>
              <a:avLst/>
              <a:gdLst>
                <a:gd name="connsiteX0" fmla="*/ 0 w 3097820"/>
                <a:gd name="connsiteY0" fmla="*/ 0 h 1614060"/>
                <a:gd name="connsiteX1" fmla="*/ 3097820 w 3097820"/>
                <a:gd name="connsiteY1" fmla="*/ 0 h 1614060"/>
                <a:gd name="connsiteX2" fmla="*/ 3097820 w 3097820"/>
                <a:gd name="connsiteY2" fmla="*/ 1614060 h 1614060"/>
                <a:gd name="connsiteX3" fmla="*/ 0 w 3097820"/>
                <a:gd name="connsiteY3" fmla="*/ 1614060 h 1614060"/>
                <a:gd name="connsiteX4" fmla="*/ 0 w 3097820"/>
                <a:gd name="connsiteY4" fmla="*/ 0 h 161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7820" h="1614060">
                  <a:moveTo>
                    <a:pt x="0" y="0"/>
                  </a:moveTo>
                  <a:lnTo>
                    <a:pt x="3097820" y="0"/>
                  </a:lnTo>
                  <a:lnTo>
                    <a:pt x="3097820" y="1614060"/>
                  </a:lnTo>
                  <a:lnTo>
                    <a:pt x="0" y="16140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 smtClean="0"/>
                <a:t>Plan refers to </a:t>
              </a:r>
              <a:r>
                <a:rPr lang="en-US" sz="2400" b="1" kern="1200" dirty="0" smtClean="0">
                  <a:solidFill>
                    <a:srgbClr val="0070C0"/>
                  </a:solidFill>
                </a:rPr>
                <a:t>wild virus</a:t>
              </a:r>
              <a:endParaRPr lang="en-US" sz="2400" b="1" kern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00600" y="4114800"/>
            <a:ext cx="3097820" cy="2057400"/>
            <a:chOff x="4826947" y="3317770"/>
            <a:chExt cx="3097820" cy="2305260"/>
          </a:xfrm>
        </p:grpSpPr>
        <p:sp>
          <p:nvSpPr>
            <p:cNvPr id="11" name="Freeform 10"/>
            <p:cNvSpPr/>
            <p:nvPr/>
          </p:nvSpPr>
          <p:spPr>
            <a:xfrm>
              <a:off x="4826947" y="3317770"/>
              <a:ext cx="3097820" cy="691200"/>
            </a:xfrm>
            <a:custGeom>
              <a:avLst/>
              <a:gdLst>
                <a:gd name="connsiteX0" fmla="*/ 0 w 3097820"/>
                <a:gd name="connsiteY0" fmla="*/ 0 h 691200"/>
                <a:gd name="connsiteX1" fmla="*/ 3097820 w 3097820"/>
                <a:gd name="connsiteY1" fmla="*/ 0 h 691200"/>
                <a:gd name="connsiteX2" fmla="*/ 3097820 w 3097820"/>
                <a:gd name="connsiteY2" fmla="*/ 691200 h 691200"/>
                <a:gd name="connsiteX3" fmla="*/ 0 w 3097820"/>
                <a:gd name="connsiteY3" fmla="*/ 691200 h 691200"/>
                <a:gd name="connsiteX4" fmla="*/ 0 w 3097820"/>
                <a:gd name="connsiteY4" fmla="*/ 0 h 69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7820" h="691200">
                  <a:moveTo>
                    <a:pt x="0" y="0"/>
                  </a:moveTo>
                  <a:lnTo>
                    <a:pt x="3097820" y="0"/>
                  </a:lnTo>
                  <a:lnTo>
                    <a:pt x="3097820" y="691200"/>
                  </a:lnTo>
                  <a:lnTo>
                    <a:pt x="0" y="6912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10439722"/>
                <a:satOff val="-25040"/>
                <a:lumOff val="1961"/>
                <a:alphaOff val="0"/>
              </a:schemeClr>
            </a:lnRef>
            <a:fillRef idx="1">
              <a:schemeClr val="accent5">
                <a:hueOff val="10439722"/>
                <a:satOff val="-25040"/>
                <a:lumOff val="1961"/>
                <a:alphaOff val="0"/>
              </a:schemeClr>
            </a:fillRef>
            <a:effectRef idx="0">
              <a:schemeClr val="accent5">
                <a:hueOff val="10439722"/>
                <a:satOff val="-25040"/>
                <a:lumOff val="19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Endgame</a:t>
              </a:r>
              <a:endParaRPr lang="en-US" sz="24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826947" y="4008970"/>
              <a:ext cx="3097820" cy="1614060"/>
            </a:xfrm>
            <a:custGeom>
              <a:avLst/>
              <a:gdLst>
                <a:gd name="connsiteX0" fmla="*/ 0 w 3097820"/>
                <a:gd name="connsiteY0" fmla="*/ 0 h 1614060"/>
                <a:gd name="connsiteX1" fmla="*/ 3097820 w 3097820"/>
                <a:gd name="connsiteY1" fmla="*/ 0 h 1614060"/>
                <a:gd name="connsiteX2" fmla="*/ 3097820 w 3097820"/>
                <a:gd name="connsiteY2" fmla="*/ 1614060 h 1614060"/>
                <a:gd name="connsiteX3" fmla="*/ 0 w 3097820"/>
                <a:gd name="connsiteY3" fmla="*/ 1614060 h 1614060"/>
                <a:gd name="connsiteX4" fmla="*/ 0 w 3097820"/>
                <a:gd name="connsiteY4" fmla="*/ 0 h 161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7820" h="1614060">
                  <a:moveTo>
                    <a:pt x="0" y="0"/>
                  </a:moveTo>
                  <a:lnTo>
                    <a:pt x="3097820" y="0"/>
                  </a:lnTo>
                  <a:lnTo>
                    <a:pt x="3097820" y="1614060"/>
                  </a:lnTo>
                  <a:lnTo>
                    <a:pt x="0" y="16140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10807894"/>
                <a:satOff val="-12023"/>
                <a:lumOff val="-47"/>
                <a:alphaOff val="0"/>
              </a:schemeClr>
            </a:lnRef>
            <a:fillRef idx="1">
              <a:schemeClr val="accent5">
                <a:tint val="40000"/>
                <a:alpha val="90000"/>
                <a:hueOff val="10807894"/>
                <a:satOff val="-12023"/>
                <a:lumOff val="-4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10807894"/>
                <a:satOff val="-12023"/>
                <a:lumOff val="-4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 smtClean="0"/>
                <a:t>Plan refers to management of </a:t>
              </a:r>
              <a:r>
                <a:rPr lang="en-US" sz="2400" b="1" kern="1200" dirty="0" smtClean="0">
                  <a:solidFill>
                    <a:srgbClr val="0070C0"/>
                  </a:solidFill>
                </a:rPr>
                <a:t>VDPVs and VAPP</a:t>
              </a:r>
              <a:endParaRPr lang="en-US" sz="2400" b="1" kern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799AD4-BC43-064A-AB50-BA24B7B88921}" type="datetime1">
              <a:rPr lang="x-none" smtClean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50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Polio Eradication &amp; Endgame Strategic Plan 2013-2018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048000"/>
            <a:ext cx="39624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sz="2400" b="1" dirty="0" smtClean="0">
                <a:solidFill>
                  <a:srgbClr val="5A471C"/>
                </a:solidFill>
              </a:rPr>
              <a:t>“complete the eradication and containment of all </a:t>
            </a:r>
            <a:r>
              <a:rPr lang="en-US" sz="2400" b="1" i="1" u="sng" dirty="0" smtClean="0">
                <a:solidFill>
                  <a:srgbClr val="0070C0"/>
                </a:solidFill>
              </a:rPr>
              <a:t>wild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  <a:r>
              <a:rPr lang="en-US" sz="2400" b="1" i="1" u="sng" dirty="0" smtClean="0">
                <a:solidFill>
                  <a:srgbClr val="0070C0"/>
                </a:solidFill>
              </a:rPr>
              <a:t>vaccine-related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</a:rPr>
              <a:t>and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u="sng" dirty="0" smtClean="0">
                <a:solidFill>
                  <a:srgbClr val="0070C0"/>
                </a:solidFill>
              </a:rPr>
              <a:t>Sabin polioviruses</a:t>
            </a:r>
            <a:r>
              <a:rPr lang="en-US" sz="2400" b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>
                <a:solidFill>
                  <a:srgbClr val="5A471C"/>
                </a:solidFill>
              </a:rPr>
              <a:t>such that no child ever again suffers paralytic poliomyelitis.”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1524000"/>
            <a:ext cx="38862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sz="2400" b="1" dirty="0" smtClean="0">
                <a:solidFill>
                  <a:srgbClr val="0070C0"/>
                </a:solidFill>
              </a:rPr>
              <a:t>The Plan differs from previous eradication plans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3886200" cy="503377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E249D7A-D6A6-BC48-BE6C-A4D7FA3A6D20}" type="datetime1">
              <a:rPr lang="en-US" smtClean="0"/>
              <a:t>3/25/2014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70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55675"/>
            <a:ext cx="8226425" cy="462371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Technical Rationale for </a:t>
            </a:r>
            <a:r>
              <a:rPr lang="en-US" sz="2000" i="1" dirty="0">
                <a:solidFill>
                  <a:schemeClr val="tx1"/>
                </a:solidFill>
              </a:rPr>
              <a:t>Oral Polio Vaccine (OPV</a:t>
            </a:r>
            <a:r>
              <a:rPr lang="en-US" sz="2000" dirty="0">
                <a:solidFill>
                  <a:schemeClr val="tx1"/>
                </a:solidFill>
              </a:rPr>
              <a:t>) Cessation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335E84E-67E8-FD44-B7D5-F84CFAD88502}" type="datetime1">
              <a:rPr lang="en-US" smtClean="0"/>
              <a:t>3/25/2014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052961-14CD-45D2-98DF-50022118EB1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Subtitle 7"/>
          <p:cNvSpPr txBox="1">
            <a:spLocks/>
          </p:cNvSpPr>
          <p:nvPr/>
        </p:nvSpPr>
        <p:spPr>
          <a:xfrm>
            <a:off x="767282" y="1066800"/>
            <a:ext cx="7467600" cy="1752600"/>
          </a:xfrm>
          <a:prstGeom prst="rect">
            <a:avLst/>
          </a:prstGeom>
        </p:spPr>
        <p:txBody>
          <a:bodyPr/>
          <a:lstStyle>
            <a:lvl1pPr marL="228600" indent="-228600" algn="l" defTabSz="914363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Wingdings" pitchFamily="2" charset="2"/>
              <a:buChar char="§"/>
              <a:defRPr sz="14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363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125000"/>
              <a:buFont typeface="Lucida Grande"/>
              <a:buChar char="-"/>
              <a:defRPr sz="14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25425" algn="l" defTabSz="914363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SzPct val="90000"/>
              <a:buFont typeface="Arial" pitchFamily="34" charset="0"/>
              <a:buChar char="−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65100" algn="l" defTabSz="914363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6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177800" algn="l" defTabSz="914363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Arial" pitchFamily="34" charset="0"/>
              <a:buChar char="◊"/>
              <a:defRPr sz="14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>
              <a:solidFill>
                <a:srgbClr val="000090"/>
              </a:solidFill>
            </a:endParaRPr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en-US" sz="2800" b="1" u="sng" dirty="0" smtClean="0"/>
              <a:t>Key Messages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000" dirty="0" smtClean="0"/>
              <a:t>Because </a:t>
            </a:r>
            <a:r>
              <a:rPr lang="en-GB" sz="2000" dirty="0" smtClean="0"/>
              <a:t>OPV in rare cases can cause paralytic disease, </a:t>
            </a:r>
            <a:r>
              <a:rPr lang="en-GB" sz="2000" b="1" dirty="0" smtClean="0"/>
              <a:t>OPV cessation must occur </a:t>
            </a:r>
            <a:r>
              <a:rPr lang="en-GB" sz="2000" dirty="0" smtClean="0"/>
              <a:t>for the world to be polio free.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OPV cessation will occur globally in two phases:</a:t>
            </a:r>
          </a:p>
          <a:p>
            <a:pPr lvl="1"/>
            <a:r>
              <a:rPr lang="en-GB" sz="2000" b="1" dirty="0" smtClean="0"/>
              <a:t>removal of type 2 component (switch from </a:t>
            </a:r>
            <a:r>
              <a:rPr lang="en-GB" sz="2000" b="1" dirty="0" err="1" smtClean="0"/>
              <a:t>tOPV</a:t>
            </a:r>
            <a:r>
              <a:rPr lang="en-GB" sz="2000" b="1" dirty="0" smtClean="0"/>
              <a:t> to </a:t>
            </a:r>
            <a:r>
              <a:rPr lang="en-GB" sz="2000" b="1" dirty="0" err="1" smtClean="0"/>
              <a:t>bOPV</a:t>
            </a:r>
            <a:r>
              <a:rPr lang="en-GB" sz="2000" b="1" dirty="0" smtClean="0"/>
              <a:t>) in 2016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/>
              <a:t>followed by </a:t>
            </a:r>
            <a:r>
              <a:rPr lang="en-GB" sz="2000" b="1" dirty="0" err="1" smtClean="0"/>
              <a:t>bOPV</a:t>
            </a:r>
            <a:r>
              <a:rPr lang="en-GB" sz="2000" b="1" dirty="0" smtClean="0"/>
              <a:t> withdrawal and cessation of OPV use in 2018-2019</a:t>
            </a:r>
            <a:r>
              <a:rPr lang="en-GB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39290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Gates Foundation Deck Template v1.0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ates Found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12700">
          <a:noFill/>
          <a:headEnd type="none" w="med" len="med"/>
          <a:tailEnd type="none" w="med" len="med"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>
          <a:defRPr sz="2300" dirty="0" smtClean="0">
            <a:solidFill>
              <a:schemeClr val="accent1">
                <a:lumMod val="50000"/>
              </a:schemeClr>
            </a:solidFill>
            <a:latin typeface="Segoe" pitchFamily="34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396875" indent="-396875">
          <a:lnSpc>
            <a:spcPct val="90000"/>
          </a:lnSpc>
          <a:spcBef>
            <a:spcPct val="20000"/>
          </a:spcBef>
          <a:buClr>
            <a:srgbClr val="CE6B28"/>
          </a:buClr>
          <a:buFont typeface="Wingdings" pitchFamily="2" charset="2"/>
          <a:buChar char="§"/>
          <a:defRPr sz="2400" b="1" dirty="0" smtClean="0">
            <a:solidFill>
              <a:srgbClr val="5A471C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tes Found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90784C89A5534D98244DBC62415898" ma:contentTypeVersion="6" ma:contentTypeDescription="Create a new document." ma:contentTypeScope="" ma:versionID="c7a1b0eae42942a36e201136b8b06d61">
  <xsd:schema xmlns:xsd="http://www.w3.org/2001/XMLSchema" xmlns:p="http://schemas.microsoft.com/office/2006/metadata/properties" xmlns:ns1="c0db227b-5ff4-4541-9913-8452aa27a046" targetNamespace="http://schemas.microsoft.com/office/2006/metadata/properties" ma:root="true" ma:fieldsID="75de6b6644bde5f26ee02bf548adbbe1" ns1:_="">
    <xsd:import namespace="c0db227b-5ff4-4541-9913-8452aa27a046"/>
    <xsd:element name="properties">
      <xsd:complexType>
        <xsd:sequence>
          <xsd:element name="documentManagement">
            <xsd:complexType>
              <xsd:all>
                <xsd:element ref="ns1:Meeting_x0020_Date" minOccurs="0"/>
                <xsd:element ref="ns1:Meeting" minOccurs="0"/>
                <xsd:element ref="ns1:Topics" minOccurs="0"/>
                <xsd:element ref="ns1:Document_x0020_Type" minOccurs="0"/>
                <xsd:element ref="ns1:Highlight_x0020_Until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c0db227b-5ff4-4541-9913-8452aa27a046" elementFormDefault="qualified">
    <xsd:import namespace="http://schemas.microsoft.com/office/2006/documentManagement/types"/>
    <xsd:element name="Meeting_x0020_Date" ma:index="0" nillable="true" ma:displayName="Meeting Date" ma:format="DateTime" ma:internalName="Meeting_x0020_Date">
      <xsd:simpleType>
        <xsd:restriction base="dms:DateTime"/>
      </xsd:simpleType>
    </xsd:element>
    <xsd:element name="Meeting" ma:index="1" nillable="true" ma:displayName="Meeting" ma:format="Dropdown" ma:internalName="Meeting">
      <xsd:simpleType>
        <xsd:union memberTypes="dms:Text">
          <xsd:simpleType>
            <xsd:restriction base="dms:Choice">
              <xsd:enumeration value="Vaccine Delivery Team Meeting"/>
              <xsd:enumeration value="Programmatic Meeting"/>
              <xsd:enumeration value="Polio Impact Assessment Meeting"/>
              <xsd:enumeration value="Semi-Annual Meetings"/>
            </xsd:restriction>
          </xsd:simpleType>
        </xsd:union>
      </xsd:simpleType>
    </xsd:element>
    <xsd:element name="Topics" ma:index="4" nillable="true" ma:displayName="Topics" ma:list="{B7D09D1D-8AA8-4D97-8C01-6EF754A590BC}" ma:internalName="Topics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_x0020_Type" ma:index="11" nillable="true" ma:displayName="Document Type" ma:list="{FD3570CF-9B1D-4B7F-9341-A7211472AA81}" ma:internalName="Document_x0020_Type" ma:showField="Title">
      <xsd:simpleType>
        <xsd:restriction base="dms:Lookup"/>
      </xsd:simpleType>
    </xsd:element>
    <xsd:element name="Highlight_x0020_Until" ma:index="12" nillable="true" ma:displayName="Highlight Until" ma:format="DateOnly" ma:internalName="Highlight_x0020_Until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Meeting xmlns="c0db227b-5ff4-4541-9913-8452aa27a046">Semi-Annual Meetings</Meeting>
    <Meeting_x0020_Date xmlns="c0db227b-5ff4-4541-9913-8452aa27a046">2011-06-06T07:00:00+00:00</Meeting_x0020_Date>
    <Document_x0020_Type xmlns="c0db227b-5ff4-4541-9913-8452aa27a046">3</Document_x0020_Type>
    <Highlight_x0020_Until xmlns="c0db227b-5ff4-4541-9913-8452aa27a046">2011-06-07T07:00:00+00:00</Highlight_x0020_Until>
    <Topics xmlns="c0db227b-5ff4-4541-9913-8452aa27a046">
      <Value>5</Value>
      <Value>2</Value>
      <Value>6</Value>
      <Value>7</Value>
    </Topics>
  </documentManagement>
</p:properties>
</file>

<file path=customXml/itemProps1.xml><?xml version="1.0" encoding="utf-8"?>
<ds:datastoreItem xmlns:ds="http://schemas.openxmlformats.org/officeDocument/2006/customXml" ds:itemID="{82FCA0D9-D226-44AE-A521-B705280882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88A7C1-A602-4416-A76D-184434B15B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db227b-5ff4-4541-9913-8452aa27a04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50F064A-5823-4994-90D4-509C847827F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c0db227b-5ff4-4541-9913-8452aa27a046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Gates Foundation Deck Template v1.0.potx</Template>
  <TotalTime>21131</TotalTime>
  <Words>2886</Words>
  <Application>Microsoft Office PowerPoint</Application>
  <PresentationFormat>On-screen Show (4:3)</PresentationFormat>
  <Paragraphs>450</Paragraphs>
  <Slides>34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Gates Foundation Deck Template v1.0</vt:lpstr>
      <vt:lpstr>Office Theme</vt:lpstr>
      <vt:lpstr>1_Office Theme</vt:lpstr>
      <vt:lpstr>2_Office Theme</vt:lpstr>
      <vt:lpstr>Worksheet</vt:lpstr>
      <vt:lpstr>Chart</vt:lpstr>
      <vt:lpstr>Inactivated Polio Vaccine (IPV)   Rationale for IPV introduction &amp; OPV withdrawal in relation to Objective 2 of The Polio Eradication &amp; Endgame Strategic Plan</vt:lpstr>
      <vt:lpstr>Objectives of this session</vt:lpstr>
      <vt:lpstr>Oral Polio Vaccines (OPV) in routine and supplementary immunization activities globally </vt:lpstr>
      <vt:lpstr>Types of polioviruses</vt:lpstr>
      <vt:lpstr>GPEI Accomplishment: Significant Decline in Polio-paralyzed Children, 1988-2013*</vt:lpstr>
      <vt:lpstr>As wild polioviruses are eradicated, number of vaccine-derived cases exceeds wild poliovirus cases</vt:lpstr>
      <vt:lpstr>What does it mean for the world to be polio-free?</vt:lpstr>
      <vt:lpstr>The Polio Eradication &amp; Endgame Strategic Plan 2013-2018</vt:lpstr>
      <vt:lpstr>Technical Rationale for Oral Polio Vaccine (OPV) Cessation </vt:lpstr>
      <vt:lpstr>Rationale for continuing use of OPV until Polio Eradication &amp; Global Certification</vt:lpstr>
      <vt:lpstr>Objective 2 of the Plan calls for a phased withdrawal and containment of OPV globally</vt:lpstr>
      <vt:lpstr>Rationale for removing type 2 component of OPV (OPV2)</vt:lpstr>
      <vt:lpstr>Rationale for retaining Types 1 &amp; Types 3 components of OPV (bivalent OPV) until global certification of polio eradication</vt:lpstr>
      <vt:lpstr>Risks associated with OPV2 cessation</vt:lpstr>
      <vt:lpstr>Role of OPV post-eradication</vt:lpstr>
      <vt:lpstr>Technical Rationale for Introduction for Inactivated Polio Vaccine (IPV) </vt:lpstr>
      <vt:lpstr>What is the new endgame?</vt:lpstr>
      <vt:lpstr>Planned use of IPV: SAGE Recommendations</vt:lpstr>
      <vt:lpstr>Example 6-10-14 week schedule with IPV</vt:lpstr>
      <vt:lpstr>Objective 2 of The Plan addresses the Endgame through three distinct stages</vt:lpstr>
      <vt:lpstr>Features of Inactivated Polio Vaccine (IPV)</vt:lpstr>
      <vt:lpstr>Rationale for introducing at least one dose of IPV prior to the tOPV-bOPV switch</vt:lpstr>
      <vt:lpstr>Individual protection against paralytic disease induced by IPV – REDUCE RISKS</vt:lpstr>
      <vt:lpstr>Impact of one dose of IPV*</vt:lpstr>
      <vt:lpstr>Rationale for administering IPV after 14 weeks of age, in the context of the Endgame Plan</vt:lpstr>
      <vt:lpstr>IPV Evidence: One IPV dose prevents VAPP in Hungary. Implies priming induces clinical protection.</vt:lpstr>
      <vt:lpstr>IPV in reducing transmission of polioviruses – Interrupt Transmission</vt:lpstr>
      <vt:lpstr>OPV challenge studies: Shedding of poliovirus in IPV versus OPV vaccinees</vt:lpstr>
      <vt:lpstr>IPV in boosting immunity in OPV primed individuals – Hastens Eradication</vt:lpstr>
      <vt:lpstr>A single dose of IPV after prior doses of tOPV boosts immunity to types 1 &amp; 3</vt:lpstr>
      <vt:lpstr>Impact of IPV vs. OPV booster after OPV3 in seronegative individuals at 9 months of age, Côte d'Ivoire (Lancet, 1993)</vt:lpstr>
      <vt:lpstr>PowerPoint Presentation</vt:lpstr>
      <vt:lpstr>Summary of technical rationale for introducing at least one dose of IPV prior to the tOPV-bOPV switch</vt:lpstr>
      <vt:lpstr>Key messages for IPV introduction &amp; OPV cessation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20130812 IMG IPV Financing Presentation for Sep 10 Donor Meeting v0.1</dc:title>
  <dc:subject>20130812 IMG IPV Financing Presentation for Sep 10 Donor Meeting v0.1</dc:subject>
  <dc:creator>Robin Schofield (Linksbridge LLC)</dc:creator>
  <cp:keywords>DRAFT</cp:keywords>
  <cp:lastModifiedBy>Patel, Manish</cp:lastModifiedBy>
  <cp:revision>1122</cp:revision>
  <cp:lastPrinted>2013-09-09T07:39:04Z</cp:lastPrinted>
  <dcterms:created xsi:type="dcterms:W3CDTF">2009-04-22T17:55:43Z</dcterms:created>
  <dcterms:modified xsi:type="dcterms:W3CDTF">2014-03-25T13:46:46Z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0x010100C890784C89A5534D98244DBC62415898</vt:lpwstr>
  </property>
  <property fmtid="{D5CDD505-2E9C-101B-9397-08002B2CF9AE}" pid="3" name="_AdHocReviewCycleID">
    <vt:i4>-1703225020</vt:i4>
  </property>
  <property fmtid="{D5CDD505-2E9C-101B-9397-08002B2CF9AE}" pid="4" name="_NewReviewCycle">
    <vt:lpwstr/>
  </property>
  <property fmtid="{D5CDD505-2E9C-101B-9397-08002B2CF9AE}" pid="5" name="_EmailSubject">
    <vt:lpwstr>Updated slides</vt:lpwstr>
  </property>
  <property fmtid="{D5CDD505-2E9C-101B-9397-08002B2CF9AE}" pid="6" name="_AuthorEmail">
    <vt:lpwstr>lourencod@who.int</vt:lpwstr>
  </property>
  <property fmtid="{D5CDD505-2E9C-101B-9397-08002B2CF9AE}" pid="7" name="_AuthorEmailDisplayName">
    <vt:lpwstr>LOURENCO LEVIN, Dalia</vt:lpwstr>
  </property>
</Properties>
</file>