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4"/>
  </p:sldMasterIdLst>
  <p:notesMasterIdLst>
    <p:notesMasterId r:id="rId23"/>
  </p:notesMasterIdLst>
  <p:handoutMasterIdLst>
    <p:handoutMasterId r:id="rId24"/>
  </p:handoutMasterIdLst>
  <p:sldIdLst>
    <p:sldId id="256" r:id="rId5"/>
    <p:sldId id="556" r:id="rId6"/>
    <p:sldId id="554" r:id="rId7"/>
    <p:sldId id="259" r:id="rId8"/>
    <p:sldId id="561" r:id="rId9"/>
    <p:sldId id="539" r:id="rId10"/>
    <p:sldId id="541" r:id="rId11"/>
    <p:sldId id="552" r:id="rId12"/>
    <p:sldId id="546" r:id="rId13"/>
    <p:sldId id="553" r:id="rId14"/>
    <p:sldId id="550" r:id="rId15"/>
    <p:sldId id="544" r:id="rId16"/>
    <p:sldId id="558" r:id="rId17"/>
    <p:sldId id="559" r:id="rId18"/>
    <p:sldId id="547" r:id="rId19"/>
    <p:sldId id="545" r:id="rId20"/>
    <p:sldId id="548" r:id="rId21"/>
    <p:sldId id="562" r:id="rId22"/>
  </p:sldIdLst>
  <p:sldSz cx="9144000" cy="6858000" type="screen4x3"/>
  <p:notesSz cx="7315200" cy="96012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696">
          <p15:clr>
            <a:srgbClr val="A4A3A4"/>
          </p15:clr>
        </p15:guide>
        <p15:guide id="2" orient="horz" pos="864">
          <p15:clr>
            <a:srgbClr val="A4A3A4"/>
          </p15:clr>
        </p15:guide>
        <p15:guide id="3" pos="5472">
          <p15:clr>
            <a:srgbClr val="A4A3A4"/>
          </p15:clr>
        </p15:guide>
        <p15:guide id="4" pos="288">
          <p15:clr>
            <a:srgbClr val="A4A3A4"/>
          </p15:clr>
        </p15:guide>
      </p15:sldGuideLst>
    </p:ext>
    <p:ext uri="{2D200454-40CA-4A62-9FC3-DE9A4176ACB9}">
      <p15:notesGuideLst xmlns:p15="http://schemas.microsoft.com/office/powerpoint/2012/main" xmlns="">
        <p15:guide id="1" orient="horz" pos="5893" userDrawn="1">
          <p15:clr>
            <a:srgbClr val="A4A3A4"/>
          </p15:clr>
        </p15:guide>
        <p15:guide id="2" pos="4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fano Malvolti" initials="SM" lastIdx="2" clrIdx="0"/>
  <p:cmAuthor id="1" name="Patel, Manish" initials="PM" lastIdx="2" clrIdx="1"/>
  <p:cmAuthor id="2" name="Tohme, Rania A. (CDC/CGH/GID)" initials="rat" lastIdx="7" clrIdx="2"/>
  <p:cmAuthor id="3" name="Garon, Julie R." initials="JRG"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1B9"/>
    <a:srgbClr val="332D13"/>
    <a:srgbClr val="DEFDBF"/>
    <a:srgbClr val="CEDEE4"/>
    <a:srgbClr val="BCFA7E"/>
    <a:srgbClr val="CE6B29"/>
    <a:srgbClr val="CFAAAC"/>
    <a:srgbClr val="4D9FE9"/>
    <a:srgbClr val="FFFFFF"/>
    <a:srgbClr val="F2EE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09" autoAdjust="0"/>
    <p:restoredTop sz="81635" autoAdjust="0"/>
  </p:normalViewPr>
  <p:slideViewPr>
    <p:cSldViewPr>
      <p:cViewPr>
        <p:scale>
          <a:sx n="81" d="100"/>
          <a:sy n="81" d="100"/>
        </p:scale>
        <p:origin x="6" y="-276"/>
      </p:cViewPr>
      <p:guideLst>
        <p:guide orient="horz" pos="3696"/>
        <p:guide orient="horz" pos="864"/>
        <p:guide pos="5472"/>
        <p:guide pos="288"/>
      </p:guideLst>
    </p:cSldViewPr>
  </p:slideViewPr>
  <p:outlineViewPr>
    <p:cViewPr>
      <p:scale>
        <a:sx n="33" d="100"/>
        <a:sy n="33" d="100"/>
      </p:scale>
      <p:origin x="16"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p:scale>
          <a:sx n="82" d="100"/>
          <a:sy n="82" d="100"/>
        </p:scale>
        <p:origin x="-1368" y="-72"/>
      </p:cViewPr>
      <p:guideLst>
        <p:guide orient="horz" pos="5893"/>
        <p:guide pos="4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31476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3611" tIns="46805" rIns="93611" bIns="46805" rtlCol="0" anchor="ctr"/>
          <a:lstStyle/>
          <a:p>
            <a:endParaRPr lang="en-US"/>
          </a:p>
        </p:txBody>
      </p:sp>
      <p:sp>
        <p:nvSpPr>
          <p:cNvPr id="5" name="Notes Placeholder 4"/>
          <p:cNvSpPr>
            <a:spLocks noGrp="1"/>
          </p:cNvSpPr>
          <p:nvPr>
            <p:ph type="body" sz="quarter" idx="3"/>
          </p:nvPr>
        </p:nvSpPr>
        <p:spPr>
          <a:xfrm>
            <a:off x="731521" y="4560573"/>
            <a:ext cx="5852160" cy="4320539"/>
          </a:xfrm>
          <a:prstGeom prst="rect">
            <a:avLst/>
          </a:prstGeom>
        </p:spPr>
        <p:txBody>
          <a:bodyPr vert="horz" lIns="93611" tIns="46805" rIns="93611" bIns="4680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874726" y="8873956"/>
            <a:ext cx="729827" cy="480059"/>
          </a:xfrm>
          <a:prstGeom prst="rect">
            <a:avLst/>
          </a:prstGeom>
        </p:spPr>
        <p:txBody>
          <a:bodyPr vert="horz" lIns="93611" tIns="46805" rIns="93611" bIns="46805" rtlCol="0" anchor="b"/>
          <a:lstStyle>
            <a:lvl1pPr algn="r">
              <a:defRPr sz="900"/>
            </a:lvl1pPr>
          </a:lstStyle>
          <a:p>
            <a:fld id="{8B263312-38AA-4E1E-B2B5-0F8F122B24FE}" type="slidenum">
              <a:rPr lang="en-US" smtClean="0"/>
              <a:pPr/>
              <a:t>‹#›</a:t>
            </a:fld>
            <a:endParaRPr lang="en-US" dirty="0"/>
          </a:p>
        </p:txBody>
      </p:sp>
      <p:sp>
        <p:nvSpPr>
          <p:cNvPr id="8" name="Footer Placeholder 7"/>
          <p:cNvSpPr>
            <a:spLocks noGrp="1"/>
          </p:cNvSpPr>
          <p:nvPr>
            <p:ph type="ftr" sz="quarter" idx="4"/>
          </p:nvPr>
        </p:nvSpPr>
        <p:spPr>
          <a:xfrm>
            <a:off x="700525" y="8874282"/>
            <a:ext cx="3170582" cy="479734"/>
          </a:xfrm>
          <a:prstGeom prst="rect">
            <a:avLst/>
          </a:prstGeom>
        </p:spPr>
        <p:txBody>
          <a:bodyPr vert="horz" lIns="91440" tIns="45720" rIns="91440" bIns="45720" rtlCol="0" anchor="b"/>
          <a:lstStyle>
            <a:lvl1pPr algn="l">
              <a:defRPr sz="900"/>
            </a:lvl1pPr>
          </a:lstStyle>
          <a:p>
            <a:r>
              <a:rPr lang="en-US" dirty="0" smtClean="0"/>
              <a:t>© 2012 IMG</a:t>
            </a:r>
            <a:endParaRPr lang="en-US" dirty="0"/>
          </a:p>
        </p:txBody>
      </p:sp>
    </p:spTree>
    <p:extLst>
      <p:ext uri="{BB962C8B-B14F-4D97-AF65-F5344CB8AC3E}">
        <p14:creationId xmlns:p14="http://schemas.microsoft.com/office/powerpoint/2010/main" val="1627315785"/>
      </p:ext>
    </p:extLst>
  </p:cSld>
  <p:clrMap bg1="lt1" tx1="dk1" bg2="lt2" tx2="dk2" accent1="accent1" accent2="accent2" accent3="accent3" accent4="accent4" accent5="accent5" accent6="accent6" hlink="hlink" folHlink="folHlink"/>
  <p:hf hdr="0" dt="0"/>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dc.gov/mmwr/PDF/rr/rr4603.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a:noFill/>
          <a:ln/>
        </p:spPr>
        <p:txBody>
          <a:bodyPr/>
          <a:lstStyle/>
          <a:p>
            <a:pPr eaLnBrk="1" hangingPunct="1">
              <a:spcBef>
                <a:spcPct val="0"/>
              </a:spcBef>
            </a:pPr>
            <a:endParaRPr lang="en-US" dirty="0" smtClean="0">
              <a:latin typeface="Segoe"/>
            </a:endParaRPr>
          </a:p>
        </p:txBody>
      </p:sp>
      <p:sp>
        <p:nvSpPr>
          <p:cNvPr id="27652" name="Slide Number Placeholder 3"/>
          <p:cNvSpPr txBox="1">
            <a:spLocks noGrp="1"/>
          </p:cNvSpPr>
          <p:nvPr/>
        </p:nvSpPr>
        <p:spPr bwMode="auto">
          <a:xfrm>
            <a:off x="5874028" y="8873242"/>
            <a:ext cx="730526" cy="480389"/>
          </a:xfrm>
          <a:prstGeom prst="rect">
            <a:avLst/>
          </a:prstGeom>
          <a:noFill/>
          <a:ln w="9525">
            <a:noFill/>
            <a:miter lim="800000"/>
            <a:headEnd/>
            <a:tailEnd/>
          </a:ln>
        </p:spPr>
        <p:txBody>
          <a:bodyPr lIns="92673" tIns="46336" rIns="92673" bIns="46336" anchor="b"/>
          <a:lstStyle/>
          <a:p>
            <a:pPr algn="r" defTabSz="903053"/>
            <a:fld id="{1465F64A-35D2-460D-9E56-D1C266004D56}" type="slidenum">
              <a:rPr lang="en-US" sz="900"/>
              <a:pPr algn="r" defTabSz="903053"/>
              <a:t>1</a:t>
            </a:fld>
            <a:endParaRPr lang="en-US" sz="900" dirty="0"/>
          </a:p>
        </p:txBody>
      </p:sp>
      <p:sp>
        <p:nvSpPr>
          <p:cNvPr id="27653" name="Footer Placeholder 4"/>
          <p:cNvSpPr txBox="1">
            <a:spLocks noGrp="1"/>
          </p:cNvSpPr>
          <p:nvPr/>
        </p:nvSpPr>
        <p:spPr bwMode="auto">
          <a:xfrm>
            <a:off x="700712" y="8873242"/>
            <a:ext cx="3170582" cy="480389"/>
          </a:xfrm>
          <a:prstGeom prst="rect">
            <a:avLst/>
          </a:prstGeom>
          <a:noFill/>
          <a:ln w="9525">
            <a:noFill/>
            <a:miter lim="800000"/>
            <a:headEnd/>
            <a:tailEnd/>
          </a:ln>
        </p:spPr>
        <p:txBody>
          <a:bodyPr lIns="90524" tIns="45262" rIns="90524" bIns="45262" anchor="b"/>
          <a:lstStyle/>
          <a:p>
            <a:pPr defTabSz="903053"/>
            <a:r>
              <a:rPr lang="en-US" sz="900" dirty="0" smtClean="0"/>
              <a:t>© 2012 IMG</a:t>
            </a:r>
            <a:endParaRPr lang="en-US" sz="900" dirty="0"/>
          </a:p>
        </p:txBody>
      </p:sp>
    </p:spTree>
    <p:extLst>
      <p:ext uri="{BB962C8B-B14F-4D97-AF65-F5344CB8AC3E}">
        <p14:creationId xmlns:p14="http://schemas.microsoft.com/office/powerpoint/2010/main" val="4051326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US" dirty="0"/>
              <a:t>The Cutter incident resulted in the first coordinated national response to a medical emergency and in the creation of a better system of regulating vaccines. But the incident's final ironic legacy may lie in a court ruling that, although designed to protect children from harm, has greatly reduced the willingness of pharmaceutical companies to make lifesaving vaccines.</a:t>
            </a:r>
          </a:p>
        </p:txBody>
      </p:sp>
      <p:sp>
        <p:nvSpPr>
          <p:cNvPr id="4" name="Slide Number Placeholder 3"/>
          <p:cNvSpPr>
            <a:spLocks noGrp="1"/>
          </p:cNvSpPr>
          <p:nvPr>
            <p:ph type="sldNum" sz="quarter" idx="10"/>
          </p:nvPr>
        </p:nvSpPr>
        <p:spPr/>
        <p:txBody>
          <a:bodyPr/>
          <a:lstStyle/>
          <a:p>
            <a:fld id="{6D23DDD7-EBD7-481E-B137-71DB3FBC5B3C}" type="slidenum">
              <a:rPr lang="en-US" smtClean="0"/>
              <a:t>5</a:t>
            </a:fld>
            <a:endParaRPr lang="en-US"/>
          </a:p>
        </p:txBody>
      </p:sp>
    </p:spTree>
    <p:extLst>
      <p:ext uri="{BB962C8B-B14F-4D97-AF65-F5344CB8AC3E}">
        <p14:creationId xmlns:p14="http://schemas.microsoft.com/office/powerpoint/2010/main" val="1616566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
        <p:nvSpPr>
          <p:cNvPr id="5" name="Footer Placeholder 4"/>
          <p:cNvSpPr>
            <a:spLocks noGrp="1"/>
          </p:cNvSpPr>
          <p:nvPr>
            <p:ph type="ftr" sz="quarter" idx="11"/>
          </p:nvPr>
        </p:nvSpPr>
        <p:spPr/>
        <p:txBody>
          <a:bodyPr/>
          <a:lstStyle/>
          <a:p>
            <a:r>
              <a:rPr lang="en-US" smtClean="0"/>
              <a:t>© 2012 IMG</a:t>
            </a:r>
            <a:endParaRPr lang="en-US" dirty="0"/>
          </a:p>
        </p:txBody>
      </p:sp>
    </p:spTree>
    <p:extLst>
      <p:ext uri="{BB962C8B-B14F-4D97-AF65-F5344CB8AC3E}">
        <p14:creationId xmlns:p14="http://schemas.microsoft.com/office/powerpoint/2010/main" val="110901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US" dirty="0" smtClean="0">
                <a:hlinkClick r:id="rId3"/>
              </a:rPr>
              <a:t>http://www.cdc.gov/mmwr/PDF/rr/rr4603.pdf</a:t>
            </a:r>
            <a:endParaRPr lang="en-US" dirty="0" smtClean="0"/>
          </a:p>
          <a:p>
            <a:r>
              <a:rPr lang="en-US" dirty="0" smtClean="0"/>
              <a:t>need to be sure to point out that 2-5/</a:t>
            </a:r>
            <a:r>
              <a:rPr lang="en-US" dirty="0" err="1" smtClean="0"/>
              <a:t>yr</a:t>
            </a:r>
            <a:r>
              <a:rPr lang="en-US" dirty="0" smtClean="0"/>
              <a:t> in sequential schedule is a projection based on distribution of recipient and contact cases</a:t>
            </a:r>
            <a:endParaRPr lang="en-US" dirty="0"/>
          </a:p>
        </p:txBody>
      </p:sp>
      <p:sp>
        <p:nvSpPr>
          <p:cNvPr id="4" name="Slide Number Placeholder 3"/>
          <p:cNvSpPr>
            <a:spLocks noGrp="1"/>
          </p:cNvSpPr>
          <p:nvPr>
            <p:ph type="sldNum" sz="quarter" idx="10"/>
          </p:nvPr>
        </p:nvSpPr>
        <p:spPr/>
        <p:txBody>
          <a:bodyPr/>
          <a:lstStyle/>
          <a:p>
            <a:fld id="{6D23DDD7-EBD7-481E-B137-71DB3FBC5B3C}" type="slidenum">
              <a:rPr lang="en-US" smtClean="0"/>
              <a:pPr/>
              <a:t>8</a:t>
            </a:fld>
            <a:endParaRPr lang="en-US"/>
          </a:p>
        </p:txBody>
      </p:sp>
    </p:spTree>
    <p:extLst>
      <p:ext uri="{BB962C8B-B14F-4D97-AF65-F5344CB8AC3E}">
        <p14:creationId xmlns:p14="http://schemas.microsoft.com/office/powerpoint/2010/main" val="1252182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Rectangle 9"/>
          <p:cNvSpPr/>
          <p:nvPr userDrawn="1"/>
        </p:nvSpPr>
        <p:spPr bwMode="auto">
          <a:xfrm>
            <a:off x="0" y="0"/>
            <a:ext cx="9144000" cy="4464996"/>
          </a:xfrm>
          <a:prstGeom prst="rect">
            <a:avLst/>
          </a:prstGeom>
          <a:solidFill>
            <a:schemeClr val="accent4">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accent1">
                  <a:lumMod val="50000"/>
                </a:schemeClr>
              </a:solidFill>
              <a:latin typeface="Segoe" pitchFamily="34" charset="0"/>
            </a:endParaRPr>
          </a:p>
        </p:txBody>
      </p:sp>
      <p:sp>
        <p:nvSpPr>
          <p:cNvPr id="2" name="Title 1"/>
          <p:cNvSpPr>
            <a:spLocks noGrp="1"/>
          </p:cNvSpPr>
          <p:nvPr>
            <p:ph type="ctrTitle"/>
          </p:nvPr>
        </p:nvSpPr>
        <p:spPr>
          <a:xfrm>
            <a:off x="457200" y="537405"/>
            <a:ext cx="8226425" cy="447815"/>
          </a:xfrm>
        </p:spPr>
        <p:txBody>
          <a:bodyPr wrap="square" tIns="0">
            <a:spAutoFit/>
          </a:bodyPr>
          <a:lstStyle>
            <a:lvl1pPr>
              <a:lnSpc>
                <a:spcPct val="77000"/>
              </a:lnSpc>
              <a:defRPr sz="3600" cap="none" spc="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31965" y="5223084"/>
            <a:ext cx="5694209" cy="460639"/>
          </a:xfrm>
        </p:spPr>
        <p:txBody>
          <a:bodyPr wrap="square" anchor="t" anchorCtr="0">
            <a:noAutofit/>
          </a:bodyPr>
          <a:lstStyle>
            <a:lvl1pPr marL="0" indent="0" algn="l">
              <a:lnSpc>
                <a:spcPts val="2200"/>
              </a:lnSpc>
              <a:spcBef>
                <a:spcPts val="0"/>
              </a:spcBef>
              <a:spcAft>
                <a:spcPts val="0"/>
              </a:spcAft>
              <a:buNone/>
              <a:defRPr sz="1700" spc="0" baseline="0">
                <a:solidFill>
                  <a:schemeClr val="accent2"/>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4" hasCustomPrompt="1"/>
          </p:nvPr>
        </p:nvSpPr>
        <p:spPr>
          <a:xfrm>
            <a:off x="457200" y="1567987"/>
            <a:ext cx="8226426" cy="1241081"/>
          </a:xfrm>
        </p:spPr>
        <p:txBody>
          <a:bodyPr/>
          <a:lstStyle>
            <a:lvl1pPr marL="0" indent="0">
              <a:lnSpc>
                <a:spcPts val="2600"/>
              </a:lnSpc>
              <a:spcAft>
                <a:spcPts val="400"/>
              </a:spcAft>
              <a:buNone/>
              <a:defRPr>
                <a:solidFill>
                  <a:srgbClr val="FFFFFF"/>
                </a:solidFill>
              </a:defRPr>
            </a:lvl1pPr>
            <a:lvl2pPr marL="0" indent="0">
              <a:lnSpc>
                <a:spcPts val="2800"/>
              </a:lnSpc>
              <a:spcAft>
                <a:spcPts val="600"/>
              </a:spcAft>
              <a:buNone/>
              <a:defRPr sz="2400" b="1">
                <a:solidFill>
                  <a:srgbClr val="FFFFFF"/>
                </a:solidFill>
              </a:defRPr>
            </a:lvl2pPr>
            <a:lvl3pPr marL="0" indent="0">
              <a:lnSpc>
                <a:spcPts val="2800"/>
              </a:lnSpc>
              <a:spcAft>
                <a:spcPts val="600"/>
              </a:spcAft>
              <a:buNone/>
              <a:defRPr sz="2400" b="1">
                <a:solidFill>
                  <a:srgbClr val="FFFFFF"/>
                </a:solidFill>
              </a:defRPr>
            </a:lvl3pPr>
            <a:lvl4pPr>
              <a:buNone/>
              <a:defRPr/>
            </a:lvl4pPr>
            <a:lvl5pPr>
              <a:buNone/>
              <a:defRPr/>
            </a:lvl5pPr>
          </a:lstStyle>
          <a:p>
            <a:pPr lvl="1"/>
            <a:r>
              <a:rPr lang="en-US" dirty="0" smtClean="0"/>
              <a:t>Second level</a:t>
            </a:r>
          </a:p>
          <a:p>
            <a:pPr lvl="2"/>
            <a:r>
              <a:rPr lang="en-US" dirty="0" smtClean="0"/>
              <a:t>Third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FFFFFF"/>
        </a:solidFill>
        <a:effectLst/>
      </p:bgPr>
    </p:bg>
    <p:spTree>
      <p:nvGrpSpPr>
        <p:cNvPr id="1" name=""/>
        <p:cNvGrpSpPr/>
        <p:nvPr/>
      </p:nvGrpSpPr>
      <p:grpSpPr>
        <a:xfrm>
          <a:off x="0" y="0"/>
          <a:ext cx="0" cy="0"/>
          <a:chOff x="0" y="0"/>
          <a:chExt cx="0" cy="0"/>
        </a:xfrm>
      </p:grpSpPr>
      <p:sp>
        <p:nvSpPr>
          <p:cNvPr id="13" name="Rectangle 12"/>
          <p:cNvSpPr/>
          <p:nvPr/>
        </p:nvSpPr>
        <p:spPr bwMode="auto">
          <a:xfrm>
            <a:off x="0" y="6293999"/>
            <a:ext cx="9144000" cy="564001"/>
          </a:xfrm>
          <a:prstGeom prst="rect">
            <a:avLst/>
          </a:prstGeom>
          <a:solidFill>
            <a:schemeClr val="accent4">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accent1">
                  <a:lumMod val="50000"/>
                </a:schemeClr>
              </a:solidFill>
              <a:latin typeface="Segoe" pitchFamily="34" charset="0"/>
            </a:endParaRPr>
          </a:p>
        </p:txBody>
      </p:sp>
      <p:sp>
        <p:nvSpPr>
          <p:cNvPr id="2" name="Title 1"/>
          <p:cNvSpPr>
            <a:spLocks noGrp="1"/>
          </p:cNvSpPr>
          <p:nvPr>
            <p:ph type="title"/>
          </p:nvPr>
        </p:nvSpPr>
        <p:spPr>
          <a:xfrm>
            <a:off x="457200" y="555675"/>
            <a:ext cx="8226425" cy="415498"/>
          </a:xfrm>
        </p:spPr>
        <p:txBody>
          <a:bodyPr anchor="t" anchorCtr="0"/>
          <a:lstStyle>
            <a:lvl1pPr>
              <a:lnSpc>
                <a:spcPct val="75000"/>
              </a:lnSpc>
              <a:defRPr sz="3600" spc="0" baseline="0">
                <a:solidFill>
                  <a:schemeClr val="accent2"/>
                </a:solidFill>
              </a:defRPr>
            </a:lvl1pPr>
          </a:lstStyle>
          <a:p>
            <a:r>
              <a:rPr lang="en-US" smtClean="0"/>
              <a:t>Click to edit Master title style</a:t>
            </a:r>
            <a:endParaRPr lang="en-US" dirty="0"/>
          </a:p>
        </p:txBody>
      </p:sp>
      <p:sp>
        <p:nvSpPr>
          <p:cNvPr id="8" name="Date Placeholder 3"/>
          <p:cNvSpPr>
            <a:spLocks noGrp="1"/>
          </p:cNvSpPr>
          <p:nvPr>
            <p:ph type="dt" sz="half" idx="2"/>
          </p:nvPr>
        </p:nvSpPr>
        <p:spPr>
          <a:xfrm>
            <a:off x="457200" y="6409102"/>
            <a:ext cx="2133600" cy="365125"/>
          </a:xfrm>
          <a:prstGeom prst="rect">
            <a:avLst/>
          </a:prstGeom>
        </p:spPr>
        <p:txBody>
          <a:bodyPr vert="horz" lIns="91440" tIns="45720" rIns="91440" bIns="45720" rtlCol="0" anchor="ctr"/>
          <a:lstStyle>
            <a:lvl1pPr algn="l">
              <a:defRPr sz="800">
                <a:solidFill>
                  <a:schemeClr val="bg1"/>
                </a:solidFill>
              </a:defRPr>
            </a:lvl1pPr>
          </a:lstStyle>
          <a:p>
            <a:fld id="{508F0164-4D5E-4075-9D19-6F2CEAEBDA71}" type="datetime1">
              <a:rPr lang="en-US" smtClean="0"/>
              <a:t>3/24/2014</a:t>
            </a:fld>
            <a:endParaRPr lang="en-US" dirty="0"/>
          </a:p>
        </p:txBody>
      </p:sp>
      <p:sp>
        <p:nvSpPr>
          <p:cNvPr id="9" name="Footer Placeholder 4"/>
          <p:cNvSpPr>
            <a:spLocks noGrp="1"/>
          </p:cNvSpPr>
          <p:nvPr>
            <p:ph type="ftr" sz="quarter" idx="3"/>
          </p:nvPr>
        </p:nvSpPr>
        <p:spPr>
          <a:xfrm>
            <a:off x="6243754" y="6409426"/>
            <a:ext cx="2306211" cy="365125"/>
          </a:xfrm>
          <a:prstGeom prst="rect">
            <a:avLst/>
          </a:prstGeom>
        </p:spPr>
        <p:txBody>
          <a:bodyPr vert="horz" lIns="91440" tIns="45720" rIns="91440" bIns="45720" rtlCol="0" anchor="ctr"/>
          <a:lstStyle>
            <a:lvl1pPr algn="l">
              <a:defRPr sz="800">
                <a:solidFill>
                  <a:schemeClr val="bg1"/>
                </a:solidFill>
              </a:defRPr>
            </a:lvl1pPr>
          </a:lstStyle>
          <a:p>
            <a:r>
              <a:rPr lang="en-US" smtClean="0"/>
              <a:t>IPV introduction </a:t>
            </a:r>
            <a:endParaRPr lang="en-US" dirty="0"/>
          </a:p>
        </p:txBody>
      </p:sp>
      <p:sp>
        <p:nvSpPr>
          <p:cNvPr id="10" name="Slide Number Placeholder 5"/>
          <p:cNvSpPr>
            <a:spLocks noGrp="1"/>
          </p:cNvSpPr>
          <p:nvPr>
            <p:ph type="sldNum" sz="quarter" idx="4"/>
          </p:nvPr>
        </p:nvSpPr>
        <p:spPr>
          <a:xfrm>
            <a:off x="8394192" y="6412056"/>
            <a:ext cx="384048" cy="365125"/>
          </a:xfrm>
          <a:prstGeom prst="rect">
            <a:avLst/>
          </a:prstGeom>
        </p:spPr>
        <p:txBody>
          <a:bodyPr vert="horz" lIns="91440" tIns="45720" rIns="91440" bIns="45720" rtlCol="0" anchor="ctr"/>
          <a:lstStyle>
            <a:lvl1pPr algn="r">
              <a:defRPr sz="1000">
                <a:solidFill>
                  <a:schemeClr val="bg1"/>
                </a:solidFill>
              </a:defRPr>
            </a:lvl1pPr>
          </a:lstStyle>
          <a:p>
            <a:fld id="{01052961-14CD-45D2-98DF-50022118EB18}"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Rectangle 15"/>
          <p:cNvSpPr/>
          <p:nvPr/>
        </p:nvSpPr>
        <p:spPr bwMode="auto">
          <a:xfrm>
            <a:off x="0" y="6293999"/>
            <a:ext cx="9144000" cy="564001"/>
          </a:xfrm>
          <a:prstGeom prst="rect">
            <a:avLst/>
          </a:prstGeom>
          <a:solidFill>
            <a:schemeClr val="accent4">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accent1">
                  <a:lumMod val="50000"/>
                </a:schemeClr>
              </a:solidFill>
              <a:latin typeface="Segoe" pitchFamily="34" charset="0"/>
            </a:endParaRPr>
          </a:p>
        </p:txBody>
      </p:sp>
      <p:sp>
        <p:nvSpPr>
          <p:cNvPr id="9" name="Date Placeholder 3"/>
          <p:cNvSpPr>
            <a:spLocks noGrp="1"/>
          </p:cNvSpPr>
          <p:nvPr>
            <p:ph type="dt" sz="half" idx="2"/>
          </p:nvPr>
        </p:nvSpPr>
        <p:spPr>
          <a:xfrm>
            <a:off x="457200" y="6409102"/>
            <a:ext cx="2133600" cy="365125"/>
          </a:xfrm>
          <a:prstGeom prst="rect">
            <a:avLst/>
          </a:prstGeom>
        </p:spPr>
        <p:txBody>
          <a:bodyPr vert="horz" lIns="91440" tIns="45720" rIns="91440" bIns="45720" rtlCol="0" anchor="ctr"/>
          <a:lstStyle>
            <a:lvl1pPr algn="l">
              <a:defRPr sz="800">
                <a:solidFill>
                  <a:schemeClr val="bg1"/>
                </a:solidFill>
              </a:defRPr>
            </a:lvl1pPr>
          </a:lstStyle>
          <a:p>
            <a:fld id="{25D643A6-340E-4C3B-ACA5-05A023EBF489}" type="datetime1">
              <a:rPr lang="en-US" smtClean="0"/>
              <a:t>3/24/2014</a:t>
            </a:fld>
            <a:endParaRPr lang="en-US" dirty="0"/>
          </a:p>
        </p:txBody>
      </p:sp>
      <p:sp>
        <p:nvSpPr>
          <p:cNvPr id="10" name="Footer Placeholder 4"/>
          <p:cNvSpPr>
            <a:spLocks noGrp="1"/>
          </p:cNvSpPr>
          <p:nvPr>
            <p:ph type="ftr" sz="quarter" idx="3"/>
          </p:nvPr>
        </p:nvSpPr>
        <p:spPr>
          <a:xfrm>
            <a:off x="6245352" y="6409310"/>
            <a:ext cx="2306211" cy="365125"/>
          </a:xfrm>
          <a:prstGeom prst="rect">
            <a:avLst/>
          </a:prstGeom>
        </p:spPr>
        <p:txBody>
          <a:bodyPr vert="horz" lIns="91440" tIns="45720" rIns="91440" bIns="45720" rtlCol="0" anchor="ctr"/>
          <a:lstStyle>
            <a:lvl1pPr algn="l">
              <a:defRPr sz="800">
                <a:solidFill>
                  <a:schemeClr val="bg1"/>
                </a:solidFill>
              </a:defRPr>
            </a:lvl1pPr>
          </a:lstStyle>
          <a:p>
            <a:r>
              <a:rPr lang="en-US" smtClean="0"/>
              <a:t>IPV introduction </a:t>
            </a:r>
            <a:endParaRPr lang="en-US" dirty="0"/>
          </a:p>
        </p:txBody>
      </p:sp>
      <p:sp>
        <p:nvSpPr>
          <p:cNvPr id="11" name="Slide Number Placeholder 5"/>
          <p:cNvSpPr>
            <a:spLocks noGrp="1"/>
          </p:cNvSpPr>
          <p:nvPr>
            <p:ph type="sldNum" sz="quarter" idx="4"/>
          </p:nvPr>
        </p:nvSpPr>
        <p:spPr>
          <a:xfrm>
            <a:off x="8394192" y="6412056"/>
            <a:ext cx="384048" cy="365125"/>
          </a:xfrm>
          <a:prstGeom prst="rect">
            <a:avLst/>
          </a:prstGeom>
        </p:spPr>
        <p:txBody>
          <a:bodyPr vert="horz" lIns="91440" tIns="45720" rIns="91440" bIns="45720" rtlCol="0" anchor="ctr"/>
          <a:lstStyle>
            <a:lvl1pPr algn="r">
              <a:defRPr sz="1000">
                <a:solidFill>
                  <a:schemeClr val="bg1"/>
                </a:solidFill>
              </a:defRPr>
            </a:lvl1pPr>
          </a:lstStyle>
          <a:p>
            <a:fld id="{01052961-14CD-45D2-98DF-50022118EB18}" type="slidenum">
              <a:rPr lang="en-US" smtClean="0"/>
              <a:pPr/>
              <a:t>‹#›</a:t>
            </a:fld>
            <a:endParaRPr lang="en-US" dirty="0"/>
          </a:p>
        </p:txBody>
      </p:sp>
      <p:sp>
        <p:nvSpPr>
          <p:cNvPr id="8" name="Title Placeholder 1"/>
          <p:cNvSpPr>
            <a:spLocks noGrp="1"/>
          </p:cNvSpPr>
          <p:nvPr>
            <p:ph type="title"/>
          </p:nvPr>
        </p:nvSpPr>
        <p:spPr>
          <a:xfrm>
            <a:off x="457200" y="463381"/>
            <a:ext cx="8226425" cy="615040"/>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12" name="Text Placeholder 2"/>
          <p:cNvSpPr>
            <a:spLocks noGrp="1"/>
          </p:cNvSpPr>
          <p:nvPr>
            <p:ph idx="1"/>
          </p:nvPr>
        </p:nvSpPr>
        <p:spPr>
          <a:xfrm>
            <a:off x="457200" y="1371600"/>
            <a:ext cx="8226425" cy="4495801"/>
          </a:xfrm>
          <a:prstGeom prst="rect">
            <a:avLst/>
          </a:prstGeom>
        </p:spPr>
        <p:txBody>
          <a:bodyPr vert="horz" wrap="square" lIns="0" tIns="0" rIns="0" bIns="0" rtlCol="0">
            <a:noAutofit/>
          </a:bodyPr>
          <a:lstStyle>
            <a:lvl1pPr>
              <a:defRPr sz="1800"/>
            </a:lvl1pPr>
            <a:lvl2pPr>
              <a:defRPr sz="1800"/>
            </a:lvl2pPr>
          </a:lstStyle>
          <a:p>
            <a:pPr lvl="0"/>
            <a:r>
              <a:rPr lang="en-US" smtClean="0"/>
              <a:t>Click to edit Master text styles</a:t>
            </a:r>
          </a:p>
          <a:p>
            <a:pPr lvl="1"/>
            <a:r>
              <a:rPr lang="en-US" smtClean="0"/>
              <a:t>Second level</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13" name="Rectangle 12"/>
          <p:cNvSpPr/>
          <p:nvPr/>
        </p:nvSpPr>
        <p:spPr bwMode="auto">
          <a:xfrm>
            <a:off x="0" y="6293999"/>
            <a:ext cx="9144000" cy="564001"/>
          </a:xfrm>
          <a:prstGeom prst="rect">
            <a:avLst/>
          </a:prstGeom>
          <a:solidFill>
            <a:schemeClr val="accent4">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accent1">
                  <a:lumMod val="50000"/>
                </a:schemeClr>
              </a:solidFill>
              <a:latin typeface="Segoe" pitchFamily="34" charset="0"/>
            </a:endParaRPr>
          </a:p>
        </p:txBody>
      </p:sp>
      <p:sp>
        <p:nvSpPr>
          <p:cNvPr id="3" name="Text Placeholder 2"/>
          <p:cNvSpPr>
            <a:spLocks noGrp="1"/>
          </p:cNvSpPr>
          <p:nvPr>
            <p:ph type="body" idx="1"/>
          </p:nvPr>
        </p:nvSpPr>
        <p:spPr>
          <a:xfrm>
            <a:off x="457200" y="1371600"/>
            <a:ext cx="3783013" cy="664797"/>
          </a:xfrm>
        </p:spPr>
        <p:txBody>
          <a:bodyPr anchor="t" anchorCtr="0"/>
          <a:lstStyle>
            <a:lvl1pPr marL="0" indent="0">
              <a:lnSpc>
                <a:spcPct val="90000"/>
              </a:lnSpc>
              <a:spcBef>
                <a:spcPts val="0"/>
              </a:spcBef>
              <a:buNone/>
              <a:defRPr sz="1400" b="1" spc="0" baseline="0">
                <a:solidFill>
                  <a:schemeClr val="tx1">
                    <a:lumMod val="75000"/>
                  </a:schemeClr>
                </a:soli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09442"/>
            <a:ext cx="3783012" cy="3757958"/>
          </a:xfrm>
        </p:spPr>
        <p:txBody>
          <a:bodyPr/>
          <a:lstStyle>
            <a:lvl1pPr marL="228600" indent="-228600">
              <a:lnSpc>
                <a:spcPts val="2400"/>
              </a:lnSpc>
              <a:defRPr sz="1200" spc="0" baseline="0"/>
            </a:lvl1pPr>
            <a:lvl2pPr marL="461963" indent="-233363">
              <a:lnSpc>
                <a:spcPts val="2400"/>
              </a:lnSpc>
              <a:defRPr sz="1200" spc="0" baseline="0"/>
            </a:lvl2pPr>
            <a:lvl3pPr marL="633413" indent="-227013">
              <a:lnSpc>
                <a:spcPts val="2400"/>
              </a:lnSpc>
              <a:defRPr sz="1200" spc="0" baseline="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p:nvPr>
        </p:nvSpPr>
        <p:spPr>
          <a:xfrm>
            <a:off x="4661855" y="1371600"/>
            <a:ext cx="4021770" cy="664797"/>
          </a:xfrm>
        </p:spPr>
        <p:txBody>
          <a:bodyPr anchor="t" anchorCtr="0"/>
          <a:lstStyle>
            <a:lvl1pPr marL="0" indent="0">
              <a:lnSpc>
                <a:spcPct val="90000"/>
              </a:lnSpc>
              <a:spcBef>
                <a:spcPts val="0"/>
              </a:spcBef>
              <a:buNone/>
              <a:defRPr sz="1400" b="1" spc="0" baseline="0">
                <a:solidFill>
                  <a:schemeClr val="tx1">
                    <a:lumMod val="75000"/>
                  </a:schemeClr>
                </a:soli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0900" y="2109442"/>
            <a:ext cx="4022725" cy="3757958"/>
          </a:xfrm>
        </p:spPr>
        <p:txBody>
          <a:bodyPr/>
          <a:lstStyle>
            <a:lvl1pPr marL="231775" indent="-231775">
              <a:lnSpc>
                <a:spcPts val="2400"/>
              </a:lnSpc>
              <a:defRPr lang="en-US" sz="1200" b="0" kern="1200" spc="0" baseline="0" dirty="0" smtClean="0">
                <a:solidFill>
                  <a:schemeClr val="tx1"/>
                </a:solidFill>
                <a:latin typeface="+mn-lt"/>
                <a:ea typeface="+mn-ea"/>
                <a:cs typeface="+mn-cs"/>
              </a:defRPr>
            </a:lvl1pPr>
            <a:lvl2pPr marL="461963" indent="-230188">
              <a:lnSpc>
                <a:spcPts val="2400"/>
              </a:lnSpc>
              <a:defRPr lang="en-US" sz="1200" b="0" kern="1200" spc="0" baseline="0" dirty="0" smtClean="0">
                <a:solidFill>
                  <a:schemeClr val="tx1"/>
                </a:solidFill>
                <a:latin typeface="+mn-lt"/>
                <a:ea typeface="+mn-ea"/>
                <a:cs typeface="+mn-cs"/>
              </a:defRPr>
            </a:lvl2pPr>
            <a:lvl3pPr marL="461962" indent="0">
              <a:lnSpc>
                <a:spcPts val="2400"/>
              </a:lnSpc>
              <a:buNone/>
              <a:defRPr lang="en-US" sz="1200" b="1" kern="1200" spc="0" baseline="0" dirty="0" smtClean="0">
                <a:solidFill>
                  <a:schemeClr val="tx1"/>
                </a:solidFill>
                <a:latin typeface="+mn-lt"/>
                <a:ea typeface="+mn-ea"/>
                <a:cs typeface="+mn-cs"/>
              </a:defRPr>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12" name="Date Placeholder 3"/>
          <p:cNvSpPr>
            <a:spLocks noGrp="1"/>
          </p:cNvSpPr>
          <p:nvPr>
            <p:ph type="dt" sz="half" idx="10"/>
          </p:nvPr>
        </p:nvSpPr>
        <p:spPr>
          <a:xfrm>
            <a:off x="457200" y="6409102"/>
            <a:ext cx="2133600" cy="365125"/>
          </a:xfrm>
          <a:prstGeom prst="rect">
            <a:avLst/>
          </a:prstGeom>
        </p:spPr>
        <p:txBody>
          <a:bodyPr vert="horz" lIns="91440" tIns="45720" rIns="91440" bIns="45720" rtlCol="0" anchor="ctr"/>
          <a:lstStyle>
            <a:lvl1pPr algn="l">
              <a:defRPr sz="800">
                <a:solidFill>
                  <a:schemeClr val="bg1"/>
                </a:solidFill>
              </a:defRPr>
            </a:lvl1pPr>
          </a:lstStyle>
          <a:p>
            <a:fld id="{225E4D43-1972-42E3-B9E9-ECB2AAF9B820}" type="datetime1">
              <a:rPr lang="en-US" smtClean="0"/>
              <a:t>3/24/2014</a:t>
            </a:fld>
            <a:endParaRPr lang="en-US" dirty="0"/>
          </a:p>
        </p:txBody>
      </p:sp>
      <p:sp>
        <p:nvSpPr>
          <p:cNvPr id="14" name="Footer Placeholder 4"/>
          <p:cNvSpPr>
            <a:spLocks noGrp="1"/>
          </p:cNvSpPr>
          <p:nvPr>
            <p:ph type="ftr" sz="quarter" idx="11"/>
          </p:nvPr>
        </p:nvSpPr>
        <p:spPr>
          <a:xfrm>
            <a:off x="6245352" y="6409944"/>
            <a:ext cx="2306211" cy="365125"/>
          </a:xfrm>
          <a:prstGeom prst="rect">
            <a:avLst/>
          </a:prstGeom>
        </p:spPr>
        <p:txBody>
          <a:bodyPr vert="horz" lIns="91440" tIns="45720" rIns="91440" bIns="45720" rtlCol="0" anchor="ctr"/>
          <a:lstStyle>
            <a:lvl1pPr algn="l">
              <a:defRPr sz="800">
                <a:solidFill>
                  <a:schemeClr val="bg1"/>
                </a:solidFill>
              </a:defRPr>
            </a:lvl1pPr>
          </a:lstStyle>
          <a:p>
            <a:r>
              <a:rPr lang="en-US" smtClean="0"/>
              <a:t>IPV introduction </a:t>
            </a:r>
            <a:endParaRPr lang="en-US" dirty="0"/>
          </a:p>
        </p:txBody>
      </p:sp>
      <p:sp>
        <p:nvSpPr>
          <p:cNvPr id="15" name="Slide Number Placeholder 5"/>
          <p:cNvSpPr>
            <a:spLocks noGrp="1"/>
          </p:cNvSpPr>
          <p:nvPr>
            <p:ph type="sldNum" sz="quarter" idx="12"/>
          </p:nvPr>
        </p:nvSpPr>
        <p:spPr>
          <a:xfrm>
            <a:off x="8394192" y="6412056"/>
            <a:ext cx="384048" cy="365125"/>
          </a:xfrm>
          <a:prstGeom prst="rect">
            <a:avLst/>
          </a:prstGeom>
        </p:spPr>
        <p:txBody>
          <a:bodyPr vert="horz" lIns="91440" tIns="45720" rIns="91440" bIns="45720" rtlCol="0" anchor="ctr"/>
          <a:lstStyle>
            <a:lvl1pPr algn="r">
              <a:defRPr sz="1000">
                <a:solidFill>
                  <a:schemeClr val="bg1"/>
                </a:solidFill>
              </a:defRPr>
            </a:lvl1pPr>
          </a:lstStyle>
          <a:p>
            <a:fld id="{01052961-14CD-45D2-98DF-50022118EB18}" type="slidenum">
              <a:rPr lang="en-US" smtClean="0"/>
              <a:pPr/>
              <a:t>‹#›</a:t>
            </a:fld>
            <a:endParaRPr lang="en-US" dirty="0"/>
          </a:p>
        </p:txBody>
      </p:sp>
      <p:sp>
        <p:nvSpPr>
          <p:cNvPr id="11" name="Title Placeholder 1"/>
          <p:cNvSpPr>
            <a:spLocks noGrp="1"/>
          </p:cNvSpPr>
          <p:nvPr>
            <p:ph type="title"/>
          </p:nvPr>
        </p:nvSpPr>
        <p:spPr>
          <a:xfrm>
            <a:off x="457200" y="463381"/>
            <a:ext cx="8226425" cy="615040"/>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Content Comparison">
    <p:spTree>
      <p:nvGrpSpPr>
        <p:cNvPr id="1" name=""/>
        <p:cNvGrpSpPr/>
        <p:nvPr/>
      </p:nvGrpSpPr>
      <p:grpSpPr>
        <a:xfrm>
          <a:off x="0" y="0"/>
          <a:ext cx="0" cy="0"/>
          <a:chOff x="0" y="0"/>
          <a:chExt cx="0" cy="0"/>
        </a:xfrm>
      </p:grpSpPr>
      <p:sp>
        <p:nvSpPr>
          <p:cNvPr id="17" name="Rectangle 16"/>
          <p:cNvSpPr/>
          <p:nvPr/>
        </p:nvSpPr>
        <p:spPr bwMode="auto">
          <a:xfrm>
            <a:off x="0" y="6293999"/>
            <a:ext cx="9144000" cy="564001"/>
          </a:xfrm>
          <a:prstGeom prst="rect">
            <a:avLst/>
          </a:prstGeom>
          <a:solidFill>
            <a:schemeClr val="accent4">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accent1">
                  <a:lumMod val="50000"/>
                </a:schemeClr>
              </a:solidFill>
              <a:latin typeface="Segoe" pitchFamily="34" charset="0"/>
            </a:endParaRPr>
          </a:p>
        </p:txBody>
      </p:sp>
      <p:sp>
        <p:nvSpPr>
          <p:cNvPr id="3" name="Text Placeholder 2"/>
          <p:cNvSpPr>
            <a:spLocks noGrp="1"/>
          </p:cNvSpPr>
          <p:nvPr>
            <p:ph type="body" idx="1"/>
          </p:nvPr>
        </p:nvSpPr>
        <p:spPr>
          <a:xfrm>
            <a:off x="475324" y="1371600"/>
            <a:ext cx="3840161" cy="664797"/>
          </a:xfrm>
        </p:spPr>
        <p:txBody>
          <a:bodyPr anchor="t" anchorCtr="0"/>
          <a:lstStyle>
            <a:lvl1pPr marL="0" indent="0">
              <a:lnSpc>
                <a:spcPct val="90000"/>
              </a:lnSpc>
              <a:spcBef>
                <a:spcPts val="0"/>
              </a:spcBef>
              <a:buNone/>
              <a:defRPr sz="1400" b="1" spc="0" baseline="0">
                <a:solidFill>
                  <a:schemeClr val="tx1">
                    <a:lumMod val="75000"/>
                  </a:schemeClr>
                </a:soli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5323" y="2057400"/>
            <a:ext cx="3840162" cy="1364836"/>
          </a:xfrm>
        </p:spPr>
        <p:txBody>
          <a:bodyPr/>
          <a:lstStyle>
            <a:lvl1pPr marL="231775" indent="-231775">
              <a:lnSpc>
                <a:spcPts val="2200"/>
              </a:lnSpc>
              <a:spcBef>
                <a:spcPts val="0"/>
              </a:spcBef>
              <a:tabLst>
                <a:tab pos="231775" algn="l"/>
              </a:tabLst>
              <a:defRPr lang="en-US" sz="1200" b="0" kern="1200" spc="0" baseline="0" dirty="0" smtClean="0">
                <a:solidFill>
                  <a:schemeClr val="tx1"/>
                </a:solidFill>
                <a:latin typeface="+mn-lt"/>
                <a:ea typeface="+mn-ea"/>
                <a:cs typeface="+mn-cs"/>
              </a:defRPr>
            </a:lvl1pPr>
            <a:lvl2pPr marL="461963" indent="-230188">
              <a:lnSpc>
                <a:spcPts val="2200"/>
              </a:lnSpc>
              <a:spcBef>
                <a:spcPts val="0"/>
              </a:spcBef>
              <a:defRPr lang="en-US" sz="1200" b="0" kern="1200" spc="0" baseline="0" dirty="0" smtClean="0">
                <a:solidFill>
                  <a:schemeClr val="tx1"/>
                </a:solidFill>
                <a:latin typeface="+mn-lt"/>
                <a:ea typeface="+mn-ea"/>
                <a:cs typeface="+mn-cs"/>
              </a:defRPr>
            </a:lvl2pPr>
            <a:lvl3pPr marL="461962" indent="0">
              <a:lnSpc>
                <a:spcPts val="2200"/>
              </a:lnSpc>
              <a:spcBef>
                <a:spcPts val="0"/>
              </a:spcBef>
              <a:buNone/>
              <a:defRPr lang="en-US" sz="1200" b="0" kern="1200" spc="0" baseline="0" dirty="0" smtClean="0">
                <a:solidFill>
                  <a:schemeClr val="tx1"/>
                </a:solidFill>
                <a:latin typeface="+mn-lt"/>
                <a:ea typeface="+mn-ea"/>
                <a:cs typeface="+mn-cs"/>
              </a:defRPr>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p:nvPr>
        </p:nvSpPr>
        <p:spPr>
          <a:xfrm>
            <a:off x="4665031" y="1371771"/>
            <a:ext cx="4021769" cy="664797"/>
          </a:xfrm>
        </p:spPr>
        <p:txBody>
          <a:bodyPr anchor="t" anchorCtr="0"/>
          <a:lstStyle>
            <a:lvl1pPr marL="0" indent="0">
              <a:lnSpc>
                <a:spcPct val="90000"/>
              </a:lnSpc>
              <a:spcBef>
                <a:spcPts val="0"/>
              </a:spcBef>
              <a:buNone/>
              <a:defRPr sz="1400" b="1" spc="0" baseline="0">
                <a:solidFill>
                  <a:schemeClr val="tx1">
                    <a:lumMod val="75000"/>
                  </a:schemeClr>
                </a:soli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7" name="Text Placeholder 2"/>
          <p:cNvSpPr>
            <a:spLocks noGrp="1"/>
          </p:cNvSpPr>
          <p:nvPr>
            <p:ph type="body" idx="10"/>
          </p:nvPr>
        </p:nvSpPr>
        <p:spPr>
          <a:xfrm>
            <a:off x="475323" y="3658148"/>
            <a:ext cx="3840162" cy="664797"/>
          </a:xfrm>
        </p:spPr>
        <p:txBody>
          <a:bodyPr anchor="t" anchorCtr="0"/>
          <a:lstStyle>
            <a:lvl1pPr marL="0" indent="0">
              <a:lnSpc>
                <a:spcPct val="90000"/>
              </a:lnSpc>
              <a:spcBef>
                <a:spcPts val="0"/>
              </a:spcBef>
              <a:buNone/>
              <a:defRPr sz="1400" b="1" spc="0" baseline="0">
                <a:solidFill>
                  <a:schemeClr val="tx1">
                    <a:lumMod val="75000"/>
                  </a:schemeClr>
                </a:soli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8" name="Content Placeholder 3"/>
          <p:cNvSpPr>
            <a:spLocks noGrp="1"/>
          </p:cNvSpPr>
          <p:nvPr>
            <p:ph sz="half" idx="11"/>
          </p:nvPr>
        </p:nvSpPr>
        <p:spPr>
          <a:xfrm>
            <a:off x="475322" y="4343400"/>
            <a:ext cx="3852861" cy="1514877"/>
          </a:xfrm>
        </p:spPr>
        <p:txBody>
          <a:bodyPr/>
          <a:lstStyle>
            <a:lvl1pPr marL="231775" indent="-231775">
              <a:spcBef>
                <a:spcPts val="0"/>
              </a:spcBef>
              <a:defRPr lang="en-US" sz="1200" b="0" kern="1200" spc="0" baseline="0" dirty="0" smtClean="0">
                <a:solidFill>
                  <a:schemeClr val="tx1"/>
                </a:solidFill>
                <a:latin typeface="+mn-lt"/>
                <a:ea typeface="+mn-ea"/>
                <a:cs typeface="+mn-cs"/>
              </a:defRPr>
            </a:lvl1pPr>
            <a:lvl2pPr marL="461963" indent="-230188">
              <a:spcBef>
                <a:spcPts val="0"/>
              </a:spcBef>
              <a:defRPr lang="en-US" sz="1200" b="0" kern="1200" spc="0" baseline="0" dirty="0" smtClean="0">
                <a:solidFill>
                  <a:schemeClr val="tx1"/>
                </a:solidFill>
                <a:latin typeface="+mn-lt"/>
                <a:ea typeface="+mn-ea"/>
                <a:cs typeface="+mn-cs"/>
              </a:defRPr>
            </a:lvl2pPr>
            <a:lvl3pPr marL="461962" indent="0">
              <a:spcBef>
                <a:spcPts val="0"/>
              </a:spcBef>
              <a:buNone/>
              <a:defRPr lang="en-US" sz="1200" b="0" kern="1200" spc="0" baseline="0" dirty="0" smtClean="0">
                <a:solidFill>
                  <a:schemeClr val="tx1"/>
                </a:solidFill>
                <a:latin typeface="+mn-lt"/>
                <a:ea typeface="+mn-ea"/>
                <a:cs typeface="+mn-cs"/>
              </a:defRPr>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9" name="Text Placeholder 4"/>
          <p:cNvSpPr>
            <a:spLocks noGrp="1"/>
          </p:cNvSpPr>
          <p:nvPr>
            <p:ph type="body" sz="quarter" idx="12"/>
          </p:nvPr>
        </p:nvSpPr>
        <p:spPr>
          <a:xfrm>
            <a:off x="4664075" y="3658319"/>
            <a:ext cx="4022725" cy="664797"/>
          </a:xfrm>
        </p:spPr>
        <p:txBody>
          <a:bodyPr anchor="t" anchorCtr="0"/>
          <a:lstStyle>
            <a:lvl1pPr marL="0" indent="0">
              <a:lnSpc>
                <a:spcPct val="90000"/>
              </a:lnSpc>
              <a:spcBef>
                <a:spcPts val="0"/>
              </a:spcBef>
              <a:buNone/>
              <a:defRPr sz="1400" b="1" spc="0" baseline="0">
                <a:solidFill>
                  <a:schemeClr val="tx1">
                    <a:lumMod val="75000"/>
                  </a:schemeClr>
                </a:soli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22" name="Content Placeholder 3"/>
          <p:cNvSpPr>
            <a:spLocks noGrp="1"/>
          </p:cNvSpPr>
          <p:nvPr>
            <p:ph sz="half" idx="16"/>
          </p:nvPr>
        </p:nvSpPr>
        <p:spPr>
          <a:xfrm>
            <a:off x="4664077" y="2057571"/>
            <a:ext cx="4022724" cy="1364836"/>
          </a:xfrm>
        </p:spPr>
        <p:txBody>
          <a:bodyPr/>
          <a:lstStyle>
            <a:lvl1pPr marL="231775" indent="-231775">
              <a:lnSpc>
                <a:spcPts val="2200"/>
              </a:lnSpc>
              <a:spcBef>
                <a:spcPts val="0"/>
              </a:spcBef>
              <a:defRPr lang="en-US" sz="1200" b="0" kern="1200" spc="0" baseline="0" dirty="0" smtClean="0">
                <a:solidFill>
                  <a:schemeClr val="tx1"/>
                </a:solidFill>
                <a:latin typeface="+mn-lt"/>
                <a:ea typeface="+mn-ea"/>
                <a:cs typeface="+mn-cs"/>
              </a:defRPr>
            </a:lvl1pPr>
            <a:lvl2pPr marL="461963" indent="-230188">
              <a:lnSpc>
                <a:spcPts val="2200"/>
              </a:lnSpc>
              <a:spcBef>
                <a:spcPts val="0"/>
              </a:spcBef>
              <a:defRPr lang="en-US" sz="1200" b="0" kern="1200" spc="0" baseline="0" dirty="0" smtClean="0">
                <a:solidFill>
                  <a:schemeClr val="tx1"/>
                </a:solidFill>
                <a:latin typeface="+mn-lt"/>
                <a:ea typeface="+mn-ea"/>
                <a:cs typeface="+mn-cs"/>
              </a:defRPr>
            </a:lvl2pPr>
            <a:lvl3pPr marL="461962" indent="0">
              <a:lnSpc>
                <a:spcPts val="2200"/>
              </a:lnSpc>
              <a:spcBef>
                <a:spcPts val="0"/>
              </a:spcBef>
              <a:buNone/>
              <a:defRPr lang="en-US" sz="1200" b="0" kern="1200" spc="0" baseline="0" dirty="0" smtClean="0">
                <a:solidFill>
                  <a:schemeClr val="tx1"/>
                </a:solidFill>
                <a:latin typeface="+mn-lt"/>
                <a:ea typeface="+mn-ea"/>
                <a:cs typeface="+mn-cs"/>
              </a:defRPr>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24" name="Content Placeholder 3"/>
          <p:cNvSpPr>
            <a:spLocks noGrp="1"/>
          </p:cNvSpPr>
          <p:nvPr>
            <p:ph sz="half" idx="18"/>
          </p:nvPr>
        </p:nvSpPr>
        <p:spPr>
          <a:xfrm>
            <a:off x="4664076" y="4343571"/>
            <a:ext cx="4022725" cy="1514877"/>
          </a:xfrm>
        </p:spPr>
        <p:txBody>
          <a:bodyPr/>
          <a:lstStyle>
            <a:lvl1pPr marL="231775" indent="-231775">
              <a:spcBef>
                <a:spcPts val="0"/>
              </a:spcBef>
              <a:defRPr lang="en-US" sz="1200" b="0" kern="1200" spc="0" baseline="0" dirty="0" smtClean="0">
                <a:solidFill>
                  <a:schemeClr val="tx1"/>
                </a:solidFill>
                <a:latin typeface="+mn-lt"/>
                <a:ea typeface="+mn-ea"/>
                <a:cs typeface="+mn-cs"/>
              </a:defRPr>
            </a:lvl1pPr>
            <a:lvl2pPr marL="461963" indent="-230188">
              <a:spcBef>
                <a:spcPts val="0"/>
              </a:spcBef>
              <a:defRPr lang="en-US" sz="1200" b="0" kern="1200" spc="0" baseline="0" dirty="0" smtClean="0">
                <a:solidFill>
                  <a:schemeClr val="tx1"/>
                </a:solidFill>
                <a:latin typeface="+mn-lt"/>
                <a:ea typeface="+mn-ea"/>
                <a:cs typeface="+mn-cs"/>
              </a:defRPr>
            </a:lvl2pPr>
            <a:lvl3pPr marL="461962" indent="0">
              <a:spcBef>
                <a:spcPts val="0"/>
              </a:spcBef>
              <a:buNone/>
              <a:defRPr lang="en-US" sz="1200" b="0" kern="1200" spc="0" baseline="0" dirty="0" smtClean="0">
                <a:solidFill>
                  <a:schemeClr val="tx1"/>
                </a:solidFill>
                <a:latin typeface="+mn-lt"/>
                <a:ea typeface="+mn-ea"/>
                <a:cs typeface="+mn-cs"/>
              </a:defRPr>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16" name="Date Placeholder 3"/>
          <p:cNvSpPr>
            <a:spLocks noGrp="1"/>
          </p:cNvSpPr>
          <p:nvPr>
            <p:ph type="dt" sz="half" idx="19"/>
          </p:nvPr>
        </p:nvSpPr>
        <p:spPr>
          <a:xfrm>
            <a:off x="457200" y="6409102"/>
            <a:ext cx="2133600" cy="365125"/>
          </a:xfrm>
          <a:prstGeom prst="rect">
            <a:avLst/>
          </a:prstGeom>
        </p:spPr>
        <p:txBody>
          <a:bodyPr vert="horz" lIns="91440" tIns="45720" rIns="91440" bIns="45720" rtlCol="0" anchor="ctr"/>
          <a:lstStyle>
            <a:lvl1pPr marL="0" marR="0" indent="0" algn="l" defTabSz="914363" rtl="0" eaLnBrk="1" fontAlgn="auto" latinLnBrk="0" hangingPunct="1">
              <a:lnSpc>
                <a:spcPct val="100000"/>
              </a:lnSpc>
              <a:spcBef>
                <a:spcPts val="0"/>
              </a:spcBef>
              <a:spcAft>
                <a:spcPts val="0"/>
              </a:spcAft>
              <a:buClrTx/>
              <a:buSzTx/>
              <a:buFontTx/>
              <a:buNone/>
              <a:tabLst/>
              <a:defRPr sz="800">
                <a:solidFill>
                  <a:schemeClr val="bg1"/>
                </a:solidFill>
              </a:defRPr>
            </a:lvl1pPr>
          </a:lstStyle>
          <a:p>
            <a:fld id="{FAC2CA02-752F-4557-82E2-4820D2A8CBC5}" type="datetime1">
              <a:rPr lang="en-US" smtClean="0"/>
              <a:t>3/24/2014</a:t>
            </a:fld>
            <a:endParaRPr lang="en-US" dirty="0" smtClean="0"/>
          </a:p>
        </p:txBody>
      </p:sp>
      <p:sp>
        <p:nvSpPr>
          <p:cNvPr id="18" name="Footer Placeholder 4"/>
          <p:cNvSpPr>
            <a:spLocks noGrp="1"/>
          </p:cNvSpPr>
          <p:nvPr>
            <p:ph type="ftr" sz="quarter" idx="20"/>
          </p:nvPr>
        </p:nvSpPr>
        <p:spPr>
          <a:xfrm>
            <a:off x="6245352" y="6409944"/>
            <a:ext cx="2306211" cy="365125"/>
          </a:xfrm>
          <a:prstGeom prst="rect">
            <a:avLst/>
          </a:prstGeom>
        </p:spPr>
        <p:txBody>
          <a:bodyPr vert="horz" lIns="91440" tIns="45720" rIns="91440" bIns="45720" rtlCol="0" anchor="ctr"/>
          <a:lstStyle>
            <a:lvl1pPr algn="l">
              <a:defRPr sz="800">
                <a:solidFill>
                  <a:schemeClr val="bg1"/>
                </a:solidFill>
              </a:defRPr>
            </a:lvl1pPr>
          </a:lstStyle>
          <a:p>
            <a:r>
              <a:rPr lang="en-US" smtClean="0"/>
              <a:t>IPV introduction </a:t>
            </a:r>
            <a:endParaRPr lang="en-US" dirty="0"/>
          </a:p>
        </p:txBody>
      </p:sp>
      <p:sp>
        <p:nvSpPr>
          <p:cNvPr id="19" name="Slide Number Placeholder 5"/>
          <p:cNvSpPr>
            <a:spLocks noGrp="1"/>
          </p:cNvSpPr>
          <p:nvPr>
            <p:ph type="sldNum" sz="quarter" idx="4"/>
          </p:nvPr>
        </p:nvSpPr>
        <p:spPr>
          <a:xfrm>
            <a:off x="8394192" y="6412056"/>
            <a:ext cx="384048" cy="365125"/>
          </a:xfrm>
          <a:prstGeom prst="rect">
            <a:avLst/>
          </a:prstGeom>
        </p:spPr>
        <p:txBody>
          <a:bodyPr vert="horz" lIns="91440" tIns="45720" rIns="91440" bIns="45720" rtlCol="0" anchor="ctr"/>
          <a:lstStyle>
            <a:lvl1pPr algn="r">
              <a:defRPr sz="1000">
                <a:solidFill>
                  <a:schemeClr val="bg1"/>
                </a:solidFill>
              </a:defRPr>
            </a:lvl1pPr>
          </a:lstStyle>
          <a:p>
            <a:fld id="{01052961-14CD-45D2-98DF-50022118EB18}" type="slidenum">
              <a:rPr lang="en-US" smtClean="0"/>
              <a:pPr/>
              <a:t>‹#›</a:t>
            </a:fld>
            <a:endParaRPr lang="en-US" dirty="0"/>
          </a:p>
        </p:txBody>
      </p:sp>
      <p:sp>
        <p:nvSpPr>
          <p:cNvPr id="15" name="Title Placeholder 1"/>
          <p:cNvSpPr>
            <a:spLocks noGrp="1"/>
          </p:cNvSpPr>
          <p:nvPr>
            <p:ph type="title"/>
          </p:nvPr>
        </p:nvSpPr>
        <p:spPr>
          <a:xfrm>
            <a:off x="457200" y="463381"/>
            <a:ext cx="8226425" cy="615040"/>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bwMode="auto">
          <a:xfrm>
            <a:off x="0" y="6293999"/>
            <a:ext cx="9144000" cy="564001"/>
          </a:xfrm>
          <a:prstGeom prst="rect">
            <a:avLst/>
          </a:prstGeom>
          <a:solidFill>
            <a:schemeClr val="accent4">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accent1">
                  <a:lumMod val="50000"/>
                </a:schemeClr>
              </a:solidFill>
              <a:latin typeface="Segoe" pitchFamily="34" charset="0"/>
            </a:endParaRPr>
          </a:p>
        </p:txBody>
      </p:sp>
      <p:sp>
        <p:nvSpPr>
          <p:cNvPr id="8" name="Date Placeholder 3"/>
          <p:cNvSpPr>
            <a:spLocks noGrp="1"/>
          </p:cNvSpPr>
          <p:nvPr>
            <p:ph type="dt" sz="half" idx="2"/>
          </p:nvPr>
        </p:nvSpPr>
        <p:spPr>
          <a:xfrm>
            <a:off x="457200" y="6409102"/>
            <a:ext cx="2133600" cy="365125"/>
          </a:xfrm>
          <a:prstGeom prst="rect">
            <a:avLst/>
          </a:prstGeom>
        </p:spPr>
        <p:txBody>
          <a:bodyPr vert="horz" lIns="91440" tIns="45720" rIns="91440" bIns="45720" rtlCol="0" anchor="ctr"/>
          <a:lstStyle>
            <a:lvl1pPr algn="l">
              <a:defRPr sz="800">
                <a:solidFill>
                  <a:schemeClr val="bg1"/>
                </a:solidFill>
              </a:defRPr>
            </a:lvl1pPr>
          </a:lstStyle>
          <a:p>
            <a:fld id="{DF852292-9F21-4318-B351-0AF707EAE58D}" type="datetime1">
              <a:rPr lang="en-US" smtClean="0"/>
              <a:t>3/24/2014</a:t>
            </a:fld>
            <a:endParaRPr lang="en-US" dirty="0"/>
          </a:p>
        </p:txBody>
      </p:sp>
      <p:sp>
        <p:nvSpPr>
          <p:cNvPr id="10" name="Footer Placeholder 4"/>
          <p:cNvSpPr>
            <a:spLocks noGrp="1"/>
          </p:cNvSpPr>
          <p:nvPr>
            <p:ph type="ftr" sz="quarter" idx="3"/>
          </p:nvPr>
        </p:nvSpPr>
        <p:spPr>
          <a:xfrm>
            <a:off x="6245352" y="6409944"/>
            <a:ext cx="2306211" cy="365125"/>
          </a:xfrm>
          <a:prstGeom prst="rect">
            <a:avLst/>
          </a:prstGeom>
        </p:spPr>
        <p:txBody>
          <a:bodyPr vert="horz" lIns="91440" tIns="45720" rIns="91440" bIns="45720" rtlCol="0" anchor="ctr"/>
          <a:lstStyle>
            <a:lvl1pPr algn="l">
              <a:defRPr sz="800">
                <a:solidFill>
                  <a:schemeClr val="bg1"/>
                </a:solidFill>
              </a:defRPr>
            </a:lvl1pPr>
          </a:lstStyle>
          <a:p>
            <a:r>
              <a:rPr lang="en-US" smtClean="0"/>
              <a:t>IPV introduction </a:t>
            </a:r>
            <a:endParaRPr lang="en-US" dirty="0"/>
          </a:p>
        </p:txBody>
      </p:sp>
      <p:sp>
        <p:nvSpPr>
          <p:cNvPr id="11" name="Slide Number Placeholder 5"/>
          <p:cNvSpPr>
            <a:spLocks noGrp="1"/>
          </p:cNvSpPr>
          <p:nvPr>
            <p:ph type="sldNum" sz="quarter" idx="4"/>
          </p:nvPr>
        </p:nvSpPr>
        <p:spPr>
          <a:xfrm>
            <a:off x="8394192" y="6412056"/>
            <a:ext cx="384048" cy="365125"/>
          </a:xfrm>
          <a:prstGeom prst="rect">
            <a:avLst/>
          </a:prstGeom>
        </p:spPr>
        <p:txBody>
          <a:bodyPr vert="horz" lIns="91440" tIns="45720" rIns="91440" bIns="45720" rtlCol="0" anchor="ctr"/>
          <a:lstStyle>
            <a:lvl1pPr algn="r">
              <a:defRPr sz="1000">
                <a:solidFill>
                  <a:schemeClr val="bg1"/>
                </a:solidFill>
              </a:defRPr>
            </a:lvl1pPr>
          </a:lstStyle>
          <a:p>
            <a:fld id="{01052961-14CD-45D2-98DF-50022118EB18}" type="slidenum">
              <a:rPr lang="en-US" smtClean="0"/>
              <a:pPr/>
              <a:t>‹#›</a:t>
            </a:fld>
            <a:endParaRPr lang="en-US" dirty="0"/>
          </a:p>
        </p:txBody>
      </p:sp>
      <p:sp>
        <p:nvSpPr>
          <p:cNvPr id="7" name="Title Placeholder 1"/>
          <p:cNvSpPr>
            <a:spLocks noGrp="1"/>
          </p:cNvSpPr>
          <p:nvPr>
            <p:ph type="title"/>
          </p:nvPr>
        </p:nvSpPr>
        <p:spPr>
          <a:xfrm>
            <a:off x="457200" y="463381"/>
            <a:ext cx="8226425" cy="615040"/>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8" name="Rectangle 7"/>
          <p:cNvSpPr/>
          <p:nvPr/>
        </p:nvSpPr>
        <p:spPr bwMode="auto">
          <a:xfrm>
            <a:off x="0" y="6293999"/>
            <a:ext cx="9144000" cy="564001"/>
          </a:xfrm>
          <a:prstGeom prst="rect">
            <a:avLst/>
          </a:prstGeom>
          <a:solidFill>
            <a:schemeClr val="accent4">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accent1">
                  <a:lumMod val="50000"/>
                </a:schemeClr>
              </a:solidFill>
              <a:latin typeface="Segoe" pitchFamily="34" charset="0"/>
            </a:endParaRPr>
          </a:p>
        </p:txBody>
      </p:sp>
      <p:sp>
        <p:nvSpPr>
          <p:cNvPr id="6" name="Date Placeholder 3"/>
          <p:cNvSpPr>
            <a:spLocks noGrp="1"/>
          </p:cNvSpPr>
          <p:nvPr>
            <p:ph type="dt" sz="half" idx="2"/>
          </p:nvPr>
        </p:nvSpPr>
        <p:spPr>
          <a:xfrm>
            <a:off x="457200" y="6409102"/>
            <a:ext cx="2133600" cy="365125"/>
          </a:xfrm>
          <a:prstGeom prst="rect">
            <a:avLst/>
          </a:prstGeom>
        </p:spPr>
        <p:txBody>
          <a:bodyPr vert="horz" lIns="91440" tIns="45720" rIns="91440" bIns="45720" rtlCol="0" anchor="ctr"/>
          <a:lstStyle>
            <a:lvl1pPr algn="l">
              <a:defRPr sz="800">
                <a:solidFill>
                  <a:schemeClr val="bg1"/>
                </a:solidFill>
              </a:defRPr>
            </a:lvl1pPr>
          </a:lstStyle>
          <a:p>
            <a:fld id="{1CFD9FC5-36C1-4EF0-A469-696627E93675}" type="datetime1">
              <a:rPr lang="en-US" smtClean="0"/>
              <a:t>3/24/2014</a:t>
            </a:fld>
            <a:endParaRPr lang="en-US" dirty="0"/>
          </a:p>
        </p:txBody>
      </p:sp>
      <p:sp>
        <p:nvSpPr>
          <p:cNvPr id="7" name="Footer Placeholder 4"/>
          <p:cNvSpPr>
            <a:spLocks noGrp="1"/>
          </p:cNvSpPr>
          <p:nvPr>
            <p:ph type="ftr" sz="quarter" idx="3"/>
          </p:nvPr>
        </p:nvSpPr>
        <p:spPr>
          <a:xfrm>
            <a:off x="6245352" y="6409944"/>
            <a:ext cx="2306211" cy="365125"/>
          </a:xfrm>
          <a:prstGeom prst="rect">
            <a:avLst/>
          </a:prstGeom>
        </p:spPr>
        <p:txBody>
          <a:bodyPr vert="horz" lIns="91440" tIns="45720" rIns="91440" bIns="45720" rtlCol="0" anchor="ctr"/>
          <a:lstStyle>
            <a:lvl1pPr algn="l">
              <a:defRPr sz="800">
                <a:solidFill>
                  <a:schemeClr val="bg1"/>
                </a:solidFill>
              </a:defRPr>
            </a:lvl1pPr>
          </a:lstStyle>
          <a:p>
            <a:r>
              <a:rPr lang="en-US" smtClean="0"/>
              <a:t>IPV introduction </a:t>
            </a:r>
            <a:endParaRPr lang="en-US" dirty="0"/>
          </a:p>
        </p:txBody>
      </p:sp>
      <p:sp>
        <p:nvSpPr>
          <p:cNvPr id="9" name="Slide Number Placeholder 5"/>
          <p:cNvSpPr>
            <a:spLocks noGrp="1"/>
          </p:cNvSpPr>
          <p:nvPr>
            <p:ph type="sldNum" sz="quarter" idx="4"/>
          </p:nvPr>
        </p:nvSpPr>
        <p:spPr>
          <a:xfrm>
            <a:off x="8394192" y="6412056"/>
            <a:ext cx="384048" cy="365125"/>
          </a:xfrm>
          <a:prstGeom prst="rect">
            <a:avLst/>
          </a:prstGeom>
        </p:spPr>
        <p:txBody>
          <a:bodyPr vert="horz" lIns="91440" tIns="45720" rIns="91440" bIns="45720" rtlCol="0" anchor="ctr"/>
          <a:lstStyle>
            <a:lvl1pPr algn="r">
              <a:defRPr sz="1000">
                <a:solidFill>
                  <a:schemeClr val="bg1"/>
                </a:solidFill>
              </a:defRPr>
            </a:lvl1pPr>
          </a:lstStyle>
          <a:p>
            <a:fld id="{01052961-14CD-45D2-98DF-50022118EB18}"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339" y="162000"/>
            <a:ext cx="8189738" cy="831600"/>
          </a:xfrm>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533339" y="1408113"/>
            <a:ext cx="8189738" cy="4690935"/>
          </a:xfrm>
        </p:spPr>
        <p:txBody>
          <a:bodyPr lIns="0" tIns="0" rIns="0" bIns="0"/>
          <a:lstStyle>
            <a:lvl1pPr>
              <a:spcBef>
                <a:spcPts val="384"/>
              </a:spcBef>
              <a:defRPr/>
            </a:lvl1pPr>
            <a:lvl2pPr marL="457200" indent="-230400">
              <a:spcBef>
                <a:spcPts val="384"/>
              </a:spcBef>
              <a:buClr>
                <a:schemeClr val="tx2"/>
              </a:buClr>
              <a:defRPr/>
            </a:lvl2pPr>
            <a:lvl3pPr marL="914400" indent="-230400">
              <a:spcBef>
                <a:spcPts val="384"/>
              </a:spcBef>
              <a:buClr>
                <a:schemeClr val="tx2"/>
              </a:buClr>
              <a:defRPr/>
            </a:lvl3pPr>
            <a:lvl4pPr marL="1375200" indent="-234000">
              <a:spcBef>
                <a:spcPts val="384"/>
              </a:spcBef>
              <a:buClr>
                <a:schemeClr val="tx2"/>
              </a:buClr>
              <a:defRPr/>
            </a:lvl4pPr>
            <a:lvl5pPr marL="2059200" indent="-230400">
              <a:spcBef>
                <a:spcPts val="384"/>
              </a:spcBef>
              <a:buClr>
                <a:schemeClr val="tx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1"/>
          </p:nvPr>
        </p:nvSpPr>
        <p:spPr>
          <a:xfrm>
            <a:off x="8686800" y="6635105"/>
            <a:ext cx="457200" cy="182562"/>
          </a:xfrm>
          <a:prstGeom prst="rect">
            <a:avLst/>
          </a:prstGeom>
        </p:spPr>
        <p:txBody>
          <a:bodyPr/>
          <a:lstStyle>
            <a:lvl1pPr>
              <a:defRPr sz="1100"/>
            </a:lvl1pPr>
          </a:lstStyle>
          <a:p>
            <a:pPr>
              <a:defRPr/>
            </a:pPr>
            <a:fld id="{D4777A6C-C278-43C1-9BD0-D65784462A17}" type="slidenum">
              <a:rPr lang="en-GB" smtClean="0"/>
              <a:pPr>
                <a:defRPr/>
              </a:pPr>
              <a:t>‹#›</a:t>
            </a:fld>
            <a:endParaRPr lang="en-GB" dirty="0"/>
          </a:p>
        </p:txBody>
      </p:sp>
    </p:spTree>
    <p:extLst>
      <p:ext uri="{BB962C8B-B14F-4D97-AF65-F5344CB8AC3E}">
        <p14:creationId xmlns:p14="http://schemas.microsoft.com/office/powerpoint/2010/main" val="1426265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7193F69-145E-47A4-899F-4A8620A7CEAA}" type="datetime1">
              <a:rPr lang="en-US" smtClean="0"/>
              <a:t>3/24/2014</a:t>
            </a:fld>
            <a:endParaRPr lang="en-GB"/>
          </a:p>
        </p:txBody>
      </p:sp>
      <p:sp>
        <p:nvSpPr>
          <p:cNvPr id="6" name="Footer Placeholder 5"/>
          <p:cNvSpPr>
            <a:spLocks noGrp="1"/>
          </p:cNvSpPr>
          <p:nvPr>
            <p:ph type="ftr" sz="quarter" idx="11"/>
          </p:nvPr>
        </p:nvSpPr>
        <p:spPr/>
        <p:txBody>
          <a:bodyPr/>
          <a:lstStyle/>
          <a:p>
            <a:r>
              <a:rPr lang="en-US" smtClean="0"/>
              <a:t>IPV introduction </a:t>
            </a:r>
            <a:endParaRPr lang="en-GB"/>
          </a:p>
        </p:txBody>
      </p:sp>
      <p:sp>
        <p:nvSpPr>
          <p:cNvPr id="7" name="Slide Number Placeholder 6"/>
          <p:cNvSpPr>
            <a:spLocks noGrp="1"/>
          </p:cNvSpPr>
          <p:nvPr>
            <p:ph type="sldNum" sz="quarter" idx="12"/>
          </p:nvPr>
        </p:nvSpPr>
        <p:spPr/>
        <p:txBody>
          <a:bodyPr/>
          <a:lstStyle/>
          <a:p>
            <a:fld id="{7114B26B-87E3-4878-B88F-C910C4C16187}" type="slidenum">
              <a:rPr lang="en-GB" smtClean="0"/>
              <a:pPr/>
              <a:t>‹#›</a:t>
            </a:fld>
            <a:endParaRPr lang="en-GB"/>
          </a:p>
        </p:txBody>
      </p:sp>
    </p:spTree>
    <p:extLst>
      <p:ext uri="{BB962C8B-B14F-4D97-AF65-F5344CB8AC3E}">
        <p14:creationId xmlns:p14="http://schemas.microsoft.com/office/powerpoint/2010/main" val="2240872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63381"/>
            <a:ext cx="8226425" cy="615040"/>
          </a:xfrm>
          <a:prstGeom prst="rect">
            <a:avLst/>
          </a:prstGeom>
        </p:spPr>
        <p:txBody>
          <a:bodyPr vert="horz" wrap="square" lIns="0" tIns="0" rIns="0" bIns="0" rtlCol="0" anchor="t" anchorCtr="0">
            <a:spAutoFit/>
          </a:bodyPr>
          <a:lstStyle/>
          <a:p>
            <a:r>
              <a:rPr lang="en-US" dirty="0" smtClean="0"/>
              <a:t>Header 22pt</a:t>
            </a:r>
            <a:br>
              <a:rPr lang="en-US" dirty="0" smtClean="0"/>
            </a:br>
            <a:r>
              <a:rPr lang="en-US" dirty="0" smtClean="0"/>
              <a:t>Message 16pt</a:t>
            </a:r>
            <a:endParaRPr lang="en-US" dirty="0"/>
          </a:p>
        </p:txBody>
      </p:sp>
      <p:sp>
        <p:nvSpPr>
          <p:cNvPr id="3" name="Text Placeholder 2"/>
          <p:cNvSpPr>
            <a:spLocks noGrp="1"/>
          </p:cNvSpPr>
          <p:nvPr>
            <p:ph type="body" idx="1"/>
          </p:nvPr>
        </p:nvSpPr>
        <p:spPr>
          <a:xfrm>
            <a:off x="457200" y="1371600"/>
            <a:ext cx="8226425" cy="4495801"/>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457200" y="6409102"/>
            <a:ext cx="2133600" cy="365125"/>
          </a:xfrm>
          <a:prstGeom prst="rect">
            <a:avLst/>
          </a:prstGeom>
        </p:spPr>
        <p:txBody>
          <a:bodyPr vert="horz" lIns="91440" tIns="45720" rIns="91440" bIns="45720" rtlCol="0" anchor="ctr"/>
          <a:lstStyle>
            <a:lvl1pPr algn="l">
              <a:defRPr sz="800">
                <a:solidFill>
                  <a:schemeClr val="bg1"/>
                </a:solidFill>
              </a:defRPr>
            </a:lvl1pPr>
          </a:lstStyle>
          <a:p>
            <a:fld id="{4F87C279-72DA-4E02-8019-B84217F47C19}" type="datetime1">
              <a:rPr lang="en-US" smtClean="0"/>
              <a:t>3/24/2014</a:t>
            </a:fld>
            <a:endParaRPr lang="en-US"/>
          </a:p>
        </p:txBody>
      </p:sp>
      <p:sp>
        <p:nvSpPr>
          <p:cNvPr id="5" name="Footer Placeholder 4"/>
          <p:cNvSpPr>
            <a:spLocks noGrp="1"/>
          </p:cNvSpPr>
          <p:nvPr>
            <p:ph type="ftr" sz="quarter" idx="3"/>
          </p:nvPr>
        </p:nvSpPr>
        <p:spPr>
          <a:xfrm>
            <a:off x="6245352" y="6409944"/>
            <a:ext cx="2306211" cy="365125"/>
          </a:xfrm>
          <a:prstGeom prst="rect">
            <a:avLst/>
          </a:prstGeom>
        </p:spPr>
        <p:txBody>
          <a:bodyPr vert="horz" lIns="91440" tIns="45720" rIns="91440" bIns="45720" rtlCol="0" anchor="ctr"/>
          <a:lstStyle>
            <a:lvl1pPr algn="l">
              <a:defRPr sz="800">
                <a:solidFill>
                  <a:schemeClr val="bg1"/>
                </a:solidFill>
              </a:defRPr>
            </a:lvl1pPr>
          </a:lstStyle>
          <a:p>
            <a:r>
              <a:rPr lang="en-US" smtClean="0"/>
              <a:t>IPV introduction </a:t>
            </a:r>
            <a:endParaRPr lang="en-US" dirty="0"/>
          </a:p>
        </p:txBody>
      </p:sp>
      <p:sp>
        <p:nvSpPr>
          <p:cNvPr id="6" name="Slide Number Placeholder 5"/>
          <p:cNvSpPr>
            <a:spLocks noGrp="1"/>
          </p:cNvSpPr>
          <p:nvPr>
            <p:ph type="sldNum" sz="quarter" idx="4"/>
          </p:nvPr>
        </p:nvSpPr>
        <p:spPr>
          <a:xfrm>
            <a:off x="8394192" y="6412056"/>
            <a:ext cx="384048" cy="365125"/>
          </a:xfrm>
          <a:prstGeom prst="rect">
            <a:avLst/>
          </a:prstGeom>
        </p:spPr>
        <p:txBody>
          <a:bodyPr vert="horz" lIns="91440" tIns="45720" rIns="91440" bIns="45720" rtlCol="0" anchor="ctr"/>
          <a:lstStyle>
            <a:lvl1pPr algn="r">
              <a:defRPr sz="1000">
                <a:solidFill>
                  <a:schemeClr val="bg1"/>
                </a:solidFill>
              </a:defRPr>
            </a:lvl1pPr>
          </a:lstStyle>
          <a:p>
            <a:fld id="{01052961-14CD-45D2-98DF-50022118EB18}" type="slidenum">
              <a:rPr lang="en-US" smtClean="0"/>
              <a:pPr/>
              <a:t>‹#›</a:t>
            </a:fld>
            <a:endParaRPr lang="en-US" dirty="0"/>
          </a:p>
        </p:txBody>
      </p:sp>
      <p:cxnSp>
        <p:nvCxnSpPr>
          <p:cNvPr id="12" name="Straight Connector 11"/>
          <p:cNvCxnSpPr/>
          <p:nvPr userDrawn="1"/>
        </p:nvCxnSpPr>
        <p:spPr>
          <a:xfrm>
            <a:off x="457200" y="1066800"/>
            <a:ext cx="8229600" cy="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31" r:id="rId1"/>
    <p:sldLayoutId id="2147483738" r:id="rId2"/>
    <p:sldLayoutId id="2147483733" r:id="rId3"/>
    <p:sldLayoutId id="2147483734" r:id="rId4"/>
    <p:sldLayoutId id="2147483735" r:id="rId5"/>
    <p:sldLayoutId id="2147483736" r:id="rId6"/>
    <p:sldLayoutId id="2147483737" r:id="rId7"/>
    <p:sldLayoutId id="2147483740" r:id="rId8"/>
    <p:sldLayoutId id="2147483741" r:id="rId9"/>
  </p:sldLayoutIdLst>
  <p:transition>
    <p:fade/>
  </p:transition>
  <p:hf hdr="0" ftr="0"/>
  <p:txStyles>
    <p:titleStyle>
      <a:lvl1pPr algn="l" defTabSz="914363" rtl="0" eaLnBrk="1" latinLnBrk="0" hangingPunct="1">
        <a:lnSpc>
          <a:spcPct val="90000"/>
        </a:lnSpc>
        <a:spcBef>
          <a:spcPct val="0"/>
        </a:spcBef>
        <a:buNone/>
        <a:defRPr lang="en-US" sz="2200" b="1" kern="1200" cap="none" spc="0" baseline="0" dirty="0" smtClean="0">
          <a:ln w="3175">
            <a:noFill/>
          </a:ln>
          <a:solidFill>
            <a:schemeClr val="tx1"/>
          </a:solidFill>
          <a:effectLst/>
          <a:latin typeface="+mj-lt"/>
          <a:ea typeface="+mn-ea"/>
          <a:cs typeface="Arial" charset="0"/>
        </a:defRPr>
      </a:lvl1pPr>
    </p:titleStyle>
    <p:bodyStyle>
      <a:lvl1pPr marL="228600" indent="-228600" algn="l" defTabSz="914363" rtl="0" eaLnBrk="1" latinLnBrk="0" hangingPunct="1">
        <a:lnSpc>
          <a:spcPts val="2600"/>
        </a:lnSpc>
        <a:spcBef>
          <a:spcPts val="0"/>
        </a:spcBef>
        <a:spcAft>
          <a:spcPts val="400"/>
        </a:spcAft>
        <a:buClr>
          <a:schemeClr val="accent2"/>
        </a:buClr>
        <a:buFont typeface="Wingdings" pitchFamily="2" charset="2"/>
        <a:buChar char="§"/>
        <a:defRPr sz="1400" b="0" kern="1200" spc="0" baseline="0">
          <a:solidFill>
            <a:schemeClr val="tx1"/>
          </a:solidFill>
          <a:latin typeface="+mn-lt"/>
          <a:ea typeface="+mn-ea"/>
          <a:cs typeface="+mn-cs"/>
        </a:defRPr>
      </a:lvl1pPr>
      <a:lvl2pPr marL="457200" indent="-228600" algn="l" defTabSz="914363" rtl="0" eaLnBrk="1" latinLnBrk="0" hangingPunct="1">
        <a:lnSpc>
          <a:spcPts val="2400"/>
        </a:lnSpc>
        <a:spcBef>
          <a:spcPts val="0"/>
        </a:spcBef>
        <a:spcAft>
          <a:spcPts val="400"/>
        </a:spcAft>
        <a:buClr>
          <a:schemeClr val="accent2"/>
        </a:buClr>
        <a:buSzPct val="125000"/>
        <a:buFont typeface="Lucida Grande"/>
        <a:buChar char="-"/>
        <a:defRPr sz="1400" b="0" kern="1200" spc="0" baseline="0">
          <a:solidFill>
            <a:schemeClr val="tx1"/>
          </a:solidFill>
          <a:latin typeface="+mn-lt"/>
          <a:ea typeface="+mn-ea"/>
          <a:cs typeface="+mn-cs"/>
        </a:defRPr>
      </a:lvl2pPr>
      <a:lvl3pPr marL="682625" indent="-225425" algn="l" defTabSz="914363" rtl="0" eaLnBrk="1" latinLnBrk="0" hangingPunct="1">
        <a:lnSpc>
          <a:spcPts val="2500"/>
        </a:lnSpc>
        <a:spcBef>
          <a:spcPts val="0"/>
        </a:spcBef>
        <a:spcAft>
          <a:spcPts val="400"/>
        </a:spcAft>
        <a:buClr>
          <a:schemeClr val="accent2"/>
        </a:buClr>
        <a:buSzPct val="90000"/>
        <a:buFont typeface="Arial" pitchFamily="34" charset="0"/>
        <a:buChar char="−"/>
        <a:defRPr sz="1400" b="1" kern="1200" spc="0" baseline="0">
          <a:solidFill>
            <a:schemeClr val="tx1"/>
          </a:solidFill>
          <a:latin typeface="+mn-lt"/>
          <a:ea typeface="+mn-ea"/>
          <a:cs typeface="+mn-cs"/>
        </a:defRPr>
      </a:lvl3pPr>
      <a:lvl4pPr marL="800100" indent="-165100" algn="l" defTabSz="914363" rtl="0" eaLnBrk="1" latinLnBrk="0" hangingPunct="1">
        <a:lnSpc>
          <a:spcPts val="2200"/>
        </a:lnSpc>
        <a:spcBef>
          <a:spcPts val="0"/>
        </a:spcBef>
        <a:spcAft>
          <a:spcPts val="0"/>
        </a:spcAft>
        <a:buClr>
          <a:schemeClr val="accent6"/>
        </a:buClr>
        <a:buSzPct val="90000"/>
        <a:buFont typeface="Arial" pitchFamily="34" charset="0"/>
        <a:buChar char="◊"/>
        <a:defRPr sz="1600" b="1" kern="1200" spc="0" baseline="0">
          <a:solidFill>
            <a:schemeClr val="tx1"/>
          </a:solidFill>
          <a:latin typeface="+mn-lt"/>
          <a:ea typeface="+mn-ea"/>
          <a:cs typeface="+mn-cs"/>
        </a:defRPr>
      </a:lvl4pPr>
      <a:lvl5pPr marL="977900" indent="-177800" algn="l" defTabSz="914363" rtl="0" eaLnBrk="1" latinLnBrk="0" hangingPunct="1">
        <a:lnSpc>
          <a:spcPts val="2000"/>
        </a:lnSpc>
        <a:spcBef>
          <a:spcPts val="0"/>
        </a:spcBef>
        <a:spcAft>
          <a:spcPts val="0"/>
        </a:spcAft>
        <a:buClr>
          <a:schemeClr val="accent6"/>
        </a:buClr>
        <a:buSzPct val="90000"/>
        <a:buFont typeface="Arial" pitchFamily="34" charset="0"/>
        <a:buChar char="◊"/>
        <a:defRPr sz="1400" b="1" kern="1200" spc="0" baseline="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cmaj.ca/content/182/18/E843.full" TargetMode="External"/><Relationship Id="rId2" Type="http://schemas.openxmlformats.org/officeDocument/2006/relationships/hyperlink" Target="http://www.cdc.gov/vaccinesafety/Vaccines/multiplevaccines.html"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sdiz.org/documents/HCP/iz78.pdf" TargetMode="External"/><Relationship Id="rId2" Type="http://schemas.openxmlformats.org/officeDocument/2006/relationships/hyperlink" Target="http://www.marchofdimes.com/mission/a-history-of-the-march-of-dimes.aspx"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marchofdimes.com/mission/a-history-of-the-march-of-dimes.aspx"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36575" y="762000"/>
            <a:ext cx="8226425" cy="2038058"/>
          </a:xfrm>
        </p:spPr>
        <p:txBody>
          <a:bodyPr/>
          <a:lstStyle/>
          <a:p>
            <a:pPr algn="ctr"/>
            <a:r>
              <a:rPr lang="en-GB" sz="4800" dirty="0" smtClean="0"/>
              <a:t>Inactivated Polio </a:t>
            </a:r>
            <a:r>
              <a:rPr lang="en-US" sz="4800" dirty="0" smtClean="0"/>
              <a:t>Vaccine Safety</a:t>
            </a:r>
            <a:r>
              <a:rPr lang="en-GB" dirty="0" smtClean="0"/>
              <a:t/>
            </a:r>
            <a:br>
              <a:rPr lang="en-GB" dirty="0" smtClean="0"/>
            </a:br>
            <a:r>
              <a:rPr lang="en-GB" dirty="0" smtClean="0">
                <a:solidFill>
                  <a:schemeClr val="accent1">
                    <a:lumMod val="60000"/>
                    <a:lumOff val="40000"/>
                  </a:schemeClr>
                </a:solidFill>
              </a:rPr>
              <a:t/>
            </a:r>
            <a:br>
              <a:rPr lang="en-GB" dirty="0" smtClean="0">
                <a:solidFill>
                  <a:schemeClr val="accent1">
                    <a:lumMod val="60000"/>
                    <a:lumOff val="40000"/>
                  </a:schemeClr>
                </a:solidFill>
              </a:rPr>
            </a:br>
            <a:r>
              <a:rPr lang="en-US" sz="2000" dirty="0" smtClean="0">
                <a:solidFill>
                  <a:schemeClr val="accent1">
                    <a:lumMod val="60000"/>
                    <a:lumOff val="40000"/>
                  </a:schemeClr>
                </a:solidFill>
              </a:rPr>
              <a:t>Modified version of Global Advisory Committee on Vaccine Safety (GACVS)  Presentation on Dec 11, 2013</a:t>
            </a:r>
            <a:endParaRPr sz="2000" i="1" dirty="0" smtClean="0">
              <a:ln>
                <a:noFill/>
              </a:ln>
              <a:solidFill>
                <a:schemeClr val="accent1">
                  <a:lumMod val="60000"/>
                  <a:lumOff val="40000"/>
                </a:schemeClr>
              </a:solidFill>
              <a:cs typeface="Arial" pitchFamily="34" charset="0"/>
            </a:endParaRPr>
          </a:p>
        </p:txBody>
      </p:sp>
      <p:sp>
        <p:nvSpPr>
          <p:cNvPr id="3" name="Subtitle 2"/>
          <p:cNvSpPr>
            <a:spLocks noGrp="1"/>
          </p:cNvSpPr>
          <p:nvPr>
            <p:ph type="subTitle" idx="1"/>
          </p:nvPr>
        </p:nvSpPr>
        <p:spPr>
          <a:xfrm>
            <a:off x="2286000" y="5257800"/>
            <a:ext cx="5768974" cy="460639"/>
          </a:xfrm>
        </p:spPr>
        <p:txBody>
          <a:bodyPr/>
          <a:lstStyle/>
          <a:p>
            <a:r>
              <a:rPr lang="en-US" dirty="0" smtClean="0">
                <a:solidFill>
                  <a:schemeClr val="accent4"/>
                </a:solidFill>
              </a:rPr>
              <a:t>Immunization Systems Management Group (IMG)</a:t>
            </a:r>
            <a:endParaRPr lang="en-US" dirty="0">
              <a:solidFill>
                <a:schemeClr val="accent4"/>
              </a:solidFill>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7405" y="3124200"/>
            <a:ext cx="2389187"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629143" y="5969054"/>
            <a:ext cx="3885715" cy="431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ate Placeholder 3"/>
          <p:cNvSpPr txBox="1">
            <a:spLocks/>
          </p:cNvSpPr>
          <p:nvPr/>
        </p:nvSpPr>
        <p:spPr>
          <a:xfrm>
            <a:off x="2629143" y="6400800"/>
            <a:ext cx="3885715" cy="228600"/>
          </a:xfrm>
          <a:prstGeom prst="rect">
            <a:avLst/>
          </a:prstGeom>
        </p:spPr>
        <p:txBody>
          <a:bodyPr vert="horz" wrap="square" lIns="0" tIns="0" rIns="0" bIns="0" rtlCol="0">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lvl="0" indent="0" algn="ctr" defTabSz="914363" rtl="0" eaLnBrk="1" fontAlgn="auto" latinLnBrk="0" hangingPunct="1">
              <a:lnSpc>
                <a:spcPct val="90000"/>
              </a:lnSpc>
              <a:spcBef>
                <a:spcPts val="0"/>
              </a:spcBef>
              <a:spcAft>
                <a:spcPts val="0"/>
              </a:spcAft>
              <a:buClr>
                <a:schemeClr val="accent4"/>
              </a:buClr>
              <a:buSzTx/>
              <a:buFont typeface="Wingdings" pitchFamily="2" charset="2"/>
              <a:buNone/>
              <a:tabLst/>
              <a:defRPr/>
            </a:pPr>
            <a:r>
              <a:rPr lang="en-US" sz="1050" dirty="0" smtClean="0">
                <a:solidFill>
                  <a:schemeClr val="tx1"/>
                </a:solidFill>
              </a:rPr>
              <a:t>Version date: </a:t>
            </a:r>
            <a:r>
              <a:rPr lang="en-US" sz="1050" dirty="0" smtClean="0"/>
              <a:t>March 21</a:t>
            </a:r>
            <a:r>
              <a:rPr lang="en-US" sz="1050" dirty="0" smtClean="0">
                <a:solidFill>
                  <a:schemeClr val="tx1"/>
                </a:solidFill>
              </a:rPr>
              <a:t>, 2014</a:t>
            </a:r>
            <a:endParaRPr kumimoji="0" lang="en-US" sz="1050" b="0" i="0" u="none" strike="noStrike" kern="1200" cap="none" spc="0" normalizeH="0" baseline="0" noProof="0" dirty="0" smtClean="0">
              <a:ln>
                <a:noFill/>
              </a:ln>
              <a:solidFill>
                <a:schemeClr val="tx1"/>
              </a:solidFill>
              <a:effectLst/>
              <a:uLnTx/>
              <a:uFillTx/>
            </a:endParaRPr>
          </a:p>
        </p:txBody>
      </p:sp>
    </p:spTree>
    <p:extLst>
      <p:ext uri="{BB962C8B-B14F-4D97-AF65-F5344CB8AC3E}">
        <p14:creationId xmlns:p14="http://schemas.microsoft.com/office/powerpoint/2010/main" val="216660364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Epidemiology and Prevention of Vaccine-Preventable Diseases</a:t>
            </a:r>
            <a:br>
              <a:rPr lang="en-US" sz="2000" dirty="0"/>
            </a:br>
            <a:r>
              <a:rPr lang="en-US" sz="1600" dirty="0"/>
              <a:t>The Pink Book: Course Textbook - 12th Edition Second Printing (May 2012</a:t>
            </a:r>
            <a:r>
              <a:rPr lang="en-US" sz="1600" dirty="0" smtClean="0"/>
              <a:t>)</a:t>
            </a:r>
            <a:endParaRPr lang="en-US" sz="2000" dirty="0"/>
          </a:p>
        </p:txBody>
      </p:sp>
      <p:pic>
        <p:nvPicPr>
          <p:cNvPr id="5" name="Content Placeholder 4"/>
          <p:cNvPicPr>
            <a:picLocks noGrp="1" noChangeAspect="1"/>
          </p:cNvPicPr>
          <p:nvPr>
            <p:ph idx="1"/>
          </p:nvPr>
        </p:nvPicPr>
        <p:blipFill>
          <a:blip r:embed="rId2" cstate="print"/>
          <a:stretch>
            <a:fillRect/>
          </a:stretch>
        </p:blipFill>
        <p:spPr>
          <a:xfrm>
            <a:off x="765343" y="1752600"/>
            <a:ext cx="7404497" cy="3678308"/>
          </a:xfrm>
          <a:prstGeom prst="rect">
            <a:avLst/>
          </a:prstGeom>
        </p:spPr>
      </p:pic>
      <p:sp>
        <p:nvSpPr>
          <p:cNvPr id="6" name="TextBox 5"/>
          <p:cNvSpPr txBox="1"/>
          <p:nvPr/>
        </p:nvSpPr>
        <p:spPr>
          <a:xfrm>
            <a:off x="2133600" y="6441729"/>
            <a:ext cx="4288189" cy="276999"/>
          </a:xfrm>
          <a:prstGeom prst="rect">
            <a:avLst/>
          </a:prstGeom>
          <a:noFill/>
        </p:spPr>
        <p:txBody>
          <a:bodyPr wrap="square" rtlCol="0">
            <a:spAutoFit/>
          </a:bodyPr>
          <a:lstStyle/>
          <a:p>
            <a:pPr algn="ctr"/>
            <a:r>
              <a:rPr lang="en-US" sz="1200" dirty="0" smtClean="0">
                <a:solidFill>
                  <a:schemeClr val="bg1"/>
                </a:solidFill>
              </a:rPr>
              <a:t>Atkinson et al, (The Pink Book) </a:t>
            </a:r>
            <a:r>
              <a:rPr lang="en-US" sz="1200" dirty="0">
                <a:solidFill>
                  <a:schemeClr val="bg1"/>
                </a:solidFill>
              </a:rPr>
              <a:t>2012.</a:t>
            </a:r>
          </a:p>
        </p:txBody>
      </p:sp>
      <p:sp>
        <p:nvSpPr>
          <p:cNvPr id="3" name="Date Placeholder 2"/>
          <p:cNvSpPr>
            <a:spLocks noGrp="1"/>
          </p:cNvSpPr>
          <p:nvPr>
            <p:ph type="dt" sz="half" idx="2"/>
          </p:nvPr>
        </p:nvSpPr>
        <p:spPr/>
        <p:txBody>
          <a:bodyPr/>
          <a:lstStyle/>
          <a:p>
            <a:fld id="{1AB10978-93A9-43AC-9BC8-13D87E74491C}" type="datetime1">
              <a:rPr lang="en-US" smtClean="0"/>
              <a:t>3/24/2014</a:t>
            </a:fld>
            <a:endParaRPr lang="en-US" dirty="0"/>
          </a:p>
        </p:txBody>
      </p:sp>
      <p:sp>
        <p:nvSpPr>
          <p:cNvPr id="7" name="Slide Number Placeholder 6"/>
          <p:cNvSpPr>
            <a:spLocks noGrp="1"/>
          </p:cNvSpPr>
          <p:nvPr>
            <p:ph type="sldNum" sz="quarter" idx="4"/>
          </p:nvPr>
        </p:nvSpPr>
        <p:spPr/>
        <p:txBody>
          <a:bodyPr/>
          <a:lstStyle/>
          <a:p>
            <a:fld id="{01052961-14CD-45D2-98DF-50022118EB18}" type="slidenum">
              <a:rPr lang="en-US" smtClean="0"/>
              <a:pPr/>
              <a:t>10</a:t>
            </a:fld>
            <a:endParaRPr lang="en-US" dirty="0"/>
          </a:p>
        </p:txBody>
      </p:sp>
    </p:spTree>
    <p:extLst>
      <p:ext uri="{BB962C8B-B14F-4D97-AF65-F5344CB8AC3E}">
        <p14:creationId xmlns:p14="http://schemas.microsoft.com/office/powerpoint/2010/main" val="326465813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81000"/>
            <a:ext cx="8226425" cy="615040"/>
          </a:xfrm>
        </p:spPr>
        <p:txBody>
          <a:bodyPr/>
          <a:lstStyle/>
          <a:p>
            <a:r>
              <a:rPr lang="en-US" dirty="0" smtClean="0"/>
              <a:t>Summary of Studies </a:t>
            </a:r>
            <a:br>
              <a:rPr lang="en-US" dirty="0" smtClean="0"/>
            </a:br>
            <a:r>
              <a:rPr lang="en-US" dirty="0" smtClean="0"/>
              <a:t>Adverse Event Reporting and Evidence of Safety in IPV</a:t>
            </a:r>
            <a:endParaRPr lang="en-US" dirty="0"/>
          </a:p>
        </p:txBody>
      </p:sp>
      <p:sp>
        <p:nvSpPr>
          <p:cNvPr id="8" name="Content Placeholder 7"/>
          <p:cNvSpPr>
            <a:spLocks noGrp="1"/>
          </p:cNvSpPr>
          <p:nvPr>
            <p:ph idx="1"/>
          </p:nvPr>
        </p:nvSpPr>
        <p:spPr>
          <a:xfrm>
            <a:off x="228600" y="1219200"/>
            <a:ext cx="8686800" cy="5029200"/>
          </a:xfrm>
        </p:spPr>
        <p:txBody>
          <a:bodyPr>
            <a:normAutofit fontScale="92500" lnSpcReduction="20000"/>
          </a:bodyPr>
          <a:lstStyle/>
          <a:p>
            <a:pPr marL="0" indent="0">
              <a:lnSpc>
                <a:spcPct val="120000"/>
              </a:lnSpc>
              <a:buNone/>
            </a:pPr>
            <a:r>
              <a:rPr lang="en-US" sz="1200" b="1" u="sng" dirty="0" err="1" smtClean="0"/>
              <a:t>McBean</a:t>
            </a:r>
            <a:r>
              <a:rPr lang="en-US" sz="1200" b="1" u="sng" dirty="0" smtClean="0"/>
              <a:t> et al, </a:t>
            </a:r>
            <a:r>
              <a:rPr lang="en-US" sz="1200" b="1" i="1" u="sng" dirty="0" smtClean="0"/>
              <a:t>American Journal of Epidemiology</a:t>
            </a:r>
            <a:r>
              <a:rPr lang="en-US" sz="1200" b="1" u="sng" dirty="0" smtClean="0"/>
              <a:t>, 1988</a:t>
            </a:r>
          </a:p>
          <a:p>
            <a:pPr lvl="1">
              <a:lnSpc>
                <a:spcPct val="120000"/>
              </a:lnSpc>
            </a:pPr>
            <a:r>
              <a:rPr lang="en-US" sz="1200" dirty="0" smtClean="0"/>
              <a:t>In a 3 year study starting in 1980 in Maryland, overall local adverse reactions with IPV+DTP were found to be </a:t>
            </a:r>
            <a:r>
              <a:rPr lang="en-US" sz="1200" b="1" dirty="0" smtClean="0"/>
              <a:t>not significantly different</a:t>
            </a:r>
            <a:r>
              <a:rPr lang="en-US" sz="1200" dirty="0" smtClean="0"/>
              <a:t> from those who received OPV+DTP (n=1,114). Three doses were administered at (mean age) 2.2, 4.7, and 19.9 months. </a:t>
            </a:r>
          </a:p>
          <a:p>
            <a:pPr marL="228600" lvl="1" indent="0">
              <a:lnSpc>
                <a:spcPct val="120000"/>
              </a:lnSpc>
              <a:buNone/>
            </a:pPr>
            <a:endParaRPr lang="en-US" sz="1200" dirty="0" smtClean="0"/>
          </a:p>
          <a:p>
            <a:pPr marL="0" indent="0">
              <a:lnSpc>
                <a:spcPct val="120000"/>
              </a:lnSpc>
              <a:buNone/>
            </a:pPr>
            <a:r>
              <a:rPr lang="en-US" sz="1200" b="1" u="sng" dirty="0" err="1" smtClean="0"/>
              <a:t>Yeh</a:t>
            </a:r>
            <a:r>
              <a:rPr lang="en-US" sz="1200" b="1" u="sng" dirty="0" smtClean="0"/>
              <a:t> et al, </a:t>
            </a:r>
            <a:r>
              <a:rPr lang="en-US" sz="1200" b="1" i="1" u="sng" dirty="0" smtClean="0"/>
              <a:t>Journal of Pediatric Infectious Disease</a:t>
            </a:r>
            <a:r>
              <a:rPr lang="en-US" sz="1200" b="1" u="sng" dirty="0" smtClean="0"/>
              <a:t>, 2001</a:t>
            </a:r>
          </a:p>
          <a:p>
            <a:pPr lvl="1">
              <a:lnSpc>
                <a:spcPct val="120000"/>
              </a:lnSpc>
            </a:pPr>
            <a:r>
              <a:rPr lang="en-US" sz="1200" dirty="0" smtClean="0"/>
              <a:t>Combination vaccines containing IPV were compared with an OPV, </a:t>
            </a:r>
            <a:r>
              <a:rPr lang="en-US" sz="1200" dirty="0" err="1" smtClean="0"/>
              <a:t>Diptheria</a:t>
            </a:r>
            <a:r>
              <a:rPr lang="en-US" sz="1200" dirty="0" smtClean="0"/>
              <a:t>, Tetanus and </a:t>
            </a:r>
            <a:r>
              <a:rPr lang="en-US" sz="1200" dirty="0" err="1" smtClean="0"/>
              <a:t>acellular</a:t>
            </a:r>
            <a:r>
              <a:rPr lang="en-US" sz="1200" dirty="0" smtClean="0"/>
              <a:t> pertussis (</a:t>
            </a:r>
            <a:r>
              <a:rPr lang="en-US" sz="1200" dirty="0" err="1" smtClean="0"/>
              <a:t>DTaP</a:t>
            </a:r>
            <a:r>
              <a:rPr lang="en-US" sz="1200" dirty="0" smtClean="0"/>
              <a:t>) and Hepatitis B (HBV) series in California. </a:t>
            </a:r>
            <a:r>
              <a:rPr lang="en-US" sz="1200" b="1" dirty="0" smtClean="0"/>
              <a:t>No statistical differences in systemic and local adverse events </a:t>
            </a:r>
            <a:r>
              <a:rPr lang="en-US" sz="1200" dirty="0" smtClean="0"/>
              <a:t>were observed by chi square analysis for the four groups for any dose (n=1,116). Three doses were administered at 2, 4 and 6 months.</a:t>
            </a:r>
          </a:p>
          <a:p>
            <a:pPr marL="228600" lvl="1" indent="0">
              <a:lnSpc>
                <a:spcPct val="120000"/>
              </a:lnSpc>
              <a:buNone/>
            </a:pPr>
            <a:endParaRPr lang="en-US" sz="1200" u="sng" dirty="0" smtClean="0"/>
          </a:p>
          <a:p>
            <a:pPr marL="0" lvl="0" indent="0">
              <a:lnSpc>
                <a:spcPct val="120000"/>
              </a:lnSpc>
              <a:buClr>
                <a:srgbClr val="BF974D"/>
              </a:buClr>
              <a:buNone/>
            </a:pPr>
            <a:r>
              <a:rPr lang="en-US" sz="1200" b="1" u="sng" dirty="0">
                <a:solidFill>
                  <a:prstClr val="black"/>
                </a:solidFill>
              </a:rPr>
              <a:t>Quiambao et al, </a:t>
            </a:r>
            <a:r>
              <a:rPr lang="en-US" sz="1200" b="1" i="1" u="sng" dirty="0">
                <a:solidFill>
                  <a:prstClr val="black"/>
                </a:solidFill>
              </a:rPr>
              <a:t>Human Vaccines &amp; </a:t>
            </a:r>
            <a:r>
              <a:rPr lang="en-US" sz="1200" b="1" i="1" u="sng" dirty="0" err="1">
                <a:solidFill>
                  <a:prstClr val="black"/>
                </a:solidFill>
              </a:rPr>
              <a:t>Immunotherapeutics</a:t>
            </a:r>
            <a:r>
              <a:rPr lang="en-US" sz="1200" b="1" u="sng" dirty="0">
                <a:solidFill>
                  <a:prstClr val="black"/>
                </a:solidFill>
              </a:rPr>
              <a:t>, 2012</a:t>
            </a:r>
          </a:p>
          <a:p>
            <a:pPr lvl="1">
              <a:lnSpc>
                <a:spcPct val="120000"/>
              </a:lnSpc>
              <a:buClr>
                <a:srgbClr val="BF974D"/>
              </a:buClr>
            </a:pPr>
            <a:r>
              <a:rPr lang="en-US" sz="1200" dirty="0">
                <a:solidFill>
                  <a:prstClr val="black"/>
                </a:solidFill>
              </a:rPr>
              <a:t>In the </a:t>
            </a:r>
            <a:r>
              <a:rPr lang="en-US" sz="1200" dirty="0" err="1">
                <a:solidFill>
                  <a:prstClr val="black"/>
                </a:solidFill>
              </a:rPr>
              <a:t>Phillipines</a:t>
            </a:r>
            <a:r>
              <a:rPr lang="en-US" sz="1200" dirty="0">
                <a:solidFill>
                  <a:prstClr val="black"/>
                </a:solidFill>
              </a:rPr>
              <a:t> among 312 two-year olds, the safety profile of three </a:t>
            </a:r>
            <a:r>
              <a:rPr lang="en-US" sz="1200" dirty="0" err="1">
                <a:solidFill>
                  <a:prstClr val="black"/>
                </a:solidFill>
              </a:rPr>
              <a:t>DTwP</a:t>
            </a:r>
            <a:r>
              <a:rPr lang="en-US" sz="1200" dirty="0">
                <a:solidFill>
                  <a:prstClr val="black"/>
                </a:solidFill>
              </a:rPr>
              <a:t>-HBV-IPV/</a:t>
            </a:r>
            <a:r>
              <a:rPr lang="en-US" sz="1200" dirty="0" err="1">
                <a:solidFill>
                  <a:prstClr val="black"/>
                </a:solidFill>
              </a:rPr>
              <a:t>Hib</a:t>
            </a:r>
            <a:r>
              <a:rPr lang="en-US" sz="1200" dirty="0">
                <a:solidFill>
                  <a:prstClr val="black"/>
                </a:solidFill>
              </a:rPr>
              <a:t> </a:t>
            </a:r>
            <a:r>
              <a:rPr lang="en-US" sz="1200" b="1" dirty="0">
                <a:solidFill>
                  <a:prstClr val="black"/>
                </a:solidFill>
              </a:rPr>
              <a:t>(combined) formulations resembled licensed </a:t>
            </a:r>
            <a:r>
              <a:rPr lang="en-US" sz="1200" b="1" dirty="0" err="1">
                <a:solidFill>
                  <a:prstClr val="black"/>
                </a:solidFill>
              </a:rPr>
              <a:t>DTwP</a:t>
            </a:r>
            <a:r>
              <a:rPr lang="en-US" sz="1200" b="1" dirty="0">
                <a:solidFill>
                  <a:prstClr val="black"/>
                </a:solidFill>
              </a:rPr>
              <a:t>-HBV/</a:t>
            </a:r>
            <a:r>
              <a:rPr lang="en-US" sz="1200" b="1" dirty="0" err="1">
                <a:solidFill>
                  <a:prstClr val="black"/>
                </a:solidFill>
              </a:rPr>
              <a:t>Hib</a:t>
            </a:r>
            <a:r>
              <a:rPr lang="en-US" sz="1200" b="1" dirty="0">
                <a:solidFill>
                  <a:prstClr val="black"/>
                </a:solidFill>
              </a:rPr>
              <a:t> and IPV (co-administered)</a:t>
            </a:r>
            <a:r>
              <a:rPr lang="en-US" sz="1200" dirty="0">
                <a:solidFill>
                  <a:prstClr val="black"/>
                </a:solidFill>
              </a:rPr>
              <a:t> in terms of the frequency and intensity of adverse reactions after vaccination</a:t>
            </a:r>
            <a:r>
              <a:rPr lang="en-US" sz="1200" dirty="0" smtClean="0">
                <a:solidFill>
                  <a:prstClr val="black"/>
                </a:solidFill>
              </a:rPr>
              <a:t>.</a:t>
            </a:r>
          </a:p>
          <a:p>
            <a:pPr marL="228600" lvl="1" indent="0">
              <a:lnSpc>
                <a:spcPct val="120000"/>
              </a:lnSpc>
              <a:buClr>
                <a:srgbClr val="BF974D"/>
              </a:buClr>
              <a:buNone/>
            </a:pPr>
            <a:endParaRPr lang="en-US" sz="1200" dirty="0">
              <a:solidFill>
                <a:prstClr val="black"/>
              </a:solidFill>
            </a:endParaRPr>
          </a:p>
          <a:p>
            <a:pPr marL="0" lvl="0" indent="0">
              <a:lnSpc>
                <a:spcPct val="120000"/>
              </a:lnSpc>
              <a:buClr>
                <a:srgbClr val="BF974D"/>
              </a:buClr>
              <a:buNone/>
            </a:pPr>
            <a:r>
              <a:rPr lang="en-US" sz="1200" b="1" u="sng" dirty="0">
                <a:solidFill>
                  <a:prstClr val="black"/>
                </a:solidFill>
              </a:rPr>
              <a:t>Vidor et al, </a:t>
            </a:r>
            <a:r>
              <a:rPr lang="en-US" sz="1200" b="1" i="1" u="sng" dirty="0">
                <a:solidFill>
                  <a:prstClr val="black"/>
                </a:solidFill>
              </a:rPr>
              <a:t>Reviews in Medical Virology</a:t>
            </a:r>
            <a:r>
              <a:rPr lang="en-US" sz="1200" b="1" u="sng" dirty="0">
                <a:solidFill>
                  <a:prstClr val="black"/>
                </a:solidFill>
              </a:rPr>
              <a:t>, 1994</a:t>
            </a:r>
          </a:p>
          <a:p>
            <a:pPr lvl="1">
              <a:lnSpc>
                <a:spcPct val="120000"/>
              </a:lnSpc>
              <a:buClr>
                <a:srgbClr val="BF974D"/>
              </a:buClr>
            </a:pPr>
            <a:r>
              <a:rPr lang="en-US" sz="1200" dirty="0">
                <a:solidFill>
                  <a:prstClr val="black"/>
                </a:solidFill>
              </a:rPr>
              <a:t>Review article: The safety of DTP/IPV was actively surveyed in five trials and descriptive data found that </a:t>
            </a:r>
            <a:r>
              <a:rPr lang="en-US" sz="1200" b="1" dirty="0">
                <a:solidFill>
                  <a:prstClr val="black"/>
                </a:solidFill>
              </a:rPr>
              <a:t>rates of reactions are comparable to those usually reported after DTP vaccination</a:t>
            </a:r>
            <a:r>
              <a:rPr lang="en-US" sz="1200" dirty="0">
                <a:solidFill>
                  <a:prstClr val="black"/>
                </a:solidFill>
              </a:rPr>
              <a:t>. No major adverse reactions nor vaccine associated poliomyelitis was notified during clinical trials</a:t>
            </a:r>
            <a:r>
              <a:rPr lang="en-US" sz="1200" dirty="0" smtClean="0">
                <a:solidFill>
                  <a:prstClr val="black"/>
                </a:solidFill>
              </a:rPr>
              <a:t>.</a:t>
            </a:r>
          </a:p>
          <a:p>
            <a:pPr marL="228600" lvl="1" indent="0">
              <a:lnSpc>
                <a:spcPct val="120000"/>
              </a:lnSpc>
              <a:buClr>
                <a:srgbClr val="BF974D"/>
              </a:buClr>
              <a:buNone/>
            </a:pPr>
            <a:endParaRPr lang="en-US" sz="1200" dirty="0">
              <a:solidFill>
                <a:prstClr val="black"/>
              </a:solidFill>
            </a:endParaRPr>
          </a:p>
          <a:p>
            <a:pPr marL="0" lvl="0" indent="0">
              <a:lnSpc>
                <a:spcPct val="120000"/>
              </a:lnSpc>
              <a:buClr>
                <a:srgbClr val="BF974D"/>
              </a:buClr>
              <a:buNone/>
            </a:pPr>
            <a:r>
              <a:rPr lang="en-US" sz="1200" b="1" u="sng" dirty="0">
                <a:solidFill>
                  <a:prstClr val="black"/>
                </a:solidFill>
              </a:rPr>
              <a:t>Lee et al, </a:t>
            </a:r>
            <a:r>
              <a:rPr lang="en-US" sz="1200" b="1" i="1" u="sng" dirty="0">
                <a:solidFill>
                  <a:prstClr val="black"/>
                </a:solidFill>
              </a:rPr>
              <a:t>Vaccine</a:t>
            </a:r>
            <a:r>
              <a:rPr lang="en-US" sz="1200" b="1" u="sng" dirty="0">
                <a:solidFill>
                  <a:prstClr val="black"/>
                </a:solidFill>
              </a:rPr>
              <a:t>, 2011</a:t>
            </a:r>
          </a:p>
          <a:p>
            <a:pPr lvl="1">
              <a:lnSpc>
                <a:spcPct val="120000"/>
              </a:lnSpc>
              <a:buClr>
                <a:srgbClr val="BF974D"/>
              </a:buClr>
            </a:pPr>
            <a:r>
              <a:rPr lang="en-US" sz="1200" dirty="0">
                <a:solidFill>
                  <a:prstClr val="black"/>
                </a:solidFill>
              </a:rPr>
              <a:t>In Korea, an RCT of 442 infants compared a combined </a:t>
            </a:r>
            <a:r>
              <a:rPr lang="en-US" sz="1200" dirty="0" err="1">
                <a:solidFill>
                  <a:prstClr val="black"/>
                </a:solidFill>
              </a:rPr>
              <a:t>DTaP</a:t>
            </a:r>
            <a:r>
              <a:rPr lang="en-US" sz="1200" dirty="0">
                <a:solidFill>
                  <a:prstClr val="black"/>
                </a:solidFill>
              </a:rPr>
              <a:t>–IPV to separate administration of standalone </a:t>
            </a:r>
            <a:r>
              <a:rPr lang="en-US" sz="1200" dirty="0" err="1">
                <a:solidFill>
                  <a:prstClr val="black"/>
                </a:solidFill>
              </a:rPr>
              <a:t>DTaP</a:t>
            </a:r>
            <a:r>
              <a:rPr lang="en-US" sz="1200" dirty="0">
                <a:solidFill>
                  <a:prstClr val="black"/>
                </a:solidFill>
              </a:rPr>
              <a:t> and IPV vaccines. Combined vaccine was </a:t>
            </a:r>
            <a:r>
              <a:rPr lang="en-US" sz="1200" b="1" dirty="0">
                <a:solidFill>
                  <a:prstClr val="black"/>
                </a:solidFill>
              </a:rPr>
              <a:t>well tolerated</a:t>
            </a:r>
            <a:r>
              <a:rPr lang="en-US" sz="1200" dirty="0">
                <a:solidFill>
                  <a:prstClr val="black"/>
                </a:solidFill>
              </a:rPr>
              <a:t>; most solicited events occurred soon after vaccination, were </a:t>
            </a:r>
            <a:r>
              <a:rPr lang="en-US" sz="1200" b="1" dirty="0">
                <a:solidFill>
                  <a:prstClr val="black"/>
                </a:solidFill>
              </a:rPr>
              <a:t>transient</a:t>
            </a:r>
            <a:r>
              <a:rPr lang="en-US" sz="1200" dirty="0">
                <a:solidFill>
                  <a:prstClr val="black"/>
                </a:solidFill>
              </a:rPr>
              <a:t>, and were of </a:t>
            </a:r>
            <a:r>
              <a:rPr lang="en-US" sz="1200" b="1" dirty="0">
                <a:solidFill>
                  <a:prstClr val="black"/>
                </a:solidFill>
              </a:rPr>
              <a:t>mild severity</a:t>
            </a:r>
            <a:r>
              <a:rPr lang="en-US" sz="1200" dirty="0">
                <a:solidFill>
                  <a:prstClr val="black"/>
                </a:solidFill>
              </a:rPr>
              <a:t>, and SAE were </a:t>
            </a:r>
            <a:r>
              <a:rPr lang="en-US" sz="1200" b="1" dirty="0">
                <a:solidFill>
                  <a:prstClr val="black"/>
                </a:solidFill>
              </a:rPr>
              <a:t>infrequent</a:t>
            </a:r>
            <a:r>
              <a:rPr lang="en-US" sz="1200" dirty="0">
                <a:solidFill>
                  <a:prstClr val="black"/>
                </a:solidFill>
              </a:rPr>
              <a:t>. There was </a:t>
            </a:r>
            <a:r>
              <a:rPr lang="en-US" sz="1200" b="1" dirty="0"/>
              <a:t>no clinically significant difference in </a:t>
            </a:r>
            <a:r>
              <a:rPr lang="en-US" sz="1200" b="1" dirty="0" err="1"/>
              <a:t>reactogenicity</a:t>
            </a:r>
            <a:r>
              <a:rPr lang="en-US" sz="1200" dirty="0">
                <a:solidFill>
                  <a:prstClr val="black"/>
                </a:solidFill>
              </a:rPr>
              <a:t> between the two groups, and there were </a:t>
            </a:r>
            <a:r>
              <a:rPr lang="en-US" sz="1200" b="1" dirty="0"/>
              <a:t>no adverse event-related withdrawals </a:t>
            </a:r>
            <a:r>
              <a:rPr lang="en-US" sz="1200" dirty="0">
                <a:solidFill>
                  <a:prstClr val="black"/>
                </a:solidFill>
              </a:rPr>
              <a:t>and </a:t>
            </a:r>
            <a:r>
              <a:rPr lang="en-US" sz="1200" b="1" dirty="0">
                <a:solidFill>
                  <a:prstClr val="black"/>
                </a:solidFill>
              </a:rPr>
              <a:t>no vaccine-related SAE</a:t>
            </a:r>
            <a:r>
              <a:rPr lang="en-US" sz="1200" dirty="0">
                <a:solidFill>
                  <a:prstClr val="black"/>
                </a:solidFill>
              </a:rPr>
              <a:t>. The incidence of solicited and unsolicited symptoms observed in this  study was similar to those reported in other studies of </a:t>
            </a:r>
            <a:r>
              <a:rPr lang="en-US" sz="1200" dirty="0" err="1">
                <a:solidFill>
                  <a:prstClr val="black"/>
                </a:solidFill>
              </a:rPr>
              <a:t>acellular</a:t>
            </a:r>
            <a:r>
              <a:rPr lang="en-US" sz="1200" dirty="0">
                <a:solidFill>
                  <a:prstClr val="black"/>
                </a:solidFill>
              </a:rPr>
              <a:t> pertussis vaccines.</a:t>
            </a:r>
          </a:p>
          <a:p>
            <a:pPr lvl="1">
              <a:lnSpc>
                <a:spcPct val="120000"/>
              </a:lnSpc>
            </a:pPr>
            <a:endParaRPr lang="en-US" sz="1200" dirty="0" smtClean="0"/>
          </a:p>
          <a:p>
            <a:endParaRPr lang="en-US" dirty="0"/>
          </a:p>
          <a:p>
            <a:pPr lvl="1"/>
            <a:endParaRPr lang="en-US" dirty="0" smtClean="0"/>
          </a:p>
          <a:p>
            <a:endParaRPr lang="en-US" dirty="0"/>
          </a:p>
        </p:txBody>
      </p:sp>
      <p:sp>
        <p:nvSpPr>
          <p:cNvPr id="2" name="Date Placeholder 1"/>
          <p:cNvSpPr>
            <a:spLocks noGrp="1"/>
          </p:cNvSpPr>
          <p:nvPr>
            <p:ph type="dt" sz="half" idx="2"/>
          </p:nvPr>
        </p:nvSpPr>
        <p:spPr/>
        <p:txBody>
          <a:bodyPr/>
          <a:lstStyle/>
          <a:p>
            <a:fld id="{9A707094-0D0E-4261-8DDE-6A2FAB2E32CC}" type="datetime1">
              <a:rPr lang="en-US" smtClean="0"/>
              <a:t>3/24/2014</a:t>
            </a:fld>
            <a:endParaRPr lang="en-US" dirty="0"/>
          </a:p>
        </p:txBody>
      </p:sp>
      <p:sp>
        <p:nvSpPr>
          <p:cNvPr id="3" name="Slide Number Placeholder 2"/>
          <p:cNvSpPr>
            <a:spLocks noGrp="1"/>
          </p:cNvSpPr>
          <p:nvPr>
            <p:ph type="sldNum" sz="quarter" idx="4"/>
          </p:nvPr>
        </p:nvSpPr>
        <p:spPr/>
        <p:txBody>
          <a:bodyPr/>
          <a:lstStyle/>
          <a:p>
            <a:fld id="{01052961-14CD-45D2-98DF-50022118EB18}" type="slidenum">
              <a:rPr lang="en-US" smtClean="0"/>
              <a:pPr/>
              <a:t>11</a:t>
            </a:fld>
            <a:endParaRPr lang="en-US" dirty="0"/>
          </a:p>
        </p:txBody>
      </p:sp>
    </p:spTree>
    <p:extLst>
      <p:ext uri="{BB962C8B-B14F-4D97-AF65-F5344CB8AC3E}">
        <p14:creationId xmlns:p14="http://schemas.microsoft.com/office/powerpoint/2010/main" val="268687366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D8CFE19D-C1B5-4B8A-BCC3-C4C0796A972E}" type="datetime1">
              <a:rPr lang="en-US" smtClean="0"/>
              <a:t>3/24/2014</a:t>
            </a:fld>
            <a:endParaRPr lang="en-US" dirty="0"/>
          </a:p>
        </p:txBody>
      </p:sp>
      <p:sp>
        <p:nvSpPr>
          <p:cNvPr id="4" name="Slide Number Placeholder 3"/>
          <p:cNvSpPr>
            <a:spLocks noGrp="1"/>
          </p:cNvSpPr>
          <p:nvPr>
            <p:ph type="sldNum" sz="quarter" idx="4"/>
          </p:nvPr>
        </p:nvSpPr>
        <p:spPr/>
        <p:txBody>
          <a:bodyPr/>
          <a:lstStyle/>
          <a:p>
            <a:fld id="{01052961-14CD-45D2-98DF-50022118EB18}" type="slidenum">
              <a:rPr lang="en-US" smtClean="0"/>
              <a:pPr/>
              <a:t>12</a:t>
            </a:fld>
            <a:endParaRPr lang="en-US" dirty="0"/>
          </a:p>
        </p:txBody>
      </p:sp>
      <p:sp>
        <p:nvSpPr>
          <p:cNvPr id="5" name="Title 4"/>
          <p:cNvSpPr>
            <a:spLocks noGrp="1"/>
          </p:cNvSpPr>
          <p:nvPr>
            <p:ph type="title"/>
          </p:nvPr>
        </p:nvSpPr>
        <p:spPr>
          <a:xfrm>
            <a:off x="457200" y="463381"/>
            <a:ext cx="8226425" cy="310341"/>
          </a:xfrm>
        </p:spPr>
        <p:txBody>
          <a:bodyPr/>
          <a:lstStyle/>
          <a:p>
            <a:r>
              <a:rPr lang="en-US" dirty="0" smtClean="0"/>
              <a:t>Institute of Medicine (IOM) </a:t>
            </a:r>
            <a:r>
              <a:rPr lang="en-US" dirty="0"/>
              <a:t>Reports</a:t>
            </a:r>
          </a:p>
        </p:txBody>
      </p:sp>
      <p:sp>
        <p:nvSpPr>
          <p:cNvPr id="6" name="Content Placeholder 5"/>
          <p:cNvSpPr>
            <a:spLocks noGrp="1"/>
          </p:cNvSpPr>
          <p:nvPr>
            <p:ph idx="1"/>
          </p:nvPr>
        </p:nvSpPr>
        <p:spPr/>
        <p:txBody>
          <a:bodyPr/>
          <a:lstStyle/>
          <a:p>
            <a:r>
              <a:rPr lang="en-US" dirty="0" smtClean="0"/>
              <a:t>1994 IOM report </a:t>
            </a:r>
          </a:p>
          <a:p>
            <a:pPr lvl="1"/>
            <a:r>
              <a:rPr lang="en-US" dirty="0" smtClean="0"/>
              <a:t>Evidence was inadequate to accept or reject a causal relation between IPV and Guillain-Barre Syndrome (GBS)</a:t>
            </a:r>
          </a:p>
          <a:p>
            <a:pPr lvl="1"/>
            <a:r>
              <a:rPr lang="en-US" dirty="0" smtClean="0"/>
              <a:t>No evidence bearing on a causal relation between IPV and anaphylaxis</a:t>
            </a:r>
          </a:p>
          <a:p>
            <a:pPr lvl="1"/>
            <a:r>
              <a:rPr lang="en-US" dirty="0" smtClean="0"/>
              <a:t>No evidence bearing on a causal relation between IPV and thrombocytopenia</a:t>
            </a:r>
          </a:p>
          <a:p>
            <a:pPr marL="228600" lvl="1" indent="0">
              <a:buNone/>
            </a:pPr>
            <a:endParaRPr lang="en-US" dirty="0" smtClean="0"/>
          </a:p>
          <a:p>
            <a:r>
              <a:rPr lang="en-US" dirty="0" smtClean="0"/>
              <a:t>2012 IOM report</a:t>
            </a:r>
          </a:p>
          <a:p>
            <a:pPr lvl="1"/>
            <a:r>
              <a:rPr lang="en-US" dirty="0" err="1" smtClean="0"/>
              <a:t>DTaP</a:t>
            </a:r>
            <a:r>
              <a:rPr lang="en-US" dirty="0" smtClean="0"/>
              <a:t>-IPV vaccination does not increase the risk of type 1 diabetes in children</a:t>
            </a:r>
          </a:p>
          <a:p>
            <a:endParaRPr lang="en-US" dirty="0"/>
          </a:p>
          <a:p>
            <a:endParaRPr lang="en-US" dirty="0"/>
          </a:p>
        </p:txBody>
      </p:sp>
      <p:sp>
        <p:nvSpPr>
          <p:cNvPr id="7" name="Rectangle 6"/>
          <p:cNvSpPr/>
          <p:nvPr/>
        </p:nvSpPr>
        <p:spPr>
          <a:xfrm>
            <a:off x="2514600" y="6400800"/>
            <a:ext cx="3623257" cy="276999"/>
          </a:xfrm>
          <a:prstGeom prst="rect">
            <a:avLst/>
          </a:prstGeom>
        </p:spPr>
        <p:txBody>
          <a:bodyPr wrap="none">
            <a:spAutoFit/>
          </a:bodyPr>
          <a:lstStyle/>
          <a:p>
            <a:pPr algn="ctr"/>
            <a:r>
              <a:rPr lang="en-US" sz="1200" dirty="0">
                <a:solidFill>
                  <a:schemeClr val="bg1"/>
                </a:solidFill>
              </a:rPr>
              <a:t>Stratton et al, IOM, </a:t>
            </a:r>
            <a:r>
              <a:rPr lang="en-US" sz="1200" dirty="0" smtClean="0">
                <a:solidFill>
                  <a:schemeClr val="bg1"/>
                </a:solidFill>
              </a:rPr>
              <a:t>1994; </a:t>
            </a:r>
            <a:r>
              <a:rPr lang="en-US" sz="1200" dirty="0">
                <a:solidFill>
                  <a:schemeClr val="bg1"/>
                </a:solidFill>
              </a:rPr>
              <a:t>Stratton et al, IOM, 2012</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0909" b="29091"/>
          <a:stretch/>
        </p:blipFill>
        <p:spPr bwMode="auto">
          <a:xfrm>
            <a:off x="5257800" y="4940531"/>
            <a:ext cx="3657600" cy="109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BA874C54-7374-5F45-BEAA-D1E7A903C327}" type="datetime1">
              <a:rPr lang="x-none" smtClean="0"/>
              <a:t>3/24/2014</a:t>
            </a:fld>
            <a:endParaRPr lang="en-US" dirty="0"/>
          </a:p>
        </p:txBody>
      </p:sp>
      <p:sp>
        <p:nvSpPr>
          <p:cNvPr id="3" name="Footer Placeholder 2"/>
          <p:cNvSpPr>
            <a:spLocks noGrp="1"/>
          </p:cNvSpPr>
          <p:nvPr>
            <p:ph type="ftr" sz="quarter" idx="3"/>
          </p:nvPr>
        </p:nvSpPr>
        <p:spPr/>
        <p:txBody>
          <a:bodyPr/>
          <a:lstStyle/>
          <a:p>
            <a:r>
              <a:rPr lang="en-US" smtClean="0"/>
              <a:t>IPV introduction </a:t>
            </a:r>
            <a:endParaRPr lang="en-US" dirty="0"/>
          </a:p>
        </p:txBody>
      </p:sp>
      <p:sp>
        <p:nvSpPr>
          <p:cNvPr id="4" name="Slide Number Placeholder 3"/>
          <p:cNvSpPr>
            <a:spLocks noGrp="1"/>
          </p:cNvSpPr>
          <p:nvPr>
            <p:ph type="sldNum" sz="quarter" idx="4"/>
          </p:nvPr>
        </p:nvSpPr>
        <p:spPr/>
        <p:txBody>
          <a:bodyPr/>
          <a:lstStyle/>
          <a:p>
            <a:fld id="{01052961-14CD-45D2-98DF-50022118EB18}" type="slidenum">
              <a:rPr lang="en-US" smtClean="0"/>
              <a:pPr/>
              <a:t>13</a:t>
            </a:fld>
            <a:endParaRPr lang="en-US" dirty="0"/>
          </a:p>
        </p:txBody>
      </p:sp>
      <p:sp>
        <p:nvSpPr>
          <p:cNvPr id="5" name="Title 4"/>
          <p:cNvSpPr>
            <a:spLocks noGrp="1"/>
          </p:cNvSpPr>
          <p:nvPr>
            <p:ph type="title"/>
          </p:nvPr>
        </p:nvSpPr>
        <p:spPr>
          <a:xfrm>
            <a:off x="457200" y="463381"/>
            <a:ext cx="8226425" cy="304699"/>
          </a:xfrm>
        </p:spPr>
        <p:txBody>
          <a:bodyPr/>
          <a:lstStyle/>
          <a:p>
            <a:r>
              <a:rPr lang="en-US" dirty="0" smtClean="0"/>
              <a:t>Multiple Injections: Acceptability and Safety</a:t>
            </a:r>
            <a:endParaRPr lang="en-US" dirty="0"/>
          </a:p>
        </p:txBody>
      </p:sp>
      <p:sp>
        <p:nvSpPr>
          <p:cNvPr id="6" name="Content Placeholder 5"/>
          <p:cNvSpPr>
            <a:spLocks noGrp="1"/>
          </p:cNvSpPr>
          <p:nvPr>
            <p:ph idx="1"/>
          </p:nvPr>
        </p:nvSpPr>
        <p:spPr>
          <a:xfrm>
            <a:off x="457200" y="1219200"/>
            <a:ext cx="8226425" cy="4495801"/>
          </a:xfrm>
        </p:spPr>
        <p:txBody>
          <a:bodyPr/>
          <a:lstStyle/>
          <a:p>
            <a:r>
              <a:rPr lang="en-US" dirty="0"/>
              <a:t>Recently, </a:t>
            </a:r>
            <a:r>
              <a:rPr lang="en-US" b="1" dirty="0"/>
              <a:t>more low and middle income countries have begun using multiple vaccine injections</a:t>
            </a:r>
            <a:r>
              <a:rPr lang="en-US" dirty="0"/>
              <a:t> with the addition of pneumococcal vaccine and </a:t>
            </a:r>
            <a:r>
              <a:rPr lang="en-US" dirty="0" smtClean="0"/>
              <a:t>IPV </a:t>
            </a:r>
          </a:p>
          <a:p>
            <a:endParaRPr lang="en-US" dirty="0" smtClean="0"/>
          </a:p>
          <a:p>
            <a:r>
              <a:rPr lang="en-US" dirty="0" smtClean="0"/>
              <a:t>Substantial evidence has </a:t>
            </a:r>
            <a:r>
              <a:rPr lang="en-US" b="1" dirty="0" smtClean="0"/>
              <a:t>reinforced the </a:t>
            </a:r>
            <a:r>
              <a:rPr lang="en-US" b="1" dirty="0" smtClean="0">
                <a:solidFill>
                  <a:srgbClr val="FF0000"/>
                </a:solidFill>
              </a:rPr>
              <a:t>well-established record of safety and acceptance of multiple injections </a:t>
            </a:r>
            <a:r>
              <a:rPr lang="en-US" dirty="0" smtClean="0"/>
              <a:t> from countries using multiple injections*</a:t>
            </a:r>
          </a:p>
          <a:p>
            <a:pPr lvl="1"/>
            <a:r>
              <a:rPr lang="en-US" dirty="0" smtClean="0"/>
              <a:t>For example, US, Brazil, South African infants often receive 3 or more injections during each of the primary series vaccination visits</a:t>
            </a:r>
          </a:p>
          <a:p>
            <a:endParaRPr lang="en-US" dirty="0" smtClean="0"/>
          </a:p>
          <a:p>
            <a:r>
              <a:rPr lang="en-US" dirty="0" smtClean="0"/>
              <a:t>Giving several </a:t>
            </a:r>
            <a:r>
              <a:rPr lang="en-US" dirty="0"/>
              <a:t>vaccinations during </a:t>
            </a:r>
            <a:r>
              <a:rPr lang="en-US" dirty="0" smtClean="0"/>
              <a:t>same </a:t>
            </a:r>
            <a:r>
              <a:rPr lang="en-US" dirty="0"/>
              <a:t>visit offers three major advantages:</a:t>
            </a:r>
          </a:p>
          <a:p>
            <a:pPr lvl="1"/>
            <a:r>
              <a:rPr lang="en-US" sz="1600" dirty="0" smtClean="0"/>
              <a:t>Offers protection during the vulnerable early months of life</a:t>
            </a:r>
          </a:p>
          <a:p>
            <a:pPr lvl="1"/>
            <a:r>
              <a:rPr lang="en-US" sz="1600" dirty="0" smtClean="0"/>
              <a:t>Reduces the number of vaccination visits</a:t>
            </a:r>
            <a:endParaRPr lang="en-US" sz="1600" dirty="0"/>
          </a:p>
          <a:p>
            <a:pPr lvl="1"/>
            <a:r>
              <a:rPr lang="en-US" sz="1600" dirty="0" smtClean="0"/>
              <a:t>Improves healthcare provider efficiency</a:t>
            </a:r>
            <a:endParaRPr lang="en-US" sz="1600" dirty="0"/>
          </a:p>
        </p:txBody>
      </p:sp>
      <p:sp>
        <p:nvSpPr>
          <p:cNvPr id="7" name="TextBox 6"/>
          <p:cNvSpPr txBox="1"/>
          <p:nvPr/>
        </p:nvSpPr>
        <p:spPr>
          <a:xfrm>
            <a:off x="1371600" y="6292158"/>
            <a:ext cx="4648200" cy="617092"/>
          </a:xfrm>
          <a:prstGeom prst="rect">
            <a:avLst/>
          </a:prstGeom>
          <a:noFill/>
          <a:ln>
            <a:noFill/>
          </a:ln>
        </p:spPr>
        <p:txBody>
          <a:bodyPr wrap="square" rtlCol="0">
            <a:spAutoFit/>
          </a:bodyPr>
          <a:lstStyle/>
          <a:p>
            <a:pPr algn="just"/>
            <a:r>
              <a:rPr lang="en-US" sz="1100" u="sng" dirty="0">
                <a:hlinkClick r:id="rId2"/>
              </a:rPr>
              <a:t>*http://www.cdc.gov/vaccinesafety/Vaccines/multiplevaccines.html</a:t>
            </a:r>
            <a:r>
              <a:rPr lang="en-US" sz="1100" dirty="0"/>
              <a:t> </a:t>
            </a:r>
          </a:p>
          <a:p>
            <a:pPr algn="just"/>
            <a:r>
              <a:rPr lang="en-US" sz="1100" u="sng" dirty="0" smtClean="0">
                <a:hlinkClick r:id="rId3"/>
              </a:rPr>
              <a:t>*http</a:t>
            </a:r>
            <a:r>
              <a:rPr lang="en-US" sz="1100" u="sng" dirty="0">
                <a:hlinkClick r:id="rId3"/>
              </a:rPr>
              <a:t>://www.cmaj.ca/content/182/18/E843.full</a:t>
            </a:r>
            <a:endParaRPr lang="en-US" sz="1100" u="sng" dirty="0"/>
          </a:p>
          <a:p>
            <a:pPr>
              <a:lnSpc>
                <a:spcPct val="90000"/>
              </a:lnSpc>
              <a:spcBef>
                <a:spcPct val="20000"/>
              </a:spcBef>
              <a:buClr>
                <a:srgbClr val="CE6B28"/>
              </a:buClr>
            </a:pPr>
            <a:endParaRPr lang="en-US" sz="1100" b="1" dirty="0" smtClean="0">
              <a:solidFill>
                <a:srgbClr val="5A471C"/>
              </a:solidFill>
            </a:endParaRPr>
          </a:p>
        </p:txBody>
      </p:sp>
    </p:spTree>
    <p:extLst>
      <p:ext uri="{BB962C8B-B14F-4D97-AF65-F5344CB8AC3E}">
        <p14:creationId xmlns:p14="http://schemas.microsoft.com/office/powerpoint/2010/main" val="15679417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25D643A6-340E-4C3B-ACA5-05A023EBF489}" type="datetime1">
              <a:rPr lang="en-US" smtClean="0"/>
              <a:t>3/24/2014</a:t>
            </a:fld>
            <a:endParaRPr lang="en-US" dirty="0"/>
          </a:p>
        </p:txBody>
      </p:sp>
      <p:sp>
        <p:nvSpPr>
          <p:cNvPr id="3" name="Slide Number Placeholder 2"/>
          <p:cNvSpPr>
            <a:spLocks noGrp="1"/>
          </p:cNvSpPr>
          <p:nvPr>
            <p:ph type="sldNum" sz="quarter" idx="4"/>
          </p:nvPr>
        </p:nvSpPr>
        <p:spPr/>
        <p:txBody>
          <a:bodyPr/>
          <a:lstStyle/>
          <a:p>
            <a:fld id="{01052961-14CD-45D2-98DF-50022118EB18}" type="slidenum">
              <a:rPr lang="en-US" smtClean="0"/>
              <a:pPr/>
              <a:t>14</a:t>
            </a:fld>
            <a:endParaRPr lang="en-US" dirty="0"/>
          </a:p>
        </p:txBody>
      </p:sp>
      <p:sp>
        <p:nvSpPr>
          <p:cNvPr id="4" name="Title 3"/>
          <p:cNvSpPr>
            <a:spLocks noGrp="1"/>
          </p:cNvSpPr>
          <p:nvPr>
            <p:ph type="title"/>
          </p:nvPr>
        </p:nvSpPr>
        <p:spPr>
          <a:xfrm>
            <a:off x="457200" y="463381"/>
            <a:ext cx="8226425" cy="304699"/>
          </a:xfrm>
        </p:spPr>
        <p:txBody>
          <a:bodyPr/>
          <a:lstStyle/>
          <a:p>
            <a:r>
              <a:rPr lang="en-US" dirty="0" smtClean="0"/>
              <a:t>Country Experience with Multiple Injections and Safety</a:t>
            </a:r>
            <a:endParaRPr lang="en-US" dirty="0"/>
          </a:p>
        </p:txBody>
      </p:sp>
      <p:sp>
        <p:nvSpPr>
          <p:cNvPr id="5" name="Content Placeholder 4"/>
          <p:cNvSpPr>
            <a:spLocks noGrp="1"/>
          </p:cNvSpPr>
          <p:nvPr>
            <p:ph idx="1"/>
          </p:nvPr>
        </p:nvSpPr>
        <p:spPr>
          <a:xfrm>
            <a:off x="457200" y="1295400"/>
            <a:ext cx="8226425" cy="2286000"/>
          </a:xfrm>
        </p:spPr>
        <p:txBody>
          <a:bodyPr/>
          <a:lstStyle/>
          <a:p>
            <a:r>
              <a:rPr lang="en-US" b="1" dirty="0" smtClean="0"/>
              <a:t>Brazil</a:t>
            </a:r>
          </a:p>
          <a:p>
            <a:pPr lvl="1"/>
            <a:r>
              <a:rPr lang="en-US" dirty="0" smtClean="0"/>
              <a:t>IPV was the third injection in the EPI (with </a:t>
            </a:r>
            <a:r>
              <a:rPr lang="en-US" dirty="0" err="1" smtClean="0"/>
              <a:t>pentavalent</a:t>
            </a:r>
            <a:r>
              <a:rPr lang="en-US" dirty="0" smtClean="0"/>
              <a:t> and PCV)</a:t>
            </a:r>
          </a:p>
          <a:p>
            <a:pPr lvl="1">
              <a:lnSpc>
                <a:spcPct val="100000"/>
              </a:lnSpc>
            </a:pPr>
            <a:r>
              <a:rPr lang="en-US" dirty="0" smtClean="0"/>
              <a:t>Messages emphasized the safety and benefits of multiple injections during the same visit</a:t>
            </a:r>
          </a:p>
          <a:p>
            <a:pPr lvl="2">
              <a:lnSpc>
                <a:spcPct val="100000"/>
              </a:lnSpc>
            </a:pPr>
            <a:r>
              <a:rPr lang="en-US" b="0" dirty="0" smtClean="0"/>
              <a:t>Ministry of Health experience indicates that as a result of education and training, multiple injections well accepted by providers and healthcare workers </a:t>
            </a:r>
          </a:p>
          <a:p>
            <a:pPr lvl="1">
              <a:lnSpc>
                <a:spcPct val="100000"/>
              </a:lnSpc>
            </a:pPr>
            <a:r>
              <a:rPr lang="en-US" dirty="0" smtClean="0"/>
              <a:t>AEFI monitoring did not identify any increases in serious adverse events </a:t>
            </a:r>
          </a:p>
          <a:p>
            <a:pPr marL="228600" lvl="1" indent="0">
              <a:lnSpc>
                <a:spcPct val="100000"/>
              </a:lnSpc>
              <a:buNone/>
            </a:pPr>
            <a:endParaRPr lang="en-US" dirty="0"/>
          </a:p>
          <a:p>
            <a:pPr lvl="1"/>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810000"/>
            <a:ext cx="1752935" cy="2338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04800" y="3686211"/>
            <a:ext cx="6477000" cy="2714589"/>
          </a:xfrm>
          <a:prstGeom prst="rect">
            <a:avLst/>
          </a:prstGeom>
          <a:noFill/>
        </p:spPr>
        <p:txBody>
          <a:bodyPr wrap="square" rtlCol="0">
            <a:spAutoFit/>
          </a:bodyPr>
          <a:lstStyle/>
          <a:p>
            <a:pPr marL="285750" indent="-285750">
              <a:lnSpc>
                <a:spcPct val="100000"/>
              </a:lnSpc>
              <a:buClr>
                <a:schemeClr val="accent2"/>
              </a:buClr>
              <a:buFont typeface="Wingdings" panose="05000000000000000000" pitchFamily="2" charset="2"/>
              <a:buChar char="§"/>
            </a:pPr>
            <a:r>
              <a:rPr lang="en-US" b="1" dirty="0"/>
              <a:t>Yogyakarta, </a:t>
            </a:r>
            <a:r>
              <a:rPr lang="en-US" b="1" dirty="0" smtClean="0"/>
              <a:t>Indonesia</a:t>
            </a:r>
          </a:p>
          <a:p>
            <a:pPr marL="742932" lvl="1" indent="-285750">
              <a:buClr>
                <a:schemeClr val="accent2"/>
              </a:buClr>
              <a:buFont typeface="Wingdings" panose="05000000000000000000" pitchFamily="2" charset="2"/>
              <a:buChar char="§"/>
            </a:pPr>
            <a:r>
              <a:rPr lang="en-US" dirty="0" smtClean="0"/>
              <a:t>Switched </a:t>
            </a:r>
            <a:r>
              <a:rPr lang="en-US" dirty="0"/>
              <a:t>from OPV to four doses of stand-alone IPV in </a:t>
            </a:r>
            <a:r>
              <a:rPr lang="en-US" dirty="0" smtClean="0"/>
              <a:t>2007 (2 injections vs. 1)</a:t>
            </a:r>
          </a:p>
          <a:p>
            <a:pPr marL="742932" lvl="1" indent="-285750">
              <a:buClr>
                <a:schemeClr val="accent2"/>
              </a:buClr>
              <a:buFont typeface="Wingdings" panose="05000000000000000000" pitchFamily="2" charset="2"/>
              <a:buChar char="§"/>
            </a:pPr>
            <a:r>
              <a:rPr lang="en-US" dirty="0"/>
              <a:t>E</a:t>
            </a:r>
            <a:r>
              <a:rPr lang="en-US" dirty="0" smtClean="0"/>
              <a:t>mphasis </a:t>
            </a:r>
            <a:r>
              <a:rPr lang="en-US" dirty="0"/>
              <a:t>on training and orientation of healthcare providers, and communication materials for caretakers about </a:t>
            </a:r>
            <a:r>
              <a:rPr lang="en-US" dirty="0" smtClean="0"/>
              <a:t>tolerability </a:t>
            </a:r>
            <a:r>
              <a:rPr lang="en-US" dirty="0"/>
              <a:t>of these injections without adverse </a:t>
            </a:r>
            <a:r>
              <a:rPr lang="en-US" dirty="0" smtClean="0"/>
              <a:t>consequences</a:t>
            </a:r>
          </a:p>
          <a:p>
            <a:pPr marL="742932" lvl="1" indent="-285750">
              <a:buClr>
                <a:schemeClr val="accent2"/>
              </a:buClr>
              <a:buFont typeface="Wingdings" panose="05000000000000000000" pitchFamily="2" charset="2"/>
              <a:buChar char="§"/>
            </a:pPr>
            <a:r>
              <a:rPr lang="en-US" dirty="0" smtClean="0"/>
              <a:t>No </a:t>
            </a:r>
            <a:r>
              <a:rPr lang="en-US" dirty="0"/>
              <a:t>adverse events reported after the switch to IPV</a:t>
            </a:r>
          </a:p>
          <a:p>
            <a:pPr marL="396875" indent="-396875">
              <a:lnSpc>
                <a:spcPct val="90000"/>
              </a:lnSpc>
              <a:spcBef>
                <a:spcPct val="20000"/>
              </a:spcBef>
              <a:buClr>
                <a:srgbClr val="CE6B28"/>
              </a:buClr>
              <a:buFont typeface="Wingdings" pitchFamily="2" charset="2"/>
              <a:buChar char="§"/>
            </a:pPr>
            <a:endParaRPr lang="en-US" sz="2400" b="1" dirty="0" smtClean="0">
              <a:solidFill>
                <a:srgbClr val="5A471C"/>
              </a:solidFill>
            </a:endParaRPr>
          </a:p>
        </p:txBody>
      </p:sp>
    </p:spTree>
    <p:extLst>
      <p:ext uri="{BB962C8B-B14F-4D97-AF65-F5344CB8AC3E}">
        <p14:creationId xmlns:p14="http://schemas.microsoft.com/office/powerpoint/2010/main" val="274084742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DB466225-578D-4782-B947-51DBF290C63E}" type="datetime1">
              <a:rPr lang="en-US" smtClean="0"/>
              <a:t>3/24/2014</a:t>
            </a:fld>
            <a:endParaRPr lang="en-US" dirty="0"/>
          </a:p>
        </p:txBody>
      </p:sp>
      <p:sp>
        <p:nvSpPr>
          <p:cNvPr id="4" name="Slide Number Placeholder 3"/>
          <p:cNvSpPr>
            <a:spLocks noGrp="1"/>
          </p:cNvSpPr>
          <p:nvPr>
            <p:ph type="sldNum" sz="quarter" idx="4"/>
          </p:nvPr>
        </p:nvSpPr>
        <p:spPr/>
        <p:txBody>
          <a:bodyPr/>
          <a:lstStyle/>
          <a:p>
            <a:fld id="{01052961-14CD-45D2-98DF-50022118EB18}" type="slidenum">
              <a:rPr lang="en-US" smtClean="0"/>
              <a:pPr/>
              <a:t>15</a:t>
            </a:fld>
            <a:endParaRPr lang="en-US" dirty="0"/>
          </a:p>
        </p:txBody>
      </p:sp>
      <p:sp>
        <p:nvSpPr>
          <p:cNvPr id="5" name="Title 4"/>
          <p:cNvSpPr>
            <a:spLocks noGrp="1"/>
          </p:cNvSpPr>
          <p:nvPr>
            <p:ph type="title"/>
          </p:nvPr>
        </p:nvSpPr>
        <p:spPr>
          <a:xfrm>
            <a:off x="457200" y="463381"/>
            <a:ext cx="8226425" cy="310341"/>
          </a:xfrm>
        </p:spPr>
        <p:txBody>
          <a:bodyPr/>
          <a:lstStyle/>
          <a:p>
            <a:r>
              <a:rPr lang="en-US" dirty="0"/>
              <a:t>Global Advisory Committee on Vaccine Safety (GACVS</a:t>
            </a:r>
            <a:r>
              <a:rPr lang="en-US" dirty="0" smtClean="0"/>
              <a:t>)* </a:t>
            </a:r>
            <a:endParaRPr lang="en-US" dirty="0"/>
          </a:p>
        </p:txBody>
      </p:sp>
      <p:sp>
        <p:nvSpPr>
          <p:cNvPr id="6" name="Content Placeholder 5"/>
          <p:cNvSpPr>
            <a:spLocks noGrp="1"/>
          </p:cNvSpPr>
          <p:nvPr>
            <p:ph idx="1"/>
          </p:nvPr>
        </p:nvSpPr>
        <p:spPr>
          <a:xfrm>
            <a:off x="457200" y="1142999"/>
            <a:ext cx="8226425" cy="4495801"/>
          </a:xfrm>
        </p:spPr>
        <p:txBody>
          <a:bodyPr/>
          <a:lstStyle/>
          <a:p>
            <a:r>
              <a:rPr lang="en-US" dirty="0" smtClean="0"/>
              <a:t>Met on 11 December 2013 to review the safety profile of IPV (stand-alone and combination):</a:t>
            </a:r>
          </a:p>
          <a:p>
            <a:pPr lvl="1"/>
            <a:r>
              <a:rPr lang="en-US" dirty="0" smtClean="0"/>
              <a:t>Safety track record of IPV in clinical trials</a:t>
            </a:r>
          </a:p>
          <a:p>
            <a:pPr lvl="1"/>
            <a:r>
              <a:rPr lang="en-US" dirty="0" smtClean="0"/>
              <a:t>AEFI reports related to IPV in the VAERS in the US</a:t>
            </a:r>
          </a:p>
          <a:p>
            <a:pPr lvl="1"/>
            <a:r>
              <a:rPr lang="en-US" dirty="0" smtClean="0"/>
              <a:t>Issues related to manufacturing process </a:t>
            </a:r>
          </a:p>
          <a:p>
            <a:endParaRPr lang="en-US" dirty="0" smtClean="0"/>
          </a:p>
          <a:p>
            <a:r>
              <a:rPr lang="en-US" dirty="0" smtClean="0"/>
              <a:t>GACVS concluded:</a:t>
            </a:r>
          </a:p>
          <a:p>
            <a:pPr lvl="1"/>
            <a:r>
              <a:rPr lang="en-US" dirty="0" smtClean="0"/>
              <a:t>Known adverse events are primarily </a:t>
            </a:r>
            <a:r>
              <a:rPr lang="en-US" b="1" dirty="0" smtClean="0"/>
              <a:t>non-serious events</a:t>
            </a:r>
          </a:p>
          <a:p>
            <a:pPr lvl="2"/>
            <a:r>
              <a:rPr lang="en-US" dirty="0" smtClean="0"/>
              <a:t>Local reactions similar to those seen with all inactivated vaccines</a:t>
            </a:r>
          </a:p>
          <a:p>
            <a:pPr lvl="1"/>
            <a:r>
              <a:rPr lang="en-US" dirty="0" smtClean="0"/>
              <a:t>Reviews have </a:t>
            </a:r>
            <a:r>
              <a:rPr lang="en-US" b="1" dirty="0" smtClean="0"/>
              <a:t>not documented any serious adverse events </a:t>
            </a:r>
            <a:r>
              <a:rPr lang="en-US" dirty="0" smtClean="0"/>
              <a:t>causally related to IPV</a:t>
            </a:r>
          </a:p>
          <a:p>
            <a:pPr marL="228600" lvl="1" indent="0">
              <a:buNone/>
            </a:pPr>
            <a:endParaRPr lang="en-US" dirty="0" smtClean="0"/>
          </a:p>
          <a:p>
            <a:r>
              <a:rPr lang="en-US" dirty="0" smtClean="0"/>
              <a:t>“</a:t>
            </a:r>
            <a:r>
              <a:rPr lang="en-US" b="1" dirty="0" smtClean="0">
                <a:solidFill>
                  <a:srgbClr val="FF0000"/>
                </a:solidFill>
              </a:rPr>
              <a:t>Based on available data, GACVS was reassured that IPV and IPV-containing vaccines have an excellent safety profile</a:t>
            </a:r>
            <a:r>
              <a:rPr lang="en-US" dirty="0" smtClean="0"/>
              <a:t>”</a:t>
            </a:r>
          </a:p>
          <a:p>
            <a:pPr marL="228600" lvl="1" indent="0">
              <a:buNone/>
            </a:pPr>
            <a:endParaRPr lang="en-US" dirty="0" smtClean="0"/>
          </a:p>
        </p:txBody>
      </p:sp>
      <p:sp>
        <p:nvSpPr>
          <p:cNvPr id="7" name="Rectangle 6"/>
          <p:cNvSpPr/>
          <p:nvPr/>
        </p:nvSpPr>
        <p:spPr>
          <a:xfrm>
            <a:off x="2992893" y="6400800"/>
            <a:ext cx="2666692" cy="276999"/>
          </a:xfrm>
          <a:prstGeom prst="rect">
            <a:avLst/>
          </a:prstGeom>
        </p:spPr>
        <p:txBody>
          <a:bodyPr wrap="none">
            <a:spAutoFit/>
          </a:bodyPr>
          <a:lstStyle/>
          <a:p>
            <a:pPr algn="ctr"/>
            <a:r>
              <a:rPr lang="en-US" sz="1200" dirty="0" smtClean="0">
                <a:solidFill>
                  <a:schemeClr val="bg1"/>
                </a:solidFill>
              </a:rPr>
              <a:t>*To be published, WER 14 Feb 2014</a:t>
            </a:r>
            <a:endParaRPr lang="en-US" sz="12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1052961-14CD-45D2-98DF-50022118EB18}" type="slidenum">
              <a:rPr lang="en-US" smtClean="0"/>
              <a:pPr/>
              <a:t>16</a:t>
            </a:fld>
            <a:endParaRPr lang="en-US" dirty="0"/>
          </a:p>
        </p:txBody>
      </p:sp>
      <p:sp>
        <p:nvSpPr>
          <p:cNvPr id="5" name="Title 4"/>
          <p:cNvSpPr>
            <a:spLocks noGrp="1"/>
          </p:cNvSpPr>
          <p:nvPr>
            <p:ph type="title"/>
          </p:nvPr>
        </p:nvSpPr>
        <p:spPr>
          <a:xfrm>
            <a:off x="457200" y="463381"/>
            <a:ext cx="8226425" cy="310341"/>
          </a:xfrm>
        </p:spPr>
        <p:txBody>
          <a:bodyPr/>
          <a:lstStyle/>
          <a:p>
            <a:r>
              <a:rPr lang="en-US" dirty="0" smtClean="0"/>
              <a:t>Summary: General </a:t>
            </a:r>
            <a:r>
              <a:rPr lang="en-US" dirty="0"/>
              <a:t>Safety Profile</a:t>
            </a:r>
          </a:p>
        </p:txBody>
      </p:sp>
      <p:sp>
        <p:nvSpPr>
          <p:cNvPr id="6" name="Content Placeholder 5"/>
          <p:cNvSpPr>
            <a:spLocks noGrp="1"/>
          </p:cNvSpPr>
          <p:nvPr>
            <p:ph idx="1"/>
          </p:nvPr>
        </p:nvSpPr>
        <p:spPr/>
        <p:txBody>
          <a:bodyPr/>
          <a:lstStyle/>
          <a:p>
            <a:r>
              <a:rPr lang="en-US" dirty="0" smtClean="0"/>
              <a:t>Known adverse events of IPV administered alone are primarily non serious reactions. Local reactions are most common and are classically seen with all inactivated vaccines.</a:t>
            </a:r>
          </a:p>
          <a:p>
            <a:pPr lvl="1"/>
            <a:r>
              <a:rPr lang="en-US" dirty="0"/>
              <a:t>Local erythema (1%), induration (3-11%), tenderness (14-29</a:t>
            </a:r>
            <a:r>
              <a:rPr lang="en-US" dirty="0" smtClean="0"/>
              <a:t>%)</a:t>
            </a:r>
          </a:p>
          <a:p>
            <a:pPr marL="228600" lvl="1" indent="0">
              <a:buNone/>
            </a:pPr>
            <a:endParaRPr lang="en-US" dirty="0" smtClean="0"/>
          </a:p>
          <a:p>
            <a:r>
              <a:rPr lang="en-US" dirty="0" smtClean="0"/>
              <a:t>Adverse events of IPV administered as a combination with other vaccines are difficult to differentiate from adverse events induced by the other vaccines (e.g. whole cell DTP) </a:t>
            </a:r>
          </a:p>
          <a:p>
            <a:pPr lvl="1"/>
            <a:r>
              <a:rPr lang="en-US" dirty="0" smtClean="0"/>
              <a:t>Reviews have not documented any serious adverse events causally related to IPV.</a:t>
            </a:r>
          </a:p>
          <a:p>
            <a:pPr marL="228600" lvl="1" indent="0">
              <a:buNone/>
            </a:pPr>
            <a:endParaRPr lang="en-US" dirty="0" smtClean="0"/>
          </a:p>
          <a:p>
            <a:r>
              <a:rPr lang="en-US" dirty="0" smtClean="0"/>
              <a:t>IPV administered before OPV reduces Vaccine Associated Paralytic Polio (VAPP) cases compared with OPV alone</a:t>
            </a:r>
          </a:p>
          <a:p>
            <a:endParaRPr lang="en-US" dirty="0"/>
          </a:p>
        </p:txBody>
      </p:sp>
      <p:sp>
        <p:nvSpPr>
          <p:cNvPr id="7" name="Date Placeholder 1"/>
          <p:cNvSpPr>
            <a:spLocks noGrp="1"/>
          </p:cNvSpPr>
          <p:nvPr>
            <p:ph type="dt" sz="half" idx="2"/>
          </p:nvPr>
        </p:nvSpPr>
        <p:spPr>
          <a:xfrm>
            <a:off x="457200" y="6409102"/>
            <a:ext cx="2133600" cy="365125"/>
          </a:xfrm>
        </p:spPr>
        <p:txBody>
          <a:bodyPr/>
          <a:lstStyle/>
          <a:p>
            <a:fld id="{6F198B9E-7131-4090-92B7-77B40DD3A5C0}" type="datetime1">
              <a:rPr lang="en-US" smtClean="0"/>
              <a:t>3/24/2014</a:t>
            </a:fld>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BFD284E9-B37D-44EE-A29D-F11EF5B3500F}" type="datetime1">
              <a:rPr lang="en-US" smtClean="0"/>
              <a:t>3/24/2014</a:t>
            </a:fld>
            <a:endParaRPr lang="en-US" dirty="0"/>
          </a:p>
        </p:txBody>
      </p:sp>
      <p:sp>
        <p:nvSpPr>
          <p:cNvPr id="4" name="Slide Number Placeholder 3"/>
          <p:cNvSpPr>
            <a:spLocks noGrp="1"/>
          </p:cNvSpPr>
          <p:nvPr>
            <p:ph type="sldNum" sz="quarter" idx="4"/>
          </p:nvPr>
        </p:nvSpPr>
        <p:spPr/>
        <p:txBody>
          <a:bodyPr/>
          <a:lstStyle/>
          <a:p>
            <a:fld id="{01052961-14CD-45D2-98DF-50022118EB18}" type="slidenum">
              <a:rPr lang="en-US" smtClean="0"/>
              <a:pPr/>
              <a:t>17</a:t>
            </a:fld>
            <a:endParaRPr lang="en-US" dirty="0"/>
          </a:p>
        </p:txBody>
      </p:sp>
      <p:sp>
        <p:nvSpPr>
          <p:cNvPr id="5" name="Title 4"/>
          <p:cNvSpPr>
            <a:spLocks noGrp="1"/>
          </p:cNvSpPr>
          <p:nvPr>
            <p:ph type="title"/>
          </p:nvPr>
        </p:nvSpPr>
        <p:spPr>
          <a:xfrm>
            <a:off x="457200" y="463381"/>
            <a:ext cx="8226425" cy="310341"/>
          </a:xfrm>
        </p:spPr>
        <p:txBody>
          <a:bodyPr/>
          <a:lstStyle/>
          <a:p>
            <a:r>
              <a:rPr lang="en-US" dirty="0"/>
              <a:t>Future of IPV </a:t>
            </a:r>
          </a:p>
        </p:txBody>
      </p:sp>
      <p:sp>
        <p:nvSpPr>
          <p:cNvPr id="8" name="Content Placeholder 2"/>
          <p:cNvSpPr>
            <a:spLocks noGrp="1"/>
          </p:cNvSpPr>
          <p:nvPr>
            <p:ph idx="1"/>
          </p:nvPr>
        </p:nvSpPr>
        <p:spPr>
          <a:xfrm>
            <a:off x="228601" y="1066800"/>
            <a:ext cx="8915399" cy="5181600"/>
          </a:xfrm>
        </p:spPr>
        <p:txBody>
          <a:bodyPr>
            <a:noAutofit/>
          </a:bodyPr>
          <a:lstStyle/>
          <a:p>
            <a:pPr>
              <a:spcAft>
                <a:spcPts val="0"/>
              </a:spcAft>
            </a:pPr>
            <a:r>
              <a:rPr lang="en-US" dirty="0" smtClean="0"/>
              <a:t>Polio Eradication and Endgame Plan</a:t>
            </a:r>
          </a:p>
          <a:p>
            <a:pPr lvl="1">
              <a:spcAft>
                <a:spcPts val="0"/>
              </a:spcAft>
            </a:pPr>
            <a:r>
              <a:rPr lang="en-US" sz="1600" spc="10" dirty="0" smtClean="0"/>
              <a:t>Withdrawal of type 2 from OPV and eventually stopping use of all OPV </a:t>
            </a:r>
          </a:p>
          <a:p>
            <a:pPr lvl="1">
              <a:spcAft>
                <a:spcPts val="0"/>
              </a:spcAft>
            </a:pPr>
            <a:r>
              <a:rPr lang="en-US" sz="1600" spc="10" dirty="0" smtClean="0"/>
              <a:t>Therefore, IPV will be the tool that </a:t>
            </a:r>
          </a:p>
          <a:p>
            <a:pPr lvl="2">
              <a:spcAft>
                <a:spcPts val="0"/>
              </a:spcAft>
            </a:pPr>
            <a:r>
              <a:rPr lang="en-US" spc="10" dirty="0" smtClean="0"/>
              <a:t>provides protection against type 2 virus during  the transition </a:t>
            </a:r>
          </a:p>
          <a:p>
            <a:pPr lvl="2">
              <a:spcAft>
                <a:spcPts val="0"/>
              </a:spcAft>
            </a:pPr>
            <a:r>
              <a:rPr lang="en-US" spc="10" dirty="0" smtClean="0"/>
              <a:t>boosts immunity to types 1 and 3</a:t>
            </a:r>
          </a:p>
          <a:p>
            <a:pPr lvl="2">
              <a:spcAft>
                <a:spcPts val="0"/>
              </a:spcAft>
            </a:pPr>
            <a:r>
              <a:rPr lang="en-US" spc="10" dirty="0" smtClean="0"/>
              <a:t>hastens eradication and protects against all three strains of polio during the endgame</a:t>
            </a:r>
          </a:p>
          <a:p>
            <a:pPr lvl="2">
              <a:spcAft>
                <a:spcPts val="0"/>
              </a:spcAft>
            </a:pPr>
            <a:endParaRPr lang="en-US" spc="10" dirty="0" smtClean="0"/>
          </a:p>
          <a:p>
            <a:pPr>
              <a:spcAft>
                <a:spcPts val="0"/>
              </a:spcAft>
            </a:pPr>
            <a:r>
              <a:rPr lang="en-US" dirty="0" smtClean="0"/>
              <a:t>Due to the high cost of IPV relative to OPV, strategies are underway to reduce the cost by several methods</a:t>
            </a:r>
          </a:p>
          <a:p>
            <a:pPr lvl="1">
              <a:spcAft>
                <a:spcPts val="0"/>
              </a:spcAft>
            </a:pPr>
            <a:r>
              <a:rPr lang="en-US" sz="1600" dirty="0" smtClean="0"/>
              <a:t>Salk antigen-sparing approaches including</a:t>
            </a:r>
          </a:p>
          <a:p>
            <a:pPr lvl="2">
              <a:spcAft>
                <a:spcPts val="0"/>
              </a:spcAft>
            </a:pPr>
            <a:r>
              <a:rPr lang="en-US" dirty="0" smtClean="0"/>
              <a:t>Fractional dosing (1/3 or 1/5)</a:t>
            </a:r>
          </a:p>
          <a:p>
            <a:pPr lvl="2">
              <a:spcAft>
                <a:spcPts val="0"/>
              </a:spcAft>
            </a:pPr>
            <a:r>
              <a:rPr lang="en-US" dirty="0" smtClean="0"/>
              <a:t>Use of adjuvants to reduce the poliovirus antigen content</a:t>
            </a:r>
          </a:p>
          <a:p>
            <a:pPr lvl="1">
              <a:spcAft>
                <a:spcPts val="0"/>
              </a:spcAft>
            </a:pPr>
            <a:r>
              <a:rPr lang="en-US" sz="1600" dirty="0" smtClean="0"/>
              <a:t>Exploring use </a:t>
            </a:r>
            <a:r>
              <a:rPr lang="en-US" sz="1600" dirty="0"/>
              <a:t>of Sabin strains </a:t>
            </a:r>
            <a:endParaRPr lang="en-US" sz="1600" dirty="0" smtClean="0"/>
          </a:p>
          <a:p>
            <a:pPr lvl="2">
              <a:spcAft>
                <a:spcPts val="0"/>
              </a:spcAft>
            </a:pPr>
            <a:r>
              <a:rPr lang="en-US" dirty="0" smtClean="0"/>
              <a:t>Would allow </a:t>
            </a:r>
            <a:r>
              <a:rPr lang="en-US" dirty="0"/>
              <a:t>developing country manufacturers to make IPV at a lower </a:t>
            </a:r>
            <a:r>
              <a:rPr lang="en-US" dirty="0" smtClean="0"/>
              <a:t>cost</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032B8B43-7B2D-4863-BB42-06969D23573C}" type="datetime1">
              <a:rPr lang="en-US" smtClean="0"/>
              <a:t>3/24/2014</a:t>
            </a:fld>
            <a:endParaRPr lang="en-US" dirty="0"/>
          </a:p>
        </p:txBody>
      </p:sp>
      <p:sp>
        <p:nvSpPr>
          <p:cNvPr id="4" name="Slide Number Placeholder 3"/>
          <p:cNvSpPr>
            <a:spLocks noGrp="1"/>
          </p:cNvSpPr>
          <p:nvPr>
            <p:ph type="sldNum" sz="quarter" idx="4"/>
          </p:nvPr>
        </p:nvSpPr>
        <p:spPr/>
        <p:txBody>
          <a:bodyPr/>
          <a:lstStyle/>
          <a:p>
            <a:fld id="{01052961-14CD-45D2-98DF-50022118EB18}" type="slidenum">
              <a:rPr lang="en-US" smtClean="0"/>
              <a:pPr/>
              <a:t>18</a:t>
            </a:fld>
            <a:endParaRPr lang="en-US" dirty="0"/>
          </a:p>
        </p:txBody>
      </p:sp>
      <p:sp>
        <p:nvSpPr>
          <p:cNvPr id="5" name="Title 4"/>
          <p:cNvSpPr>
            <a:spLocks noGrp="1"/>
          </p:cNvSpPr>
          <p:nvPr>
            <p:ph type="title"/>
          </p:nvPr>
        </p:nvSpPr>
        <p:spPr>
          <a:xfrm>
            <a:off x="457200" y="463381"/>
            <a:ext cx="8226425" cy="310341"/>
          </a:xfrm>
        </p:spPr>
        <p:txBody>
          <a:bodyPr/>
          <a:lstStyle/>
          <a:p>
            <a:r>
              <a:rPr lang="en-US" dirty="0"/>
              <a:t>References</a:t>
            </a:r>
          </a:p>
        </p:txBody>
      </p:sp>
      <p:sp>
        <p:nvSpPr>
          <p:cNvPr id="7" name="Content Placeholder 4"/>
          <p:cNvSpPr txBox="1">
            <a:spLocks noGrp="1"/>
          </p:cNvSpPr>
          <p:nvPr>
            <p:ph idx="1"/>
          </p:nvPr>
        </p:nvSpPr>
        <p:spPr>
          <a:xfrm>
            <a:off x="228600" y="1219200"/>
            <a:ext cx="8534400" cy="5144997"/>
          </a:xfrm>
          <a:prstGeom prst="rect">
            <a:avLst/>
          </a:prstGeom>
          <a:noFill/>
        </p:spPr>
        <p:txBody>
          <a:bodyPr wrap="square" rtlCol="0">
            <a:spAutoFit/>
          </a:bodyPr>
          <a:lstStyle/>
          <a:p>
            <a:pPr>
              <a:lnSpc>
                <a:spcPct val="100000"/>
              </a:lnSpc>
              <a:spcBef>
                <a:spcPts val="0"/>
              </a:spcBef>
              <a:spcAft>
                <a:spcPts val="0"/>
              </a:spcAft>
            </a:pPr>
            <a:r>
              <a:rPr lang="en-US" sz="900" dirty="0"/>
              <a:t>Epidemiology and Prevention of Vaccine-Preventable Diseases (The Pink Book). In: Atkinson W, Wolfe C, </a:t>
            </a:r>
            <a:r>
              <a:rPr lang="en-US" sz="900" dirty="0" err="1"/>
              <a:t>Hamborsky</a:t>
            </a:r>
            <a:r>
              <a:rPr lang="en-US" sz="900" dirty="0"/>
              <a:t> J, editors. Epidemiology and Prevention of Vaccine-Preventable Diseases: Centers for Disease Control and Prevention; 2012. p. 249-261.</a:t>
            </a:r>
          </a:p>
          <a:p>
            <a:pPr>
              <a:lnSpc>
                <a:spcPct val="100000"/>
              </a:lnSpc>
              <a:spcBef>
                <a:spcPts val="0"/>
              </a:spcBef>
              <a:spcAft>
                <a:spcPts val="0"/>
              </a:spcAft>
            </a:pPr>
            <a:r>
              <a:rPr lang="en-US" sz="900" dirty="0"/>
              <a:t>Kew OM, Sutter RW, de </a:t>
            </a:r>
            <a:r>
              <a:rPr lang="en-US" sz="900" dirty="0" err="1"/>
              <a:t>Gourville</a:t>
            </a:r>
            <a:r>
              <a:rPr lang="en-US" sz="900" dirty="0"/>
              <a:t> EM, </a:t>
            </a:r>
            <a:r>
              <a:rPr lang="en-US" sz="900" dirty="0" err="1"/>
              <a:t>Dowdle</a:t>
            </a:r>
            <a:r>
              <a:rPr lang="en-US" sz="900" dirty="0"/>
              <a:t> WR, </a:t>
            </a:r>
            <a:r>
              <a:rPr lang="en-US" sz="900" dirty="0" err="1"/>
              <a:t>Pallansch</a:t>
            </a:r>
            <a:r>
              <a:rPr lang="en-US" sz="900" dirty="0"/>
              <a:t> MA. Vaccine-derived polioviruses and the endgame strategy for global polio eradication. Annual Review of Microbiology. 2005;59:587-635.</a:t>
            </a:r>
          </a:p>
          <a:p>
            <a:pPr>
              <a:lnSpc>
                <a:spcPct val="100000"/>
              </a:lnSpc>
              <a:spcBef>
                <a:spcPts val="0"/>
              </a:spcBef>
              <a:spcAft>
                <a:spcPts val="0"/>
              </a:spcAft>
            </a:pPr>
            <a:r>
              <a:rPr lang="en-US" sz="900" dirty="0"/>
              <a:t>Vidor E, </a:t>
            </a:r>
            <a:r>
              <a:rPr lang="en-US" sz="900" dirty="0" err="1"/>
              <a:t>Plotkin</a:t>
            </a:r>
            <a:r>
              <a:rPr lang="en-US" sz="900" dirty="0"/>
              <a:t> SA. Poliovirus vaccine—inactivated. In: </a:t>
            </a:r>
            <a:r>
              <a:rPr lang="en-US" sz="900" dirty="0" err="1"/>
              <a:t>Plotkin</a:t>
            </a:r>
            <a:r>
              <a:rPr lang="en-US" sz="900" dirty="0"/>
              <a:t> SA, Orenstein WA, </a:t>
            </a:r>
            <a:r>
              <a:rPr lang="en-US" sz="900" dirty="0" err="1"/>
              <a:t>Offit</a:t>
            </a:r>
            <a:r>
              <a:rPr lang="en-US" sz="900" dirty="0"/>
              <a:t> PA, editors. Vaccines. 6th ed. Edinburgh: Elsevier/Saunders; 2013. p. 573-597.</a:t>
            </a:r>
          </a:p>
          <a:p>
            <a:pPr>
              <a:lnSpc>
                <a:spcPct val="100000"/>
              </a:lnSpc>
              <a:spcBef>
                <a:spcPts val="0"/>
              </a:spcBef>
              <a:spcAft>
                <a:spcPts val="0"/>
              </a:spcAft>
            </a:pPr>
            <a:r>
              <a:rPr lang="en-US" sz="900" dirty="0"/>
              <a:t>Rose D. A history of the March of Dimes: The Polio Years. </a:t>
            </a:r>
            <a:r>
              <a:rPr lang="en-US" sz="900" u="sng" dirty="0">
                <a:hlinkClick r:id="rId2"/>
              </a:rPr>
              <a:t>http://www.marchofdimes.com/mission/a-history-of-the-march-of-dimes.aspx</a:t>
            </a:r>
            <a:r>
              <a:rPr lang="en-US" sz="900" dirty="0"/>
              <a:t>. Published 2010. Accessed 11/26/2013, 2013.</a:t>
            </a:r>
          </a:p>
          <a:p>
            <a:pPr>
              <a:lnSpc>
                <a:spcPct val="100000"/>
              </a:lnSpc>
              <a:spcBef>
                <a:spcPts val="0"/>
              </a:spcBef>
              <a:spcAft>
                <a:spcPts val="0"/>
              </a:spcAft>
            </a:pPr>
            <a:r>
              <a:rPr lang="en-US" sz="900" dirty="0" err="1"/>
              <a:t>Offit</a:t>
            </a:r>
            <a:r>
              <a:rPr lang="en-US" sz="900" dirty="0"/>
              <a:t> PA. The Cutter incident, 50 years later. The New England Journal of Medicine. 2005;352(14):1411-1412.</a:t>
            </a:r>
          </a:p>
          <a:p>
            <a:pPr>
              <a:lnSpc>
                <a:spcPct val="100000"/>
              </a:lnSpc>
              <a:spcBef>
                <a:spcPts val="0"/>
              </a:spcBef>
              <a:spcAft>
                <a:spcPts val="0"/>
              </a:spcAft>
            </a:pPr>
            <a:r>
              <a:rPr lang="en-US" sz="900" dirty="0"/>
              <a:t>Langmuir AD, </a:t>
            </a:r>
            <a:r>
              <a:rPr lang="en-US" sz="900" dirty="0" err="1"/>
              <a:t>Nathanson</a:t>
            </a:r>
            <a:r>
              <a:rPr lang="en-US" sz="900" dirty="0"/>
              <a:t> N, Hall WJ. Surveillance of poliomyelitis in the United States in 1955. American Journal of Public Health and the Nation's Health. 1956;46(1):75-88.</a:t>
            </a:r>
          </a:p>
          <a:p>
            <a:pPr>
              <a:lnSpc>
                <a:spcPct val="100000"/>
              </a:lnSpc>
              <a:spcBef>
                <a:spcPts val="0"/>
              </a:spcBef>
              <a:spcAft>
                <a:spcPts val="0"/>
              </a:spcAft>
            </a:pPr>
            <a:r>
              <a:rPr lang="en-US" sz="900" dirty="0"/>
              <a:t>San Diego Immunization Program. Vaccine Names and Abbreviations. </a:t>
            </a:r>
            <a:r>
              <a:rPr lang="en-US" sz="900" u="sng" dirty="0">
                <a:hlinkClick r:id="rId3"/>
              </a:rPr>
              <a:t>http://www.sdiz.org/documents/HCP/iz78.pdf</a:t>
            </a:r>
            <a:r>
              <a:rPr lang="en-US" sz="900" dirty="0"/>
              <a:t>. Published 2009.</a:t>
            </a:r>
          </a:p>
          <a:p>
            <a:pPr>
              <a:lnSpc>
                <a:spcPct val="100000"/>
              </a:lnSpc>
              <a:spcBef>
                <a:spcPts val="0"/>
              </a:spcBef>
              <a:spcAft>
                <a:spcPts val="0"/>
              </a:spcAft>
            </a:pPr>
            <a:r>
              <a:rPr lang="en-US" sz="900" dirty="0"/>
              <a:t>Vidor E, </a:t>
            </a:r>
            <a:r>
              <a:rPr lang="en-US" sz="900" dirty="0" err="1"/>
              <a:t>Meschievitz</a:t>
            </a:r>
            <a:r>
              <a:rPr lang="en-US" sz="900" dirty="0"/>
              <a:t> C, </a:t>
            </a:r>
            <a:r>
              <a:rPr lang="en-US" sz="900" dirty="0" err="1"/>
              <a:t>Plotkin</a:t>
            </a:r>
            <a:r>
              <a:rPr lang="en-US" sz="900" dirty="0"/>
              <a:t> S. Fifteen years of experience with Vero-produced enhanced potency inactivated poliovirus vaccine. The Pediatric Infectious Disease Journal. 1997;16(3):312-322.</a:t>
            </a:r>
          </a:p>
          <a:p>
            <a:pPr>
              <a:lnSpc>
                <a:spcPct val="100000"/>
              </a:lnSpc>
              <a:spcBef>
                <a:spcPts val="0"/>
              </a:spcBef>
              <a:spcAft>
                <a:spcPts val="0"/>
              </a:spcAft>
            </a:pPr>
            <a:r>
              <a:rPr lang="en-US" sz="900" dirty="0"/>
              <a:t>McBean AM, </a:t>
            </a:r>
            <a:r>
              <a:rPr lang="en-US" sz="900" dirty="0" err="1"/>
              <a:t>Thoms</a:t>
            </a:r>
            <a:r>
              <a:rPr lang="en-US" sz="900" dirty="0"/>
              <a:t> ML, Albrecht P, </a:t>
            </a:r>
            <a:r>
              <a:rPr lang="en-US" sz="900" dirty="0" err="1"/>
              <a:t>Cuthie</a:t>
            </a:r>
            <a:r>
              <a:rPr lang="en-US" sz="900" dirty="0"/>
              <a:t> JC, Bernier R. Serologic response to oral polio vaccine and enhanced-potency inactivated polio vaccines. American Journal of Epidemiology. 1988;128(3):615-628.</a:t>
            </a:r>
          </a:p>
          <a:p>
            <a:pPr>
              <a:lnSpc>
                <a:spcPct val="100000"/>
              </a:lnSpc>
              <a:spcBef>
                <a:spcPts val="0"/>
              </a:spcBef>
              <a:spcAft>
                <a:spcPts val="0"/>
              </a:spcAft>
            </a:pPr>
            <a:r>
              <a:rPr lang="en-US" sz="900" dirty="0" err="1"/>
              <a:t>Yeh</a:t>
            </a:r>
            <a:r>
              <a:rPr lang="en-US" sz="900" dirty="0"/>
              <a:t> SH, Ward JI, Partridge S, Marcy SM, Lee H, Jing J, et al. Safety and immunogenicity of a </a:t>
            </a:r>
            <a:r>
              <a:rPr lang="en-US" sz="900" dirty="0" err="1"/>
              <a:t>pentavalent</a:t>
            </a:r>
            <a:r>
              <a:rPr lang="en-US" sz="900" dirty="0"/>
              <a:t> diphtheria, tetanus, pertussis, hepatitis B and polio combination vaccine in infants. The Pediatric Infectious Disease Journal. 2001;20(10):973-980.</a:t>
            </a:r>
          </a:p>
          <a:p>
            <a:pPr>
              <a:lnSpc>
                <a:spcPct val="100000"/>
              </a:lnSpc>
              <a:spcBef>
                <a:spcPts val="0"/>
              </a:spcBef>
              <a:spcAft>
                <a:spcPts val="0"/>
              </a:spcAft>
            </a:pPr>
            <a:r>
              <a:rPr lang="en-US" sz="900" dirty="0"/>
              <a:t>Quiambao B, Van Der </a:t>
            </a:r>
            <a:r>
              <a:rPr lang="en-US" sz="900" dirty="0" err="1"/>
              <a:t>Meeren</a:t>
            </a:r>
            <a:r>
              <a:rPr lang="en-US" sz="900" dirty="0"/>
              <a:t> O, </a:t>
            </a:r>
            <a:r>
              <a:rPr lang="en-US" sz="900" dirty="0" err="1"/>
              <a:t>Kolhe</a:t>
            </a:r>
            <a:r>
              <a:rPr lang="en-US" sz="900" dirty="0"/>
              <a:t> D, </a:t>
            </a:r>
            <a:r>
              <a:rPr lang="en-US" sz="900" dirty="0" err="1"/>
              <a:t>Gatchalian</a:t>
            </a:r>
            <a:r>
              <a:rPr lang="en-US" sz="900" dirty="0"/>
              <a:t> S. A randomized, dose-ranging assessment of the immunogenicity and safety of a booster dose of a combined diphtheria-tetanus-whole cell pertussis-hepatitis B-inactivated poliovirus-</a:t>
            </a:r>
            <a:r>
              <a:rPr lang="en-US" sz="900" dirty="0" err="1"/>
              <a:t>Hemophilus</a:t>
            </a:r>
            <a:r>
              <a:rPr lang="en-US" sz="900" dirty="0"/>
              <a:t> </a:t>
            </a:r>
            <a:r>
              <a:rPr lang="en-US" sz="900" dirty="0" err="1"/>
              <a:t>influenzae</a:t>
            </a:r>
            <a:r>
              <a:rPr lang="en-US" sz="900" dirty="0"/>
              <a:t> type b (</a:t>
            </a:r>
            <a:r>
              <a:rPr lang="en-US" sz="900" dirty="0" err="1"/>
              <a:t>DTPw</a:t>
            </a:r>
            <a:r>
              <a:rPr lang="en-US" sz="900" dirty="0"/>
              <a:t>-HBV-IPV/</a:t>
            </a:r>
            <a:r>
              <a:rPr lang="en-US" sz="900" dirty="0" err="1"/>
              <a:t>Hib</a:t>
            </a:r>
            <a:r>
              <a:rPr lang="en-US" sz="900" dirty="0"/>
              <a:t>) vaccine vs. co-administration of </a:t>
            </a:r>
            <a:r>
              <a:rPr lang="en-US" sz="900" dirty="0" err="1"/>
              <a:t>DTPw</a:t>
            </a:r>
            <a:r>
              <a:rPr lang="en-US" sz="900" dirty="0"/>
              <a:t>-HBV/</a:t>
            </a:r>
            <a:r>
              <a:rPr lang="en-US" sz="900" dirty="0" err="1"/>
              <a:t>Hib</a:t>
            </a:r>
            <a:r>
              <a:rPr lang="en-US" sz="900" dirty="0"/>
              <a:t> and IPV vaccines in 12 to 24 months old Filipino toddlers. Human Vaccines &amp; </a:t>
            </a:r>
            <a:r>
              <a:rPr lang="en-US" sz="900" dirty="0" err="1"/>
              <a:t>Immunotherapeutics</a:t>
            </a:r>
            <a:r>
              <a:rPr lang="en-US" sz="900" dirty="0"/>
              <a:t>. 2012;8(3):347-354.</a:t>
            </a:r>
          </a:p>
          <a:p>
            <a:pPr>
              <a:lnSpc>
                <a:spcPct val="100000"/>
              </a:lnSpc>
              <a:spcBef>
                <a:spcPts val="0"/>
              </a:spcBef>
              <a:spcAft>
                <a:spcPts val="0"/>
              </a:spcAft>
            </a:pPr>
            <a:r>
              <a:rPr lang="en-US" sz="900" dirty="0"/>
              <a:t>Vidor E, </a:t>
            </a:r>
            <a:r>
              <a:rPr lang="en-US" sz="900" dirty="0" err="1"/>
              <a:t>Caudrelier</a:t>
            </a:r>
            <a:r>
              <a:rPr lang="en-US" sz="900" dirty="0"/>
              <a:t> P, </a:t>
            </a:r>
            <a:r>
              <a:rPr lang="en-US" sz="900" dirty="0" err="1"/>
              <a:t>Plotkin</a:t>
            </a:r>
            <a:r>
              <a:rPr lang="en-US" sz="900" dirty="0"/>
              <a:t> S. The Place of DTP/</a:t>
            </a:r>
            <a:r>
              <a:rPr lang="en-US" sz="900" dirty="0" err="1"/>
              <a:t>eIPV</a:t>
            </a:r>
            <a:r>
              <a:rPr lang="en-US" sz="900" dirty="0"/>
              <a:t> Vaccine in Routine </a:t>
            </a:r>
            <a:r>
              <a:rPr lang="en-US" sz="900" dirty="0" err="1"/>
              <a:t>Paediatric</a:t>
            </a:r>
            <a:r>
              <a:rPr lang="en-US" sz="900" dirty="0"/>
              <a:t> Vaccination. Reviews in Medical Virology. 1994;4:261-277.</a:t>
            </a:r>
          </a:p>
          <a:p>
            <a:pPr>
              <a:lnSpc>
                <a:spcPct val="100000"/>
              </a:lnSpc>
              <a:spcBef>
                <a:spcPts val="0"/>
              </a:spcBef>
              <a:spcAft>
                <a:spcPts val="0"/>
              </a:spcAft>
            </a:pPr>
            <a:r>
              <a:rPr lang="en-US" sz="900" dirty="0"/>
              <a:t>Lee SY, Hwang HS, Kim JH, Kim HH, Lee HS, Chung EH, et al. Immunogenicity and safety of a combined diphtheria, tetanus, </a:t>
            </a:r>
            <a:r>
              <a:rPr lang="en-US" sz="900" dirty="0" err="1"/>
              <a:t>acellular</a:t>
            </a:r>
            <a:r>
              <a:rPr lang="en-US" sz="900" dirty="0"/>
              <a:t> pertussis, and inactivated poliovirus vaccine (</a:t>
            </a:r>
            <a:r>
              <a:rPr lang="en-US" sz="900" dirty="0" err="1"/>
              <a:t>DTaP</a:t>
            </a:r>
            <a:r>
              <a:rPr lang="en-US" sz="900" dirty="0"/>
              <a:t>-IPV) compared to separate administration of standalone </a:t>
            </a:r>
            <a:r>
              <a:rPr lang="en-US" sz="900" dirty="0" err="1"/>
              <a:t>DTaP</a:t>
            </a:r>
            <a:r>
              <a:rPr lang="en-US" sz="900" dirty="0"/>
              <a:t> and IPV vaccines: a randomized, controlled study in infants in the Republic of Korea. Vaccine. 2011;29(8):1551-1557.</a:t>
            </a:r>
          </a:p>
          <a:p>
            <a:pPr>
              <a:lnSpc>
                <a:spcPct val="100000"/>
              </a:lnSpc>
              <a:spcBef>
                <a:spcPts val="0"/>
              </a:spcBef>
              <a:spcAft>
                <a:spcPts val="0"/>
              </a:spcAft>
            </a:pPr>
            <a:r>
              <a:rPr lang="en-US" sz="900" dirty="0" err="1"/>
              <a:t>Cadorna</a:t>
            </a:r>
            <a:r>
              <a:rPr lang="en-US" sz="900" dirty="0"/>
              <a:t>-Carlos J, Vidor E, Bonnet MC. Randomized controlled study of fractional doses of inactivated poliovirus vaccine administered </a:t>
            </a:r>
            <a:r>
              <a:rPr lang="en-US" sz="900" dirty="0" err="1"/>
              <a:t>intradermally</a:t>
            </a:r>
            <a:r>
              <a:rPr lang="en-US" sz="900" dirty="0"/>
              <a:t> with a needle in the Philippines. International journal of infectious diseases : IJID : official publication of the International Society for Infectious Diseases. 2012;16(2):e110-116.</a:t>
            </a:r>
          </a:p>
          <a:p>
            <a:pPr>
              <a:lnSpc>
                <a:spcPct val="100000"/>
              </a:lnSpc>
              <a:spcBef>
                <a:spcPts val="0"/>
              </a:spcBef>
              <a:spcAft>
                <a:spcPts val="0"/>
              </a:spcAft>
            </a:pPr>
            <a:r>
              <a:rPr lang="en-US" sz="900" dirty="0" err="1"/>
              <a:t>Murdin</a:t>
            </a:r>
            <a:r>
              <a:rPr lang="en-US" sz="900" dirty="0"/>
              <a:t> AD, </a:t>
            </a:r>
            <a:r>
              <a:rPr lang="en-US" sz="900" dirty="0" err="1"/>
              <a:t>Barreto</a:t>
            </a:r>
            <a:r>
              <a:rPr lang="en-US" sz="900" dirty="0"/>
              <a:t> L, </a:t>
            </a:r>
            <a:r>
              <a:rPr lang="en-US" sz="900" dirty="0" err="1"/>
              <a:t>Plotkin</a:t>
            </a:r>
            <a:r>
              <a:rPr lang="en-US" sz="900" dirty="0"/>
              <a:t> S. Inactivated poliovirus vaccine: past and present experience. Vaccine. 1996;14(8):735-746.</a:t>
            </a:r>
          </a:p>
          <a:p>
            <a:pPr>
              <a:lnSpc>
                <a:spcPct val="100000"/>
              </a:lnSpc>
              <a:spcBef>
                <a:spcPts val="0"/>
              </a:spcBef>
              <a:spcAft>
                <a:spcPts val="0"/>
              </a:spcAft>
            </a:pPr>
            <a:r>
              <a:rPr lang="en-US" sz="900" dirty="0"/>
              <a:t>Poliomyelitis prevention in the United States: introduction of a sequential vaccination schedule of inactivated poliovirus vaccine followed by oral poliovirus vaccine. Recommendations of the Advisory Committee on Immunization Practices (ACIP). MMWR Recommendations and reports : Morbidity and mortality weekly report Recommendations and reports / Centers for Disease Control. 1997;46(RR-3):1-25.</a:t>
            </a:r>
          </a:p>
          <a:p>
            <a:pPr>
              <a:lnSpc>
                <a:spcPct val="100000"/>
              </a:lnSpc>
              <a:spcBef>
                <a:spcPts val="0"/>
              </a:spcBef>
              <a:spcAft>
                <a:spcPts val="0"/>
              </a:spcAft>
            </a:pPr>
            <a:r>
              <a:rPr lang="en-US" sz="900" dirty="0"/>
              <a:t>Vaccine Safety Committee. IOM. Adverse Events Associated with Childhood Vaccines: Evidence Bearing on </a:t>
            </a:r>
            <a:r>
              <a:rPr lang="en-US" sz="900" dirty="0" smtClean="0"/>
              <a:t>Causality </a:t>
            </a:r>
            <a:r>
              <a:rPr lang="en-US" sz="900" dirty="0"/>
              <a:t>1994.</a:t>
            </a:r>
          </a:p>
          <a:p>
            <a:pPr>
              <a:lnSpc>
                <a:spcPct val="100000"/>
              </a:lnSpc>
              <a:spcBef>
                <a:spcPts val="0"/>
              </a:spcBef>
              <a:spcAft>
                <a:spcPts val="0"/>
              </a:spcAft>
            </a:pPr>
            <a:r>
              <a:rPr lang="en-US" sz="900" dirty="0"/>
              <a:t>Vaccine Safety Committee. IOM. Adverse Events Associated with Childhood Vaccines: Evidence Bearing on </a:t>
            </a:r>
            <a:r>
              <a:rPr lang="en-US" sz="900" dirty="0" smtClean="0"/>
              <a:t>Causality </a:t>
            </a:r>
            <a:r>
              <a:rPr lang="en-US" sz="900" dirty="0"/>
              <a:t>2012.</a:t>
            </a:r>
          </a:p>
          <a:p>
            <a:pPr>
              <a:lnSpc>
                <a:spcPct val="100000"/>
              </a:lnSpc>
              <a:spcBef>
                <a:spcPts val="0"/>
              </a:spcBef>
              <a:spcAft>
                <a:spcPts val="0"/>
              </a:spcAft>
            </a:pPr>
            <a:r>
              <a:rPr lang="en-US" sz="900" dirty="0" err="1"/>
              <a:t>Hviid</a:t>
            </a:r>
            <a:r>
              <a:rPr lang="en-US" sz="900" dirty="0"/>
              <a:t> A, </a:t>
            </a:r>
            <a:r>
              <a:rPr lang="en-US" sz="900" dirty="0" err="1"/>
              <a:t>Stellfeld</a:t>
            </a:r>
            <a:r>
              <a:rPr lang="en-US" sz="900" dirty="0"/>
              <a:t> M, </a:t>
            </a:r>
            <a:r>
              <a:rPr lang="en-US" sz="900" dirty="0" err="1"/>
              <a:t>Wohlfahrt</a:t>
            </a:r>
            <a:r>
              <a:rPr lang="en-US" sz="900" dirty="0"/>
              <a:t> J, </a:t>
            </a:r>
            <a:r>
              <a:rPr lang="en-US" sz="900" dirty="0" err="1"/>
              <a:t>Melbye</a:t>
            </a:r>
            <a:r>
              <a:rPr lang="en-US" sz="900" dirty="0"/>
              <a:t> M. Childhood vaccination and type 1 diabetes. The New England Journal of Medicine. 2004;350(14):1398-1404</a:t>
            </a:r>
            <a:r>
              <a:rPr lang="en-US" sz="900" dirty="0" smtClean="0"/>
              <a:t>.</a:t>
            </a:r>
          </a:p>
          <a:p>
            <a:pPr>
              <a:lnSpc>
                <a:spcPct val="100000"/>
              </a:lnSpc>
              <a:spcBef>
                <a:spcPts val="0"/>
              </a:spcBef>
              <a:spcAft>
                <a:spcPts val="0"/>
              </a:spcAft>
            </a:pPr>
            <a:r>
              <a:rPr lang="en-US" sz="900" dirty="0" smtClean="0"/>
              <a:t>IOM </a:t>
            </a:r>
            <a:r>
              <a:rPr lang="en-US" sz="900" dirty="0"/>
              <a:t>(2003). Immunization Safety Review: Vaccinations and Sudden Unexpected Death in Infancy. Stratton et al. eds. National Academy Press, Washington DC. </a:t>
            </a:r>
          </a:p>
          <a:p>
            <a:pPr>
              <a:lnSpc>
                <a:spcPct val="100000"/>
              </a:lnSpc>
              <a:spcBef>
                <a:spcPts val="0"/>
              </a:spcBef>
            </a:pPr>
            <a:endParaRPr lang="en-US" sz="800" dirty="0" smtClean="0"/>
          </a:p>
          <a:p>
            <a:pPr>
              <a:lnSpc>
                <a:spcPct val="100000"/>
              </a:lnSpc>
              <a:spcBef>
                <a:spcPts val="0"/>
              </a:spcBef>
            </a:pPr>
            <a:endParaRPr lang="en-US" sz="800" dirty="0"/>
          </a:p>
        </p:txBody>
      </p:sp>
    </p:spTree>
    <p:extLst>
      <p:ext uri="{BB962C8B-B14F-4D97-AF65-F5344CB8AC3E}">
        <p14:creationId xmlns:p14="http://schemas.microsoft.com/office/powerpoint/2010/main" val="65855559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508F0164-4D5E-4075-9D19-6F2CEAEBDA71}" type="datetime1">
              <a:rPr lang="en-US" smtClean="0"/>
              <a:t>3/24/2014</a:t>
            </a:fld>
            <a:endParaRPr lang="en-US" dirty="0"/>
          </a:p>
        </p:txBody>
      </p:sp>
      <p:sp>
        <p:nvSpPr>
          <p:cNvPr id="4" name="Slide Number Placeholder 3"/>
          <p:cNvSpPr>
            <a:spLocks noGrp="1"/>
          </p:cNvSpPr>
          <p:nvPr>
            <p:ph type="sldNum" sz="quarter" idx="4"/>
          </p:nvPr>
        </p:nvSpPr>
        <p:spPr/>
        <p:txBody>
          <a:bodyPr/>
          <a:lstStyle/>
          <a:p>
            <a:fld id="{01052961-14CD-45D2-98DF-50022118EB18}" type="slidenum">
              <a:rPr lang="en-US" smtClean="0"/>
              <a:pPr/>
              <a:t>2</a:t>
            </a:fld>
            <a:endParaRPr lang="en-US" dirty="0"/>
          </a:p>
        </p:txBody>
      </p:sp>
      <p:sp>
        <p:nvSpPr>
          <p:cNvPr id="2" name="Title 1"/>
          <p:cNvSpPr>
            <a:spLocks noGrp="1"/>
          </p:cNvSpPr>
          <p:nvPr>
            <p:ph type="title"/>
          </p:nvPr>
        </p:nvSpPr>
        <p:spPr>
          <a:xfrm>
            <a:off x="457200" y="463381"/>
            <a:ext cx="8226425" cy="304699"/>
          </a:xfrm>
        </p:spPr>
        <p:txBody>
          <a:bodyPr/>
          <a:lstStyle/>
          <a:p>
            <a:r>
              <a:rPr lang="en-US" dirty="0" smtClean="0"/>
              <a:t>Outline</a:t>
            </a:r>
            <a:endParaRPr lang="en-US" dirty="0"/>
          </a:p>
        </p:txBody>
      </p:sp>
      <p:sp>
        <p:nvSpPr>
          <p:cNvPr id="5" name="Content Placeholder 4"/>
          <p:cNvSpPr>
            <a:spLocks noGrp="1"/>
          </p:cNvSpPr>
          <p:nvPr>
            <p:ph idx="1"/>
          </p:nvPr>
        </p:nvSpPr>
        <p:spPr/>
        <p:txBody>
          <a:bodyPr/>
          <a:lstStyle/>
          <a:p>
            <a:pPr lvl="0"/>
            <a:r>
              <a:rPr lang="en-US" dirty="0"/>
              <a:t>Key Messages</a:t>
            </a:r>
          </a:p>
          <a:p>
            <a:pPr lvl="0"/>
            <a:r>
              <a:rPr lang="en-US" dirty="0"/>
              <a:t>Early </a:t>
            </a:r>
            <a:r>
              <a:rPr lang="en-US" dirty="0" smtClean="0"/>
              <a:t>Studies, Licensure and History</a:t>
            </a:r>
            <a:endParaRPr lang="en-US" dirty="0"/>
          </a:p>
          <a:p>
            <a:pPr lvl="0"/>
            <a:r>
              <a:rPr lang="en-US" dirty="0" smtClean="0"/>
              <a:t>Modern </a:t>
            </a:r>
            <a:r>
              <a:rPr lang="en-US" dirty="0"/>
              <a:t>IPV</a:t>
            </a:r>
          </a:p>
          <a:p>
            <a:pPr lvl="0"/>
            <a:r>
              <a:rPr lang="en-US" dirty="0"/>
              <a:t>Data Supporting IPV Safety</a:t>
            </a:r>
          </a:p>
          <a:p>
            <a:pPr lvl="1"/>
            <a:r>
              <a:rPr lang="en-US" dirty="0"/>
              <a:t>Safety Studies of IPV</a:t>
            </a:r>
          </a:p>
          <a:p>
            <a:pPr lvl="1"/>
            <a:r>
              <a:rPr lang="en-US" dirty="0"/>
              <a:t>Adverse Event Reporting in the US</a:t>
            </a:r>
          </a:p>
          <a:p>
            <a:pPr lvl="1"/>
            <a:r>
              <a:rPr lang="en-US" dirty="0" smtClean="0"/>
              <a:t>IOM </a:t>
            </a:r>
            <a:r>
              <a:rPr lang="en-US" dirty="0"/>
              <a:t>Safety Reports</a:t>
            </a:r>
          </a:p>
          <a:p>
            <a:r>
              <a:rPr lang="en-US" dirty="0"/>
              <a:t>Multiple Injections: </a:t>
            </a:r>
            <a:r>
              <a:rPr lang="en-US" dirty="0" smtClean="0"/>
              <a:t>Safety, Acceptability and Country </a:t>
            </a:r>
            <a:r>
              <a:rPr lang="en-US" dirty="0"/>
              <a:t>Experience </a:t>
            </a:r>
            <a:endParaRPr lang="en-US" dirty="0" smtClean="0"/>
          </a:p>
          <a:p>
            <a:r>
              <a:rPr lang="en-US" dirty="0" smtClean="0"/>
              <a:t>Global </a:t>
            </a:r>
            <a:r>
              <a:rPr lang="en-US" dirty="0"/>
              <a:t>Advisory Committee on Vaccine Safety (GACVS)</a:t>
            </a:r>
          </a:p>
          <a:p>
            <a:r>
              <a:rPr lang="en-US" dirty="0"/>
              <a:t>Summary of Safety Data</a:t>
            </a:r>
          </a:p>
          <a:p>
            <a:pPr lvl="0"/>
            <a:r>
              <a:rPr lang="en-US" dirty="0"/>
              <a:t>Future of IPV</a:t>
            </a:r>
          </a:p>
          <a:p>
            <a:pPr marL="0" indent="0">
              <a:lnSpc>
                <a:spcPct val="100000"/>
              </a:lnSpc>
              <a:spcAft>
                <a:spcPts val="300"/>
              </a:spcAft>
              <a:buNone/>
            </a:pPr>
            <a:endParaRPr lang="en-US" dirty="0" smtClean="0"/>
          </a:p>
          <a:p>
            <a:pPr lvl="1">
              <a:lnSpc>
                <a:spcPct val="100000"/>
              </a:lnSpc>
              <a:spcAft>
                <a:spcPts val="300"/>
              </a:spcAft>
            </a:pPr>
            <a:endParaRPr lang="en-US" dirty="0"/>
          </a:p>
        </p:txBody>
      </p:sp>
    </p:spTree>
    <p:extLst>
      <p:ext uri="{BB962C8B-B14F-4D97-AF65-F5344CB8AC3E}">
        <p14:creationId xmlns:p14="http://schemas.microsoft.com/office/powerpoint/2010/main" val="394351711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508F0164-4D5E-4075-9D19-6F2CEAEBDA71}" type="datetime1">
              <a:rPr lang="en-US" smtClean="0"/>
              <a:pPr/>
              <a:t>3/24/2014</a:t>
            </a:fld>
            <a:endParaRPr lang="en-US" dirty="0"/>
          </a:p>
        </p:txBody>
      </p:sp>
      <p:sp>
        <p:nvSpPr>
          <p:cNvPr id="4" name="Slide Number Placeholder 3"/>
          <p:cNvSpPr>
            <a:spLocks noGrp="1"/>
          </p:cNvSpPr>
          <p:nvPr>
            <p:ph type="sldNum" sz="quarter" idx="4"/>
          </p:nvPr>
        </p:nvSpPr>
        <p:spPr/>
        <p:txBody>
          <a:bodyPr/>
          <a:lstStyle/>
          <a:p>
            <a:fld id="{01052961-14CD-45D2-98DF-50022118EB18}" type="slidenum">
              <a:rPr lang="en-US" smtClean="0"/>
              <a:pPr/>
              <a:t>3</a:t>
            </a:fld>
            <a:endParaRPr lang="en-US" dirty="0"/>
          </a:p>
        </p:txBody>
      </p:sp>
      <p:sp>
        <p:nvSpPr>
          <p:cNvPr id="2" name="Title 1"/>
          <p:cNvSpPr>
            <a:spLocks noGrp="1"/>
          </p:cNvSpPr>
          <p:nvPr>
            <p:ph type="title"/>
          </p:nvPr>
        </p:nvSpPr>
        <p:spPr/>
        <p:txBody>
          <a:bodyPr/>
          <a:lstStyle/>
          <a:p>
            <a:r>
              <a:rPr lang="en-US" smtClean="0"/>
              <a:t>Key Messages</a:t>
            </a:r>
            <a:endParaRPr lang="en-US" dirty="0"/>
          </a:p>
        </p:txBody>
      </p:sp>
      <p:sp>
        <p:nvSpPr>
          <p:cNvPr id="6" name="Content Placeholder 5"/>
          <p:cNvSpPr>
            <a:spLocks noGrp="1"/>
          </p:cNvSpPr>
          <p:nvPr>
            <p:ph idx="1"/>
          </p:nvPr>
        </p:nvSpPr>
        <p:spPr>
          <a:xfrm>
            <a:off x="152400" y="1143000"/>
            <a:ext cx="8789987" cy="5257800"/>
          </a:xfrm>
        </p:spPr>
        <p:txBody>
          <a:bodyPr/>
          <a:lstStyle/>
          <a:p>
            <a:r>
              <a:rPr lang="en-US" sz="1600" dirty="0" smtClean="0"/>
              <a:t>Inactivated Polio Vaccine (IPV) was licensed in 1955 and underwent early reformulations to enhance potency and ensure safety in standalone and combination vaccines </a:t>
            </a:r>
          </a:p>
          <a:p>
            <a:pPr marL="0" indent="0">
              <a:buNone/>
            </a:pPr>
            <a:endParaRPr lang="en-US" sz="1600" dirty="0" smtClean="0"/>
          </a:p>
          <a:p>
            <a:r>
              <a:rPr lang="en-US" sz="1600" dirty="0" smtClean="0"/>
              <a:t>IPV is one of the </a:t>
            </a:r>
            <a:r>
              <a:rPr lang="en-US" sz="1600" b="1" u="sng" dirty="0" smtClean="0"/>
              <a:t>safest</a:t>
            </a:r>
            <a:r>
              <a:rPr lang="en-US" sz="1600" dirty="0" smtClean="0"/>
              <a:t> vaccines in humans, whether used alone or in combination vaccines </a:t>
            </a:r>
          </a:p>
          <a:p>
            <a:pPr lvl="2"/>
            <a:r>
              <a:rPr lang="en-US" dirty="0" smtClean="0"/>
              <a:t>No serious adverse events have been reported</a:t>
            </a:r>
          </a:p>
          <a:p>
            <a:pPr lvl="2"/>
            <a:r>
              <a:rPr lang="en-US" dirty="0" smtClean="0"/>
              <a:t>Only minor side effects</a:t>
            </a:r>
          </a:p>
          <a:p>
            <a:pPr lvl="2"/>
            <a:r>
              <a:rPr lang="en-US" dirty="0" smtClean="0"/>
              <a:t>Adverse reactions from standalone or combination IPV are not significantly different from DTP</a:t>
            </a:r>
          </a:p>
          <a:p>
            <a:pPr lvl="2"/>
            <a:r>
              <a:rPr lang="en-US" dirty="0" smtClean="0"/>
              <a:t>There is no relation between IPV and serious outcomes </a:t>
            </a:r>
          </a:p>
          <a:p>
            <a:pPr marL="457200" lvl="2" indent="0">
              <a:buNone/>
            </a:pPr>
            <a:endParaRPr lang="en-US" sz="1050" dirty="0" smtClean="0"/>
          </a:p>
          <a:p>
            <a:pPr lvl="1"/>
            <a:r>
              <a:rPr lang="en-US" sz="1600" dirty="0" smtClean="0"/>
              <a:t>The Polio Eradication and Endgame Plan calls for IPV </a:t>
            </a:r>
          </a:p>
          <a:p>
            <a:pPr marL="228600" lvl="1" indent="0">
              <a:buNone/>
            </a:pPr>
            <a:r>
              <a:rPr lang="en-US" sz="1600" dirty="0" smtClean="0"/>
              <a:t>introduction and OPV type 2 withdrawal in the near future </a:t>
            </a:r>
          </a:p>
          <a:p>
            <a:pPr marL="228600" lvl="1" indent="0">
              <a:buNone/>
            </a:pPr>
            <a:r>
              <a:rPr lang="en-US" sz="1600" dirty="0" smtClean="0"/>
              <a:t>and new strategies are needed to reduce costs and </a:t>
            </a:r>
          </a:p>
          <a:p>
            <a:pPr marL="228600" lvl="1" indent="0">
              <a:buNone/>
            </a:pPr>
            <a:r>
              <a:rPr lang="en-US" sz="1600" dirty="0" smtClean="0"/>
              <a:t>hasten eradication</a:t>
            </a:r>
          </a:p>
          <a:p>
            <a:endParaRPr lang="en-US" sz="1600" dirty="0" smtClean="0"/>
          </a:p>
          <a:p>
            <a:endParaRPr lang="en-US" sz="1600"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038600"/>
            <a:ext cx="2389187"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37295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839200" cy="2693045"/>
          </a:xfrm>
        </p:spPr>
        <p:txBody>
          <a:bodyPr wrap="square" anchor="t">
            <a:spAutoFit/>
          </a:bodyPr>
          <a:lstStyle/>
          <a:p>
            <a:pPr>
              <a:spcAft>
                <a:spcPts val="0"/>
              </a:spcAft>
            </a:pPr>
            <a:endParaRPr lang="en-US" dirty="0" smtClean="0"/>
          </a:p>
          <a:p>
            <a:pPr>
              <a:spcAft>
                <a:spcPts val="0"/>
              </a:spcAft>
            </a:pPr>
            <a:r>
              <a:rPr lang="en-US" dirty="0" smtClean="0"/>
              <a:t>The first polio vaccine was developed by Jonas Salk and first tested in 1954</a:t>
            </a:r>
          </a:p>
          <a:p>
            <a:pPr marL="0" indent="0">
              <a:spcAft>
                <a:spcPts val="0"/>
              </a:spcAft>
              <a:buNone/>
            </a:pPr>
            <a:endParaRPr lang="en-US" dirty="0" smtClean="0"/>
          </a:p>
          <a:p>
            <a:pPr>
              <a:spcAft>
                <a:spcPts val="0"/>
              </a:spcAft>
            </a:pPr>
            <a:r>
              <a:rPr lang="en-US" dirty="0" smtClean="0"/>
              <a:t>IPV was licensed for use in the United States, Canada, and Western Europe in 1955  and was the only polio vaccine available until licensure of Oral Polio Vaccine (OPV) in 1961–1962</a:t>
            </a:r>
            <a:endParaRPr lang="en-US" sz="1100" b="1" dirty="0" smtClean="0"/>
          </a:p>
          <a:p>
            <a:pPr marL="228600" lvl="1" indent="0">
              <a:buNone/>
            </a:pPr>
            <a:endParaRPr lang="en-US" b="1" dirty="0" smtClean="0"/>
          </a:p>
          <a:p>
            <a:pPr marL="0" indent="0">
              <a:buNone/>
            </a:pPr>
            <a:endParaRPr lang="en-GB" dirty="0" smtClean="0"/>
          </a:p>
        </p:txBody>
      </p:sp>
      <p:sp>
        <p:nvSpPr>
          <p:cNvPr id="3" name="Title 2"/>
          <p:cNvSpPr>
            <a:spLocks noGrp="1"/>
          </p:cNvSpPr>
          <p:nvPr>
            <p:ph type="title"/>
          </p:nvPr>
        </p:nvSpPr>
        <p:spPr>
          <a:xfrm>
            <a:off x="457200" y="463381"/>
            <a:ext cx="8226425" cy="310341"/>
          </a:xfrm>
        </p:spPr>
        <p:txBody>
          <a:bodyPr/>
          <a:lstStyle/>
          <a:p>
            <a:r>
              <a:rPr lang="en-US" dirty="0"/>
              <a:t>Early studies and licensure</a:t>
            </a:r>
            <a:endParaRPr lang="en-GB" dirty="0"/>
          </a:p>
        </p:txBody>
      </p:sp>
      <p:sp>
        <p:nvSpPr>
          <p:cNvPr id="9" name="Slide Number Placeholder 8"/>
          <p:cNvSpPr>
            <a:spLocks noGrp="1"/>
          </p:cNvSpPr>
          <p:nvPr>
            <p:ph type="sldNum" sz="quarter" idx="4"/>
          </p:nvPr>
        </p:nvSpPr>
        <p:spPr/>
        <p:txBody>
          <a:bodyPr/>
          <a:lstStyle/>
          <a:p>
            <a:fld id="{01052961-14CD-45D2-98DF-50022118EB18}" type="slidenum">
              <a:rPr lang="en-US" smtClean="0"/>
              <a:pPr/>
              <a:t>4</a:t>
            </a:fld>
            <a:endParaRPr lang="en-US" dirty="0"/>
          </a:p>
        </p:txBody>
      </p:sp>
      <p:sp>
        <p:nvSpPr>
          <p:cNvPr id="10" name="TextBox 9"/>
          <p:cNvSpPr txBox="1"/>
          <p:nvPr/>
        </p:nvSpPr>
        <p:spPr>
          <a:xfrm>
            <a:off x="838200" y="6400800"/>
            <a:ext cx="7696200" cy="400110"/>
          </a:xfrm>
          <a:prstGeom prst="rect">
            <a:avLst/>
          </a:prstGeom>
          <a:noFill/>
        </p:spPr>
        <p:txBody>
          <a:bodyPr wrap="square" rtlCol="0">
            <a:spAutoFit/>
          </a:bodyPr>
          <a:lstStyle/>
          <a:p>
            <a:pPr algn="ctr"/>
            <a:r>
              <a:rPr lang="en-US" sz="1000" dirty="0" smtClean="0">
                <a:solidFill>
                  <a:schemeClr val="bg1"/>
                </a:solidFill>
              </a:rPr>
              <a:t>Kew et al, </a:t>
            </a:r>
            <a:r>
              <a:rPr lang="en-US" sz="1000" dirty="0" err="1" smtClean="0">
                <a:solidFill>
                  <a:schemeClr val="bg1"/>
                </a:solidFill>
              </a:rPr>
              <a:t>Annu</a:t>
            </a:r>
            <a:r>
              <a:rPr lang="en-US" sz="1000" dirty="0" smtClean="0">
                <a:solidFill>
                  <a:schemeClr val="bg1"/>
                </a:solidFill>
              </a:rPr>
              <a:t> Rev </a:t>
            </a:r>
            <a:r>
              <a:rPr lang="en-US" sz="1000" dirty="0" err="1" smtClean="0">
                <a:solidFill>
                  <a:schemeClr val="bg1"/>
                </a:solidFill>
              </a:rPr>
              <a:t>Microbiol</a:t>
            </a:r>
            <a:r>
              <a:rPr lang="en-US" sz="1000" dirty="0" smtClean="0">
                <a:solidFill>
                  <a:schemeClr val="bg1"/>
                </a:solidFill>
              </a:rPr>
              <a:t> 2005; Vidor,  Vaccines, 2013; MOD </a:t>
            </a:r>
            <a:r>
              <a:rPr lang="en-US" sz="1000" dirty="0" smtClean="0">
                <a:solidFill>
                  <a:schemeClr val="bg1"/>
                </a:solidFill>
                <a:hlinkClick r:id="rId2"/>
              </a:rPr>
              <a:t>website </a:t>
            </a:r>
            <a:r>
              <a:rPr lang="en-US" sz="1000" dirty="0" smtClean="0">
                <a:solidFill>
                  <a:schemeClr val="bg1"/>
                </a:solidFill>
              </a:rPr>
              <a:t>2013; </a:t>
            </a:r>
            <a:r>
              <a:rPr lang="en-US" sz="1000" dirty="0" err="1" smtClean="0">
                <a:solidFill>
                  <a:schemeClr val="bg1"/>
                </a:solidFill>
              </a:rPr>
              <a:t>Offit</a:t>
            </a:r>
            <a:r>
              <a:rPr lang="en-US" sz="1000" dirty="0" smtClean="0">
                <a:solidFill>
                  <a:schemeClr val="bg1"/>
                </a:solidFill>
              </a:rPr>
              <a:t>, NEJM, 2005; </a:t>
            </a:r>
          </a:p>
          <a:p>
            <a:pPr algn="ctr"/>
            <a:r>
              <a:rPr lang="en-US" sz="1000" dirty="0" smtClean="0">
                <a:solidFill>
                  <a:schemeClr val="bg1"/>
                </a:solidFill>
              </a:rPr>
              <a:t>Atkinson et al, (The Pink Book) 2012; Kew, et al, </a:t>
            </a:r>
            <a:r>
              <a:rPr lang="en-US" sz="1000" dirty="0" err="1" smtClean="0">
                <a:solidFill>
                  <a:schemeClr val="bg1"/>
                </a:solidFill>
              </a:rPr>
              <a:t>Annu</a:t>
            </a:r>
            <a:r>
              <a:rPr lang="en-US" sz="1000" dirty="0" smtClean="0">
                <a:solidFill>
                  <a:schemeClr val="bg1"/>
                </a:solidFill>
              </a:rPr>
              <a:t> Rev </a:t>
            </a:r>
            <a:r>
              <a:rPr lang="en-US" sz="1000" dirty="0" err="1" smtClean="0">
                <a:solidFill>
                  <a:schemeClr val="bg1"/>
                </a:solidFill>
              </a:rPr>
              <a:t>Microbiol</a:t>
            </a:r>
            <a:r>
              <a:rPr lang="en-US" sz="1000" dirty="0" smtClean="0">
                <a:solidFill>
                  <a:schemeClr val="bg1"/>
                </a:solidFill>
              </a:rPr>
              <a:t> 2005; Vidor, </a:t>
            </a:r>
            <a:r>
              <a:rPr lang="en-US" sz="1000" dirty="0" err="1" smtClean="0">
                <a:solidFill>
                  <a:schemeClr val="bg1"/>
                </a:solidFill>
              </a:rPr>
              <a:t>Plotkin</a:t>
            </a:r>
            <a:r>
              <a:rPr lang="en-US" sz="1000" dirty="0" smtClean="0">
                <a:solidFill>
                  <a:schemeClr val="bg1"/>
                </a:solidFill>
              </a:rPr>
              <a:t>, Vaccines, 2013</a:t>
            </a:r>
          </a:p>
        </p:txBody>
      </p:sp>
      <p:sp>
        <p:nvSpPr>
          <p:cNvPr id="12" name="Date Placeholder 1"/>
          <p:cNvSpPr>
            <a:spLocks noGrp="1"/>
          </p:cNvSpPr>
          <p:nvPr>
            <p:ph type="dt" sz="half" idx="2"/>
          </p:nvPr>
        </p:nvSpPr>
        <p:spPr>
          <a:xfrm>
            <a:off x="457200" y="6409102"/>
            <a:ext cx="2133600" cy="365125"/>
          </a:xfrm>
        </p:spPr>
        <p:txBody>
          <a:bodyPr/>
          <a:lstStyle/>
          <a:p>
            <a:fld id="{7F29DEAF-981D-48D0-876A-EF62FF108671}" type="datetime1">
              <a:rPr lang="en-US" smtClean="0"/>
              <a:t>3/24/2014</a:t>
            </a:fld>
            <a:endParaRPr lang="en-US" dirty="0"/>
          </a:p>
        </p:txBody>
      </p:sp>
      <p:pic>
        <p:nvPicPr>
          <p:cNvPr id="7" name="Picture 6" descr="http://www.bubblews.com/assets/images/news/988720964_13839721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338720"/>
            <a:ext cx="2819400" cy="25701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14800" y="3060037"/>
            <a:ext cx="4495800" cy="3797963"/>
          </a:xfrm>
          <a:prstGeom prst="rect">
            <a:avLst/>
          </a:prstGeom>
          <a:noFill/>
        </p:spPr>
        <p:txBody>
          <a:bodyPr wrap="square" rtlCol="0">
            <a:spAutoFit/>
          </a:bodyPr>
          <a:lstStyle/>
          <a:p>
            <a:pPr lvl="1">
              <a:spcAft>
                <a:spcPts val="0"/>
              </a:spcAft>
            </a:pPr>
            <a:r>
              <a:rPr lang="en-US" sz="2200" u="sng" dirty="0" smtClean="0"/>
              <a:t>Early studies </a:t>
            </a:r>
          </a:p>
          <a:p>
            <a:pPr lvl="1">
              <a:spcAft>
                <a:spcPts val="0"/>
              </a:spcAft>
            </a:pPr>
            <a:endParaRPr lang="en-US" sz="2400" dirty="0" smtClean="0"/>
          </a:p>
          <a:p>
            <a:pPr marL="742932" lvl="1" indent="-285750">
              <a:spcAft>
                <a:spcPts val="0"/>
              </a:spcAft>
              <a:buFont typeface="Wingdings" panose="05000000000000000000" pitchFamily="2" charset="2"/>
              <a:buChar char="§"/>
            </a:pPr>
            <a:r>
              <a:rPr lang="en-US" sz="1400" dirty="0" smtClean="0"/>
              <a:t>Tested </a:t>
            </a:r>
            <a:r>
              <a:rPr lang="en-US" sz="1400" dirty="0"/>
              <a:t>in a massive field trial that involved 1.8 million schoolchildren (“polio pioneers”) </a:t>
            </a:r>
            <a:endParaRPr lang="en-US" sz="1400" dirty="0" smtClean="0"/>
          </a:p>
          <a:p>
            <a:pPr lvl="1">
              <a:spcAft>
                <a:spcPts val="0"/>
              </a:spcAft>
            </a:pPr>
            <a:endParaRPr lang="en-US" sz="1400" dirty="0" smtClean="0"/>
          </a:p>
          <a:p>
            <a:pPr marL="742932" lvl="1" indent="-285750">
              <a:spcAft>
                <a:spcPts val="0"/>
              </a:spcAft>
              <a:buFont typeface="Wingdings" panose="05000000000000000000" pitchFamily="2" charset="2"/>
              <a:buChar char="§"/>
            </a:pPr>
            <a:r>
              <a:rPr lang="en-US" sz="1400" dirty="0" smtClean="0"/>
              <a:t>The </a:t>
            </a:r>
            <a:r>
              <a:rPr lang="en-US" sz="1400" dirty="0"/>
              <a:t>calculated efficacy of the early vaccine was 80-90% against paralytic polio and 60-70% against all forms of </a:t>
            </a:r>
            <a:r>
              <a:rPr lang="en-US" sz="1400" dirty="0" smtClean="0"/>
              <a:t>polio</a:t>
            </a:r>
          </a:p>
          <a:p>
            <a:pPr lvl="1">
              <a:spcAft>
                <a:spcPts val="0"/>
              </a:spcAft>
            </a:pPr>
            <a:endParaRPr lang="en-US" sz="1400" dirty="0" smtClean="0"/>
          </a:p>
          <a:p>
            <a:pPr marL="742932" lvl="1" indent="-285750">
              <a:spcAft>
                <a:spcPts val="0"/>
              </a:spcAft>
              <a:buFont typeface="Wingdings" panose="05000000000000000000" pitchFamily="2" charset="2"/>
              <a:buChar char="§"/>
            </a:pPr>
            <a:r>
              <a:rPr lang="en-US" sz="1400" dirty="0" smtClean="0"/>
              <a:t>Soon </a:t>
            </a:r>
            <a:r>
              <a:rPr lang="en-US" sz="1400" dirty="0"/>
              <a:t>after Salk's vaccine was licensed in 1955 children's vaccination campaigns were launched</a:t>
            </a:r>
            <a:endParaRPr lang="en-US" dirty="0"/>
          </a:p>
          <a:p>
            <a:pPr marL="396875" indent="-396875">
              <a:lnSpc>
                <a:spcPct val="90000"/>
              </a:lnSpc>
              <a:spcBef>
                <a:spcPct val="20000"/>
              </a:spcBef>
              <a:buClr>
                <a:srgbClr val="CE6B28"/>
              </a:buClr>
              <a:buFont typeface="Wingdings" pitchFamily="2" charset="2"/>
              <a:buChar char="§"/>
            </a:pPr>
            <a:endParaRPr lang="en-US" sz="2400" dirty="0"/>
          </a:p>
          <a:p>
            <a:pPr marL="396875" indent="-396875">
              <a:lnSpc>
                <a:spcPct val="90000"/>
              </a:lnSpc>
              <a:spcBef>
                <a:spcPct val="20000"/>
              </a:spcBef>
              <a:buClr>
                <a:srgbClr val="CE6B28"/>
              </a:buClr>
              <a:buFont typeface="Wingdings" pitchFamily="2" charset="2"/>
              <a:buChar char="§"/>
            </a:pPr>
            <a:endParaRPr lang="en-US" sz="2400" b="1" dirty="0" smtClean="0">
              <a:solidFill>
                <a:srgbClr val="5A471C"/>
              </a:solidFill>
            </a:endParaRPr>
          </a:p>
        </p:txBody>
      </p:sp>
    </p:spTree>
    <p:extLst>
      <p:ext uri="{BB962C8B-B14F-4D97-AF65-F5344CB8AC3E}">
        <p14:creationId xmlns:p14="http://schemas.microsoft.com/office/powerpoint/2010/main" val="391370112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6425" cy="304699"/>
          </a:xfrm>
        </p:spPr>
        <p:txBody>
          <a:bodyPr/>
          <a:lstStyle/>
          <a:p>
            <a:r>
              <a:rPr lang="en-US" dirty="0"/>
              <a:t>Cutter </a:t>
            </a:r>
            <a:r>
              <a:rPr lang="en-US" dirty="0" smtClean="0"/>
              <a:t>Incident- 1955</a:t>
            </a:r>
            <a:endParaRPr lang="en-US" dirty="0"/>
          </a:p>
        </p:txBody>
      </p:sp>
      <p:pic>
        <p:nvPicPr>
          <p:cNvPr id="5" name="Picture 4"/>
          <p:cNvPicPr>
            <a:picLocks noChangeAspect="1"/>
          </p:cNvPicPr>
          <p:nvPr/>
        </p:nvPicPr>
        <p:blipFill>
          <a:blip r:embed="rId3"/>
          <a:stretch>
            <a:fillRect/>
          </a:stretch>
        </p:blipFill>
        <p:spPr>
          <a:xfrm>
            <a:off x="6705600" y="2514600"/>
            <a:ext cx="2133600" cy="3571277"/>
          </a:xfrm>
          <a:prstGeom prst="rect">
            <a:avLst/>
          </a:prstGeom>
        </p:spPr>
      </p:pic>
      <p:sp>
        <p:nvSpPr>
          <p:cNvPr id="6" name="TextBox 5"/>
          <p:cNvSpPr txBox="1"/>
          <p:nvPr/>
        </p:nvSpPr>
        <p:spPr>
          <a:xfrm>
            <a:off x="1593061" y="6459379"/>
            <a:ext cx="2618024" cy="246221"/>
          </a:xfrm>
          <a:prstGeom prst="rect">
            <a:avLst/>
          </a:prstGeom>
          <a:noFill/>
        </p:spPr>
        <p:txBody>
          <a:bodyPr wrap="none" rtlCol="0">
            <a:spAutoFit/>
          </a:bodyPr>
          <a:lstStyle/>
          <a:p>
            <a:r>
              <a:rPr lang="en-US" sz="1000" dirty="0" err="1" smtClean="0">
                <a:solidFill>
                  <a:schemeClr val="bg1"/>
                </a:solidFill>
              </a:rPr>
              <a:t>Offit</a:t>
            </a:r>
            <a:r>
              <a:rPr lang="en-US" sz="1000" dirty="0" smtClean="0">
                <a:solidFill>
                  <a:schemeClr val="bg1"/>
                </a:solidFill>
              </a:rPr>
              <a:t>, NEJM, 2005; Fitzpatrick, JRSM, 2006</a:t>
            </a:r>
            <a:endParaRPr lang="en-US" sz="1000" dirty="0">
              <a:solidFill>
                <a:schemeClr val="bg1"/>
              </a:solidFill>
            </a:endParaRPr>
          </a:p>
        </p:txBody>
      </p:sp>
      <p:sp>
        <p:nvSpPr>
          <p:cNvPr id="7" name="Rectangle 6"/>
          <p:cNvSpPr/>
          <p:nvPr/>
        </p:nvSpPr>
        <p:spPr>
          <a:xfrm>
            <a:off x="241677" y="6444763"/>
            <a:ext cx="748923" cy="246221"/>
          </a:xfrm>
          <a:prstGeom prst="rect">
            <a:avLst/>
          </a:prstGeom>
        </p:spPr>
        <p:txBody>
          <a:bodyPr wrap="none">
            <a:spAutoFit/>
          </a:bodyPr>
          <a:lstStyle/>
          <a:p>
            <a:fld id="{7F29DEAF-981D-48D0-876A-EF62FF108671}" type="datetime1">
              <a:rPr lang="en-US" sz="1000">
                <a:solidFill>
                  <a:schemeClr val="bg1"/>
                </a:solidFill>
              </a:rPr>
              <a:pPr/>
              <a:t>3/24/2014</a:t>
            </a:fld>
            <a:endParaRPr lang="en-US" sz="1000" dirty="0">
              <a:solidFill>
                <a:schemeClr val="bg1"/>
              </a:solidFill>
            </a:endParaRPr>
          </a:p>
        </p:txBody>
      </p:sp>
      <p:sp>
        <p:nvSpPr>
          <p:cNvPr id="8" name="Slide Number Placeholder 8"/>
          <p:cNvSpPr>
            <a:spLocks noGrp="1"/>
          </p:cNvSpPr>
          <p:nvPr>
            <p:ph type="sldNum" sz="quarter" idx="4"/>
          </p:nvPr>
        </p:nvSpPr>
        <p:spPr>
          <a:xfrm>
            <a:off x="8394192" y="6412056"/>
            <a:ext cx="384048" cy="365125"/>
          </a:xfrm>
        </p:spPr>
        <p:txBody>
          <a:bodyPr/>
          <a:lstStyle/>
          <a:p>
            <a:fld id="{01052961-14CD-45D2-98DF-50022118EB18}" type="slidenum">
              <a:rPr lang="en-US" smtClean="0"/>
              <a:pPr/>
              <a:t>5</a:t>
            </a:fld>
            <a:endParaRPr lang="en-US" dirty="0"/>
          </a:p>
        </p:txBody>
      </p:sp>
      <p:sp>
        <p:nvSpPr>
          <p:cNvPr id="9" name="TextBox 8"/>
          <p:cNvSpPr txBox="1"/>
          <p:nvPr/>
        </p:nvSpPr>
        <p:spPr>
          <a:xfrm>
            <a:off x="457200" y="1295400"/>
            <a:ext cx="6096000" cy="4727448"/>
          </a:xfrm>
          <a:prstGeom prst="rect">
            <a:avLst/>
          </a:prstGeom>
          <a:noFill/>
        </p:spPr>
        <p:txBody>
          <a:bodyPr wrap="square" rtlCol="0">
            <a:spAutoFit/>
          </a:bodyPr>
          <a:lstStyle/>
          <a:p>
            <a:pPr marL="171450" indent="-171450">
              <a:buFont typeface="Arial" panose="020B0604020202020204" pitchFamily="34" charset="0"/>
              <a:buChar char="•"/>
            </a:pPr>
            <a:r>
              <a:rPr lang="en-US" dirty="0" smtClean="0"/>
              <a:t>Investigations </a:t>
            </a:r>
            <a:r>
              <a:rPr lang="en-US" dirty="0"/>
              <a:t>revealed that the vaccine, manufactured </a:t>
            </a:r>
            <a:r>
              <a:rPr lang="en-US" dirty="0" smtClean="0"/>
              <a:t>by Cutter </a:t>
            </a:r>
            <a:r>
              <a:rPr lang="en-US" dirty="0"/>
              <a:t>Laboratories, had </a:t>
            </a:r>
            <a:r>
              <a:rPr lang="en-US" dirty="0" smtClean="0"/>
              <a:t>caused: </a:t>
            </a:r>
          </a:p>
          <a:p>
            <a:pPr marL="628632" lvl="1" indent="-171450">
              <a:buFont typeface="Arial" panose="020B0604020202020204" pitchFamily="34" charset="0"/>
              <a:buChar char="•"/>
            </a:pPr>
            <a:r>
              <a:rPr lang="en-US" dirty="0" smtClean="0"/>
              <a:t>61 cases of VAPP</a:t>
            </a:r>
          </a:p>
          <a:p>
            <a:pPr marL="628632" lvl="1" indent="-171450">
              <a:buFont typeface="Arial" panose="020B0604020202020204" pitchFamily="34" charset="0"/>
              <a:buChar char="•"/>
            </a:pPr>
            <a:r>
              <a:rPr lang="en-US" dirty="0" smtClean="0"/>
              <a:t>80 family contact cases</a:t>
            </a:r>
          </a:p>
          <a:p>
            <a:pPr marL="628632" lvl="1" indent="-171450">
              <a:buFont typeface="Arial" panose="020B0604020202020204" pitchFamily="34" charset="0"/>
              <a:buChar char="•"/>
            </a:pPr>
            <a:r>
              <a:rPr lang="en-US" dirty="0" smtClean="0"/>
              <a:t>17 community contact cases</a:t>
            </a:r>
          </a:p>
          <a:p>
            <a:pPr marL="628632" lvl="1" indent="-171450">
              <a:buFont typeface="Arial" panose="020B0604020202020204" pitchFamily="34" charset="0"/>
              <a:buChar char="•"/>
            </a:pPr>
            <a:r>
              <a:rPr lang="en-US" dirty="0" smtClean="0"/>
              <a:t>11 deaths </a:t>
            </a:r>
          </a:p>
          <a:p>
            <a:endParaRPr lang="en-US" dirty="0" smtClean="0"/>
          </a:p>
          <a:p>
            <a:pPr marL="171450" indent="-171450">
              <a:buFont typeface="Arial" panose="020B0604020202020204" pitchFamily="34" charset="0"/>
              <a:buChar char="•"/>
            </a:pPr>
            <a:r>
              <a:rPr lang="en-US" dirty="0" smtClean="0"/>
              <a:t>Subsequent </a:t>
            </a:r>
            <a:r>
              <a:rPr lang="en-US" dirty="0"/>
              <a:t>studies found that cell debris contained in Cutter's vaccine had prevented adequate exposure of virus particles to formaldehyde. </a:t>
            </a:r>
            <a:endParaRPr lang="en-US" dirty="0" smtClean="0"/>
          </a:p>
          <a:p>
            <a:endParaRPr lang="en-US" dirty="0" smtClean="0"/>
          </a:p>
          <a:p>
            <a:pPr marL="171450" indent="-171450">
              <a:buFont typeface="Arial" panose="020B0604020202020204" pitchFamily="34" charset="0"/>
              <a:buChar char="•"/>
            </a:pPr>
            <a:r>
              <a:rPr lang="en-US" dirty="0" smtClean="0"/>
              <a:t>The </a:t>
            </a:r>
            <a:r>
              <a:rPr lang="en-US" dirty="0"/>
              <a:t>federal requirements for vaccine manufacture were revised, and between 1955 and 1962, a total of 400 million doses of safe, inactivated polio vaccine were distributed in the United States; the incidence of polio decreased dramatically.</a:t>
            </a:r>
          </a:p>
          <a:p>
            <a:pPr marL="396875" indent="-396875">
              <a:lnSpc>
                <a:spcPct val="90000"/>
              </a:lnSpc>
              <a:spcBef>
                <a:spcPct val="20000"/>
              </a:spcBef>
              <a:buClr>
                <a:srgbClr val="CE6B28"/>
              </a:buClr>
              <a:buFont typeface="Wingdings" pitchFamily="2" charset="2"/>
              <a:buChar char="§"/>
            </a:pPr>
            <a:endParaRPr lang="en-US" sz="1200" b="1" dirty="0" smtClean="0">
              <a:solidFill>
                <a:srgbClr val="5A471C"/>
              </a:solidFill>
            </a:endParaRPr>
          </a:p>
        </p:txBody>
      </p:sp>
    </p:spTree>
    <p:extLst>
      <p:ext uri="{BB962C8B-B14F-4D97-AF65-F5344CB8AC3E}">
        <p14:creationId xmlns:p14="http://schemas.microsoft.com/office/powerpoint/2010/main" val="312664194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D3DD3015-A55B-4E13-9388-A9CCB39112D7}" type="datetime1">
              <a:rPr lang="en-US" smtClean="0"/>
              <a:t>3/24/2014</a:t>
            </a:fld>
            <a:endParaRPr lang="en-US" dirty="0"/>
          </a:p>
        </p:txBody>
      </p:sp>
      <p:sp>
        <p:nvSpPr>
          <p:cNvPr id="4" name="Slide Number Placeholder 3"/>
          <p:cNvSpPr>
            <a:spLocks noGrp="1"/>
          </p:cNvSpPr>
          <p:nvPr>
            <p:ph type="sldNum" sz="quarter" idx="4"/>
          </p:nvPr>
        </p:nvSpPr>
        <p:spPr/>
        <p:txBody>
          <a:bodyPr/>
          <a:lstStyle/>
          <a:p>
            <a:fld id="{01052961-14CD-45D2-98DF-50022118EB18}" type="slidenum">
              <a:rPr lang="en-US" smtClean="0"/>
              <a:pPr/>
              <a:t>6</a:t>
            </a:fld>
            <a:endParaRPr lang="en-US" dirty="0"/>
          </a:p>
        </p:txBody>
      </p:sp>
      <p:sp>
        <p:nvSpPr>
          <p:cNvPr id="5" name="Title 4"/>
          <p:cNvSpPr>
            <a:spLocks noGrp="1"/>
          </p:cNvSpPr>
          <p:nvPr>
            <p:ph type="title"/>
          </p:nvPr>
        </p:nvSpPr>
        <p:spPr>
          <a:xfrm>
            <a:off x="457200" y="463381"/>
            <a:ext cx="8226425" cy="310341"/>
          </a:xfrm>
        </p:spPr>
        <p:txBody>
          <a:bodyPr/>
          <a:lstStyle/>
          <a:p>
            <a:r>
              <a:rPr lang="en-US" dirty="0"/>
              <a:t>Modern IPV</a:t>
            </a:r>
          </a:p>
        </p:txBody>
      </p:sp>
      <p:sp>
        <p:nvSpPr>
          <p:cNvPr id="6" name="Content Placeholder 5"/>
          <p:cNvSpPr>
            <a:spLocks noGrp="1"/>
          </p:cNvSpPr>
          <p:nvPr>
            <p:ph idx="1"/>
          </p:nvPr>
        </p:nvSpPr>
        <p:spPr/>
        <p:txBody>
          <a:bodyPr/>
          <a:lstStyle/>
          <a:p>
            <a:r>
              <a:rPr lang="en-US" sz="2000" dirty="0" smtClean="0"/>
              <a:t>After the Cutter incident, conditions for IPV manufacture were modified to ensure inactivation, resulting in a reduction in the immunogenicity of IPV preparations</a:t>
            </a:r>
          </a:p>
          <a:p>
            <a:endParaRPr lang="en-US" sz="2000" dirty="0" smtClean="0"/>
          </a:p>
          <a:p>
            <a:r>
              <a:rPr lang="en-US" sz="2000" dirty="0" smtClean="0"/>
              <a:t>However, improvements in cell culture technology in the 1970s led to the development of an enhanced-potency IPV, similar in immunogenicity to the original product which has replaced the second generation IPV</a:t>
            </a:r>
          </a:p>
          <a:p>
            <a:endParaRPr lang="en-US" sz="2000" dirty="0" smtClean="0"/>
          </a:p>
          <a:p>
            <a:pPr lvl="5"/>
            <a:r>
              <a:rPr lang="en-US" dirty="0" smtClean="0"/>
              <a:t>Now IPV is offered as an individual vaccine as well as in combination vaccines for primary immunization (10 products) and for boosters (more than 5 products).</a:t>
            </a:r>
          </a:p>
          <a:p>
            <a:endParaRPr lang="en-US" dirty="0"/>
          </a:p>
        </p:txBody>
      </p:sp>
      <p:sp>
        <p:nvSpPr>
          <p:cNvPr id="14" name="TextBox 13"/>
          <p:cNvSpPr txBox="1"/>
          <p:nvPr/>
        </p:nvSpPr>
        <p:spPr>
          <a:xfrm>
            <a:off x="2667000" y="6325703"/>
            <a:ext cx="3505200" cy="670953"/>
          </a:xfrm>
          <a:prstGeom prst="rect">
            <a:avLst/>
          </a:prstGeom>
          <a:noFill/>
        </p:spPr>
        <p:txBody>
          <a:bodyPr wrap="square" rtlCol="0">
            <a:spAutoFit/>
          </a:bodyPr>
          <a:lstStyle/>
          <a:p>
            <a:pPr marL="396875" indent="-396875">
              <a:lnSpc>
                <a:spcPct val="90000"/>
              </a:lnSpc>
              <a:spcBef>
                <a:spcPct val="20000"/>
              </a:spcBef>
              <a:buClr>
                <a:srgbClr val="CE6B28"/>
              </a:buClr>
            </a:pPr>
            <a:r>
              <a:rPr lang="en-US" sz="1200" dirty="0" smtClean="0">
                <a:solidFill>
                  <a:schemeClr val="bg1"/>
                </a:solidFill>
              </a:rPr>
              <a:t>Kew, et al, </a:t>
            </a:r>
            <a:r>
              <a:rPr lang="en-US" sz="1200" dirty="0" err="1" smtClean="0">
                <a:solidFill>
                  <a:schemeClr val="bg1"/>
                </a:solidFill>
              </a:rPr>
              <a:t>Annu</a:t>
            </a:r>
            <a:r>
              <a:rPr lang="en-US" sz="1200" dirty="0" smtClean="0">
                <a:solidFill>
                  <a:schemeClr val="bg1"/>
                </a:solidFill>
              </a:rPr>
              <a:t> Rev </a:t>
            </a:r>
            <a:r>
              <a:rPr lang="en-US" sz="1200" dirty="0" err="1" smtClean="0">
                <a:solidFill>
                  <a:schemeClr val="bg1"/>
                </a:solidFill>
              </a:rPr>
              <a:t>Microbiol</a:t>
            </a:r>
            <a:r>
              <a:rPr lang="en-US" sz="1200" dirty="0" smtClean="0">
                <a:solidFill>
                  <a:schemeClr val="bg1"/>
                </a:solidFill>
              </a:rPr>
              <a:t> 2005; SDIP, 2009</a:t>
            </a:r>
          </a:p>
          <a:p>
            <a:pPr marL="396875" indent="-396875">
              <a:lnSpc>
                <a:spcPct val="90000"/>
              </a:lnSpc>
              <a:spcBef>
                <a:spcPct val="20000"/>
              </a:spcBef>
              <a:buClr>
                <a:srgbClr val="CE6B28"/>
              </a:buClr>
              <a:buFont typeface="Wingdings" pitchFamily="2" charset="2"/>
              <a:buChar char="§"/>
            </a:pPr>
            <a:endParaRPr lang="en-US" sz="2400" b="1" dirty="0" smtClean="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343400"/>
            <a:ext cx="136207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38DC14D-1C56-4A00-93F0-0570E22446E3}" type="datetime1">
              <a:rPr lang="en-US" smtClean="0"/>
              <a:t>3/24/2014</a:t>
            </a:fld>
            <a:endParaRPr lang="en-US" dirty="0"/>
          </a:p>
        </p:txBody>
      </p:sp>
      <p:sp>
        <p:nvSpPr>
          <p:cNvPr id="4" name="Slide Number Placeholder 3"/>
          <p:cNvSpPr>
            <a:spLocks noGrp="1"/>
          </p:cNvSpPr>
          <p:nvPr>
            <p:ph type="sldNum" sz="quarter" idx="4"/>
          </p:nvPr>
        </p:nvSpPr>
        <p:spPr/>
        <p:txBody>
          <a:bodyPr/>
          <a:lstStyle/>
          <a:p>
            <a:fld id="{01052961-14CD-45D2-98DF-50022118EB18}" type="slidenum">
              <a:rPr lang="en-US" smtClean="0"/>
              <a:pPr/>
              <a:t>7</a:t>
            </a:fld>
            <a:endParaRPr lang="en-US" dirty="0"/>
          </a:p>
        </p:txBody>
      </p:sp>
      <p:sp>
        <p:nvSpPr>
          <p:cNvPr id="5" name="Title 4"/>
          <p:cNvSpPr>
            <a:spLocks noGrp="1"/>
          </p:cNvSpPr>
          <p:nvPr>
            <p:ph type="title"/>
          </p:nvPr>
        </p:nvSpPr>
        <p:spPr>
          <a:xfrm>
            <a:off x="457200" y="463381"/>
            <a:ext cx="8226425" cy="310341"/>
          </a:xfrm>
        </p:spPr>
        <p:txBody>
          <a:bodyPr/>
          <a:lstStyle/>
          <a:p>
            <a:r>
              <a:rPr lang="en-US" dirty="0"/>
              <a:t>Safety </a:t>
            </a:r>
            <a:r>
              <a:rPr lang="en-US" dirty="0" smtClean="0"/>
              <a:t>studies of IPV*</a:t>
            </a:r>
            <a:endParaRPr lang="en-US" dirty="0"/>
          </a:p>
        </p:txBody>
      </p:sp>
      <p:sp>
        <p:nvSpPr>
          <p:cNvPr id="6" name="Content Placeholder 5"/>
          <p:cNvSpPr>
            <a:spLocks noGrp="1"/>
          </p:cNvSpPr>
          <p:nvPr>
            <p:ph idx="1"/>
          </p:nvPr>
        </p:nvSpPr>
        <p:spPr>
          <a:xfrm>
            <a:off x="457200" y="1143000"/>
            <a:ext cx="8226425" cy="4495801"/>
          </a:xfrm>
        </p:spPr>
        <p:txBody>
          <a:bodyPr/>
          <a:lstStyle/>
          <a:p>
            <a:r>
              <a:rPr lang="en-US" dirty="0" smtClean="0"/>
              <a:t>When used alone IPV is well-tolerated. </a:t>
            </a:r>
          </a:p>
          <a:p>
            <a:pPr lvl="1"/>
            <a:r>
              <a:rPr lang="en-US" dirty="0" smtClean="0"/>
              <a:t>In a French study, 5.5% of all injections were accompanied by an induration or by erythema and 4.6% caused general reactions</a:t>
            </a:r>
          </a:p>
          <a:p>
            <a:pPr lvl="4"/>
            <a:endParaRPr lang="en-US" dirty="0" smtClean="0"/>
          </a:p>
          <a:p>
            <a:pPr lvl="1"/>
            <a:r>
              <a:rPr lang="en-US" dirty="0" smtClean="0"/>
              <a:t>In a US study, fever (temperature, &gt;=38.1°C) was reported in 10% of the children after the first dose, in 18% after the second dose and in 7% after the booster dose</a:t>
            </a:r>
          </a:p>
          <a:p>
            <a:pPr lvl="4"/>
            <a:endParaRPr lang="en-US" dirty="0" smtClean="0"/>
          </a:p>
          <a:p>
            <a:pPr lvl="1"/>
            <a:r>
              <a:rPr lang="en-US" dirty="0" smtClean="0"/>
              <a:t>When IPV was administered in association with DTP or was combined with DTP (DTP-IPV), the observed </a:t>
            </a:r>
            <a:r>
              <a:rPr lang="en-US" dirty="0" err="1" smtClean="0"/>
              <a:t>reactogenicity</a:t>
            </a:r>
            <a:r>
              <a:rPr lang="en-US" dirty="0" smtClean="0"/>
              <a:t> was comparable with that expected after vaccination with DTP alone</a:t>
            </a:r>
          </a:p>
          <a:p>
            <a:pPr lvl="3"/>
            <a:endParaRPr lang="en-US" dirty="0" smtClean="0"/>
          </a:p>
          <a:p>
            <a:pPr lvl="1"/>
            <a:r>
              <a:rPr lang="en-US" dirty="0" smtClean="0"/>
              <a:t>In a recent US study, rates of local reactions were similar in recipients of either DTP or DTP-IPV</a:t>
            </a:r>
          </a:p>
          <a:p>
            <a:pPr lvl="2"/>
            <a:r>
              <a:rPr lang="en-US" dirty="0" smtClean="0"/>
              <a:t>This trial also demonstrated that 1- and 0.5-ml injections were equally well tolerated in infants</a:t>
            </a:r>
          </a:p>
          <a:p>
            <a:endParaRPr lang="en-US" dirty="0"/>
          </a:p>
        </p:txBody>
      </p:sp>
      <p:sp>
        <p:nvSpPr>
          <p:cNvPr id="7" name="TextBox 6"/>
          <p:cNvSpPr txBox="1"/>
          <p:nvPr/>
        </p:nvSpPr>
        <p:spPr>
          <a:xfrm>
            <a:off x="1447800" y="6324600"/>
            <a:ext cx="3657600" cy="461665"/>
          </a:xfrm>
          <a:prstGeom prst="rect">
            <a:avLst/>
          </a:prstGeom>
          <a:noFill/>
        </p:spPr>
        <p:txBody>
          <a:bodyPr wrap="square" rtlCol="0">
            <a:spAutoFit/>
          </a:bodyPr>
          <a:lstStyle/>
          <a:p>
            <a:pPr marL="396875" indent="-396875">
              <a:lnSpc>
                <a:spcPct val="90000"/>
              </a:lnSpc>
              <a:spcBef>
                <a:spcPct val="20000"/>
              </a:spcBef>
              <a:buClr>
                <a:srgbClr val="CE6B28"/>
              </a:buClr>
            </a:pPr>
            <a:r>
              <a:rPr lang="en-US" sz="1200" dirty="0">
                <a:solidFill>
                  <a:schemeClr val="bg1"/>
                </a:solidFill>
              </a:rPr>
              <a:t>*Vero-produced IPV</a:t>
            </a:r>
          </a:p>
          <a:p>
            <a:pPr marL="396875" indent="-396875">
              <a:lnSpc>
                <a:spcPct val="90000"/>
              </a:lnSpc>
              <a:spcBef>
                <a:spcPct val="20000"/>
              </a:spcBef>
              <a:buClr>
                <a:srgbClr val="CE6B28"/>
              </a:buClr>
            </a:pPr>
            <a:r>
              <a:rPr lang="en-US" sz="1200" dirty="0" smtClean="0">
                <a:solidFill>
                  <a:schemeClr val="bg1"/>
                </a:solidFill>
              </a:rPr>
              <a:t>-Vidor et al, </a:t>
            </a:r>
            <a:r>
              <a:rPr lang="en-US" sz="1200" dirty="0" err="1" smtClean="0">
                <a:solidFill>
                  <a:schemeClr val="bg1"/>
                </a:solidFill>
              </a:rPr>
              <a:t>Pediatr</a:t>
            </a:r>
            <a:r>
              <a:rPr lang="en-US" sz="1200" dirty="0" smtClean="0">
                <a:solidFill>
                  <a:schemeClr val="bg1"/>
                </a:solidFill>
              </a:rPr>
              <a:t> Infect Dis J., 1997;  </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smtClean="0"/>
              <a:t>Polio Prevention </a:t>
            </a:r>
            <a:r>
              <a:rPr lang="en-US" sz="2000" b="1" dirty="0"/>
              <a:t>in the </a:t>
            </a:r>
            <a:r>
              <a:rPr lang="en-US" sz="2000" b="1" dirty="0" smtClean="0"/>
              <a:t>US: </a:t>
            </a:r>
            <a:r>
              <a:rPr lang="en-US" sz="2000" b="1" dirty="0"/>
              <a:t>Introduction of A Sequential Vaccination Schedule of </a:t>
            </a:r>
            <a:r>
              <a:rPr lang="en-US" sz="2000" b="1" dirty="0" smtClean="0"/>
              <a:t>IPV Followed </a:t>
            </a:r>
            <a:r>
              <a:rPr lang="en-US" sz="2000" b="1" dirty="0"/>
              <a:t>by </a:t>
            </a:r>
            <a:r>
              <a:rPr lang="en-US" sz="2000" b="1" dirty="0" smtClean="0"/>
              <a:t>OPV*</a:t>
            </a:r>
            <a:endParaRPr lang="en-US" sz="2000" dirty="0"/>
          </a:p>
        </p:txBody>
      </p:sp>
      <p:pic>
        <p:nvPicPr>
          <p:cNvPr id="4" name="Content Placeholder 3"/>
          <p:cNvPicPr>
            <a:picLocks noGrp="1" noChangeAspect="1"/>
          </p:cNvPicPr>
          <p:nvPr>
            <p:ph idx="1"/>
          </p:nvPr>
        </p:nvPicPr>
        <p:blipFill rotWithShape="1">
          <a:blip r:embed="rId3" cstate="print"/>
          <a:srcRect b="7099"/>
          <a:stretch/>
        </p:blipFill>
        <p:spPr>
          <a:xfrm>
            <a:off x="2971800" y="1263362"/>
            <a:ext cx="6048983" cy="4487594"/>
          </a:xfrm>
          <a:prstGeom prst="rect">
            <a:avLst/>
          </a:prstGeom>
        </p:spPr>
      </p:pic>
      <p:sp>
        <p:nvSpPr>
          <p:cNvPr id="5" name="TextBox 4"/>
          <p:cNvSpPr txBox="1"/>
          <p:nvPr/>
        </p:nvSpPr>
        <p:spPr>
          <a:xfrm>
            <a:off x="2301228" y="6297763"/>
            <a:ext cx="2539478" cy="261610"/>
          </a:xfrm>
          <a:prstGeom prst="rect">
            <a:avLst/>
          </a:prstGeom>
          <a:noFill/>
        </p:spPr>
        <p:txBody>
          <a:bodyPr wrap="none" rtlCol="0">
            <a:spAutoFit/>
          </a:bodyPr>
          <a:lstStyle/>
          <a:p>
            <a:pPr algn="ctr"/>
            <a:r>
              <a:rPr lang="en-US" sz="1100" dirty="0" smtClean="0">
                <a:solidFill>
                  <a:schemeClr val="bg1"/>
                </a:solidFill>
              </a:rPr>
              <a:t>*MMWR, </a:t>
            </a:r>
            <a:r>
              <a:rPr lang="en-US" sz="1100" dirty="0">
                <a:solidFill>
                  <a:schemeClr val="bg1"/>
                </a:solidFill>
              </a:rPr>
              <a:t>1997 Jan 24;46(RR-3):1-25.</a:t>
            </a:r>
          </a:p>
        </p:txBody>
      </p:sp>
      <p:sp>
        <p:nvSpPr>
          <p:cNvPr id="6" name="Rectangle 5"/>
          <p:cNvSpPr/>
          <p:nvPr/>
        </p:nvSpPr>
        <p:spPr>
          <a:xfrm>
            <a:off x="2895600" y="1961682"/>
            <a:ext cx="6000942" cy="54864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p:cNvSpPr txBox="1"/>
          <p:nvPr/>
        </p:nvSpPr>
        <p:spPr>
          <a:xfrm>
            <a:off x="228600" y="1288761"/>
            <a:ext cx="2590800" cy="4278094"/>
          </a:xfrm>
          <a:prstGeom prst="rect">
            <a:avLst/>
          </a:prstGeom>
          <a:noFill/>
        </p:spPr>
        <p:txBody>
          <a:bodyPr wrap="square" rtlCol="0">
            <a:spAutoFit/>
          </a:bodyPr>
          <a:lstStyle/>
          <a:p>
            <a:r>
              <a:rPr lang="en-US" sz="1600" b="1" u="sng" dirty="0" smtClean="0"/>
              <a:t>Adverse Events</a:t>
            </a:r>
          </a:p>
          <a:p>
            <a:endParaRPr lang="en-US" sz="1600" b="1" u="sng" dirty="0"/>
          </a:p>
          <a:p>
            <a:pPr marL="285750" indent="-285750">
              <a:buFont typeface="Wingdings" panose="05000000000000000000" pitchFamily="2" charset="2"/>
              <a:buChar char="ü"/>
            </a:pPr>
            <a:r>
              <a:rPr lang="en-US" sz="1600" b="1" i="1" dirty="0"/>
              <a:t>No serious side effects of enhanced-potency IPV have been documented</a:t>
            </a:r>
            <a:r>
              <a:rPr lang="en-US" sz="1600" dirty="0"/>
              <a:t>. </a:t>
            </a:r>
            <a:endParaRPr lang="en-US" sz="1600" dirty="0" smtClean="0"/>
          </a:p>
          <a:p>
            <a:pPr marL="285750" indent="-285750">
              <a:buFont typeface="Wingdings" panose="05000000000000000000" pitchFamily="2" charset="2"/>
              <a:buChar char="ü"/>
            </a:pPr>
            <a:endParaRPr lang="en-US" sz="1600" dirty="0" smtClean="0"/>
          </a:p>
          <a:p>
            <a:pPr marL="285750" indent="-285750">
              <a:buFont typeface="Wingdings" panose="05000000000000000000" pitchFamily="2" charset="2"/>
              <a:buChar char="ü"/>
            </a:pPr>
            <a:r>
              <a:rPr lang="en-US" sz="1600" dirty="0" smtClean="0"/>
              <a:t>Because IPV </a:t>
            </a:r>
            <a:r>
              <a:rPr lang="en-US" sz="1600" dirty="0"/>
              <a:t>contains trace amounts of streptomycin, </a:t>
            </a:r>
            <a:r>
              <a:rPr lang="en-US" sz="1600" dirty="0" err="1"/>
              <a:t>polymyxin</a:t>
            </a:r>
            <a:r>
              <a:rPr lang="en-US" sz="1600" dirty="0"/>
              <a:t> B, and neomycin, </a:t>
            </a:r>
            <a:r>
              <a:rPr lang="en-US" sz="1600" dirty="0" smtClean="0"/>
              <a:t>hypersensitivity reactions </a:t>
            </a:r>
            <a:r>
              <a:rPr lang="en-US" sz="1600" dirty="0"/>
              <a:t>may occur among persons sensitive to these antibiotics.</a:t>
            </a:r>
          </a:p>
        </p:txBody>
      </p:sp>
      <p:sp>
        <p:nvSpPr>
          <p:cNvPr id="8" name="Date Placeholder 7"/>
          <p:cNvSpPr>
            <a:spLocks noGrp="1"/>
          </p:cNvSpPr>
          <p:nvPr>
            <p:ph type="dt" sz="half" idx="2"/>
          </p:nvPr>
        </p:nvSpPr>
        <p:spPr/>
        <p:txBody>
          <a:bodyPr/>
          <a:lstStyle/>
          <a:p>
            <a:fld id="{0807B18B-1C75-41D5-ACD9-FBE47D3B57CF}" type="datetime1">
              <a:rPr lang="en-US" smtClean="0"/>
              <a:t>3/24/2014</a:t>
            </a:fld>
            <a:endParaRPr lang="en-US" dirty="0"/>
          </a:p>
        </p:txBody>
      </p:sp>
      <p:sp>
        <p:nvSpPr>
          <p:cNvPr id="9" name="Slide Number Placeholder 8"/>
          <p:cNvSpPr>
            <a:spLocks noGrp="1"/>
          </p:cNvSpPr>
          <p:nvPr>
            <p:ph type="sldNum" sz="quarter" idx="4"/>
          </p:nvPr>
        </p:nvSpPr>
        <p:spPr/>
        <p:txBody>
          <a:bodyPr/>
          <a:lstStyle/>
          <a:p>
            <a:fld id="{01052961-14CD-45D2-98DF-50022118EB18}" type="slidenum">
              <a:rPr lang="en-US" smtClean="0"/>
              <a:pPr/>
              <a:t>8</a:t>
            </a:fld>
            <a:endParaRPr lang="en-US" dirty="0"/>
          </a:p>
        </p:txBody>
      </p:sp>
    </p:spTree>
    <p:extLst>
      <p:ext uri="{BB962C8B-B14F-4D97-AF65-F5344CB8AC3E}">
        <p14:creationId xmlns:p14="http://schemas.microsoft.com/office/powerpoint/2010/main" val="2623226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A369C94B-0F08-40B7-8CE1-E28105445FB5}" type="datetime1">
              <a:rPr lang="en-US" smtClean="0"/>
              <a:t>3/24/2014</a:t>
            </a:fld>
            <a:endParaRPr lang="en-US" dirty="0"/>
          </a:p>
        </p:txBody>
      </p:sp>
      <p:sp>
        <p:nvSpPr>
          <p:cNvPr id="4" name="Slide Number Placeholder 3"/>
          <p:cNvSpPr>
            <a:spLocks noGrp="1"/>
          </p:cNvSpPr>
          <p:nvPr>
            <p:ph type="sldNum" sz="quarter" idx="4"/>
          </p:nvPr>
        </p:nvSpPr>
        <p:spPr/>
        <p:txBody>
          <a:bodyPr/>
          <a:lstStyle/>
          <a:p>
            <a:fld id="{01052961-14CD-45D2-98DF-50022118EB18}" type="slidenum">
              <a:rPr lang="en-US" smtClean="0"/>
              <a:pPr/>
              <a:t>9</a:t>
            </a:fld>
            <a:endParaRPr lang="en-US" dirty="0"/>
          </a:p>
        </p:txBody>
      </p:sp>
      <p:sp>
        <p:nvSpPr>
          <p:cNvPr id="5" name="Title 4"/>
          <p:cNvSpPr>
            <a:spLocks noGrp="1"/>
          </p:cNvSpPr>
          <p:nvPr>
            <p:ph type="title"/>
          </p:nvPr>
        </p:nvSpPr>
        <p:spPr>
          <a:xfrm>
            <a:off x="457200" y="463381"/>
            <a:ext cx="8226425" cy="310341"/>
          </a:xfrm>
        </p:spPr>
        <p:txBody>
          <a:bodyPr/>
          <a:lstStyle/>
          <a:p>
            <a:r>
              <a:rPr lang="en-US" dirty="0"/>
              <a:t>US Vaccine Adverse Events Reporting System (VAERS)</a:t>
            </a:r>
          </a:p>
        </p:txBody>
      </p:sp>
      <p:sp>
        <p:nvSpPr>
          <p:cNvPr id="6" name="Content Placeholder 5"/>
          <p:cNvSpPr>
            <a:spLocks noGrp="1"/>
          </p:cNvSpPr>
          <p:nvPr>
            <p:ph idx="1"/>
          </p:nvPr>
        </p:nvSpPr>
        <p:spPr>
          <a:xfrm>
            <a:off x="76200" y="1143000"/>
            <a:ext cx="9067800" cy="4953000"/>
          </a:xfrm>
        </p:spPr>
        <p:txBody>
          <a:bodyPr/>
          <a:lstStyle/>
          <a:p>
            <a:pPr>
              <a:spcAft>
                <a:spcPts val="0"/>
              </a:spcAft>
              <a:buClr>
                <a:srgbClr val="FFC000"/>
              </a:buClr>
            </a:pPr>
            <a:r>
              <a:rPr lang="en-US" dirty="0" smtClean="0">
                <a:cs typeface="Arial" pitchFamily="34" charset="0"/>
              </a:rPr>
              <a:t>VAERS reports (1991</a:t>
            </a:r>
            <a:r>
              <a:rPr lang="en-US" dirty="0" smtClean="0">
                <a:latin typeface="Calibri"/>
                <a:cs typeface="Arial" pitchFamily="34" charset="0"/>
              </a:rPr>
              <a:t>–</a:t>
            </a:r>
            <a:r>
              <a:rPr lang="en-US" dirty="0" smtClean="0">
                <a:cs typeface="Arial" pitchFamily="34" charset="0"/>
              </a:rPr>
              <a:t>98) of IPV and OPV, assessing the impact of sequential vaccination  for infants ages 1</a:t>
            </a:r>
            <a:r>
              <a:rPr lang="en-US" dirty="0" smtClean="0">
                <a:latin typeface="Calibri"/>
                <a:cs typeface="Arial" pitchFamily="34" charset="0"/>
              </a:rPr>
              <a:t>–</a:t>
            </a:r>
            <a:r>
              <a:rPr lang="en-US" dirty="0" smtClean="0">
                <a:cs typeface="Arial" pitchFamily="34" charset="0"/>
              </a:rPr>
              <a:t>3 and 4</a:t>
            </a:r>
            <a:r>
              <a:rPr lang="en-US" dirty="0" smtClean="0">
                <a:latin typeface="Calibri"/>
                <a:cs typeface="Arial" pitchFamily="34" charset="0"/>
              </a:rPr>
              <a:t>–</a:t>
            </a:r>
            <a:r>
              <a:rPr lang="en-US" dirty="0" smtClean="0">
                <a:cs typeface="Arial" pitchFamily="34" charset="0"/>
              </a:rPr>
              <a:t>6 months</a:t>
            </a:r>
          </a:p>
          <a:p>
            <a:pPr marL="0" indent="0">
              <a:spcAft>
                <a:spcPts val="0"/>
              </a:spcAft>
              <a:buClr>
                <a:srgbClr val="FFC000"/>
              </a:buClr>
              <a:buNone/>
            </a:pPr>
            <a:endParaRPr lang="en-US" dirty="0" smtClean="0">
              <a:cs typeface="Arial" pitchFamily="34" charset="0"/>
            </a:endParaRPr>
          </a:p>
          <a:p>
            <a:pPr lvl="1">
              <a:lnSpc>
                <a:spcPct val="100000"/>
              </a:lnSpc>
              <a:spcAft>
                <a:spcPts val="0"/>
              </a:spcAft>
              <a:buClr>
                <a:srgbClr val="FFC000"/>
              </a:buClr>
            </a:pPr>
            <a:r>
              <a:rPr lang="en-US" sz="1400" dirty="0" smtClean="0">
                <a:cs typeface="Arial" pitchFamily="34" charset="0"/>
              </a:rPr>
              <a:t>Reporting did not increase significantly with shift to IPV use</a:t>
            </a:r>
          </a:p>
          <a:p>
            <a:pPr lvl="1">
              <a:lnSpc>
                <a:spcPct val="100000"/>
              </a:lnSpc>
              <a:spcAft>
                <a:spcPts val="0"/>
              </a:spcAft>
              <a:buClr>
                <a:srgbClr val="FFC000"/>
              </a:buClr>
            </a:pPr>
            <a:r>
              <a:rPr lang="en-US" sz="1400" dirty="0" smtClean="0">
                <a:cs typeface="Arial" pitchFamily="34" charset="0"/>
              </a:rPr>
              <a:t>Severity profiles for IPV and OPV similar for first and second dose</a:t>
            </a:r>
          </a:p>
          <a:p>
            <a:pPr lvl="1">
              <a:lnSpc>
                <a:spcPct val="100000"/>
              </a:lnSpc>
              <a:spcAft>
                <a:spcPts val="0"/>
              </a:spcAft>
              <a:buClr>
                <a:srgbClr val="FFC000"/>
              </a:buClr>
            </a:pPr>
            <a:r>
              <a:rPr lang="en-US" sz="1400" dirty="0" smtClean="0">
                <a:cs typeface="Arial" pitchFamily="34" charset="0"/>
              </a:rPr>
              <a:t>Most frequently reported symptoms were similar</a:t>
            </a:r>
          </a:p>
          <a:p>
            <a:pPr lvl="1">
              <a:lnSpc>
                <a:spcPct val="100000"/>
              </a:lnSpc>
              <a:spcAft>
                <a:spcPts val="0"/>
              </a:spcAft>
              <a:buClr>
                <a:srgbClr val="FFC000"/>
              </a:buClr>
            </a:pPr>
            <a:r>
              <a:rPr lang="en-US" sz="1400" dirty="0" smtClean="0">
                <a:cs typeface="Arial" pitchFamily="34" charset="0"/>
              </a:rPr>
              <a:t>Allergic reaction reported at higher frequency for IPV but no anaphylaxis</a:t>
            </a:r>
          </a:p>
          <a:p>
            <a:pPr lvl="1">
              <a:lnSpc>
                <a:spcPct val="100000"/>
              </a:lnSpc>
              <a:spcAft>
                <a:spcPts val="0"/>
              </a:spcAft>
              <a:buClr>
                <a:srgbClr val="FFC000"/>
              </a:buClr>
            </a:pPr>
            <a:r>
              <a:rPr lang="en-US" sz="1400" dirty="0" smtClean="0">
                <a:cs typeface="Arial" pitchFamily="34" charset="0"/>
              </a:rPr>
              <a:t>Five VAPP cases reported for OPV</a:t>
            </a:r>
          </a:p>
          <a:p>
            <a:pPr marL="228600" lvl="1" indent="0">
              <a:spcAft>
                <a:spcPts val="0"/>
              </a:spcAft>
              <a:buClr>
                <a:srgbClr val="FFC000"/>
              </a:buClr>
              <a:buNone/>
            </a:pPr>
            <a:endParaRPr lang="en-US" sz="1400" dirty="0" smtClean="0">
              <a:cs typeface="Arial" pitchFamily="34" charset="0"/>
            </a:endParaRPr>
          </a:p>
          <a:p>
            <a:pPr>
              <a:spcAft>
                <a:spcPts val="0"/>
              </a:spcAft>
              <a:buClr>
                <a:srgbClr val="FFC000"/>
              </a:buClr>
            </a:pPr>
            <a:r>
              <a:rPr lang="en-US" dirty="0" smtClean="0">
                <a:cs typeface="Arial" pitchFamily="34" charset="0"/>
              </a:rPr>
              <a:t>VAERS reports (1999-2012) for all ages and both ‘Serious’ and ‘Non-serious’ events included</a:t>
            </a:r>
          </a:p>
          <a:p>
            <a:pPr marL="0" indent="0">
              <a:spcAft>
                <a:spcPts val="0"/>
              </a:spcAft>
              <a:buClr>
                <a:srgbClr val="FFC000"/>
              </a:buClr>
              <a:buNone/>
            </a:pPr>
            <a:endParaRPr lang="en-US" dirty="0" smtClean="0">
              <a:cs typeface="Arial" pitchFamily="34" charset="0"/>
            </a:endParaRPr>
          </a:p>
          <a:p>
            <a:pPr lvl="1">
              <a:lnSpc>
                <a:spcPct val="100000"/>
              </a:lnSpc>
              <a:spcAft>
                <a:spcPts val="0"/>
              </a:spcAft>
              <a:buClr>
                <a:srgbClr val="FFC000"/>
              </a:buClr>
            </a:pPr>
            <a:r>
              <a:rPr lang="en-US" sz="1400" dirty="0" smtClean="0"/>
              <a:t>Most reported adverse events were non-serious</a:t>
            </a:r>
          </a:p>
          <a:p>
            <a:pPr lvl="1">
              <a:lnSpc>
                <a:spcPct val="100000"/>
              </a:lnSpc>
              <a:spcAft>
                <a:spcPts val="0"/>
              </a:spcAft>
              <a:buClr>
                <a:srgbClr val="FFC000"/>
              </a:buClr>
            </a:pPr>
            <a:r>
              <a:rPr lang="en-US" sz="1400" dirty="0" smtClean="0"/>
              <a:t>&lt;1% reports were for single antigen IPV given alone</a:t>
            </a:r>
          </a:p>
          <a:p>
            <a:pPr lvl="1">
              <a:lnSpc>
                <a:spcPct val="100000"/>
              </a:lnSpc>
              <a:spcAft>
                <a:spcPts val="0"/>
              </a:spcAft>
              <a:buClr>
                <a:srgbClr val="FFC000"/>
              </a:buClr>
            </a:pPr>
            <a:r>
              <a:rPr lang="en-US" sz="1400" dirty="0" smtClean="0"/>
              <a:t>Pneumococcal, </a:t>
            </a:r>
            <a:r>
              <a:rPr lang="en-US" sz="1400" dirty="0" err="1" smtClean="0"/>
              <a:t>Hib</a:t>
            </a:r>
            <a:r>
              <a:rPr lang="en-US" sz="1400" dirty="0" smtClean="0"/>
              <a:t>, HBV, </a:t>
            </a:r>
            <a:r>
              <a:rPr lang="en-US" sz="1400" dirty="0" err="1" smtClean="0"/>
              <a:t>DTaP</a:t>
            </a:r>
            <a:r>
              <a:rPr lang="en-US" sz="1400" dirty="0" smtClean="0"/>
              <a:t> and Rotavirus most commonly reported vaccines co-administered</a:t>
            </a:r>
          </a:p>
          <a:p>
            <a:pPr lvl="1">
              <a:lnSpc>
                <a:spcPct val="100000"/>
              </a:lnSpc>
              <a:spcAft>
                <a:spcPts val="0"/>
              </a:spcAft>
              <a:buClr>
                <a:srgbClr val="FFC000"/>
              </a:buClr>
            </a:pPr>
            <a:r>
              <a:rPr lang="en-US" sz="1400" dirty="0" smtClean="0"/>
              <a:t>SIDS most commonly coded reason for deaths in infants</a:t>
            </a:r>
          </a:p>
          <a:p>
            <a:pPr lvl="1">
              <a:lnSpc>
                <a:spcPct val="100000"/>
              </a:lnSpc>
              <a:spcAft>
                <a:spcPts val="0"/>
              </a:spcAft>
              <a:buClr>
                <a:srgbClr val="FFC000"/>
              </a:buClr>
            </a:pPr>
            <a:r>
              <a:rPr lang="en-US" sz="1400" dirty="0" smtClean="0"/>
              <a:t>IOM review (2003) rejected a causal relationship between SIDS and multiple vaccines</a:t>
            </a:r>
          </a:p>
          <a:p>
            <a:pPr lvl="1">
              <a:lnSpc>
                <a:spcPct val="100000"/>
              </a:lnSpc>
              <a:spcAft>
                <a:spcPts val="0"/>
              </a:spcAft>
              <a:buClr>
                <a:srgbClr val="FFC000"/>
              </a:buClr>
            </a:pPr>
            <a:r>
              <a:rPr lang="en-US" sz="1400" dirty="0" smtClean="0"/>
              <a:t>No concerning safety issues in this review of adverse events reported for US IPV containing vaccines in VAERS, 1999– 2012</a:t>
            </a:r>
          </a:p>
          <a:p>
            <a:pPr>
              <a:spcAft>
                <a:spcPts val="0"/>
              </a:spcAft>
              <a:buClr>
                <a:srgbClr val="FFC000"/>
              </a:buClr>
            </a:pPr>
            <a:endParaRPr lang="en-US" dirty="0" smtClean="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057400"/>
            <a:ext cx="2072259"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Gates Foundation Deck Template v1.0">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ates Found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12700">
          <a:noFill/>
          <a:headEnd type="none" w="med" len="med"/>
          <a:tailEnd type="none" w="med" len="med"/>
        </a:ln>
        <a:effectLst/>
        <a:scene3d>
          <a:camera prst="orthographicFront">
            <a:rot lat="0" lon="0" rev="0"/>
          </a:camera>
          <a:lightRig rig="threePt" dir="t">
            <a:rot lat="0" lon="0" rev="1200000"/>
          </a:lightRig>
        </a:scene3d>
        <a:sp3d/>
      </a:spPr>
      <a:bodyPr vert="horz" wrap="square" lIns="91436" tIns="45718" rIns="91436" bIns="45718" numCol="1" rtlCol="0" anchor="ctr" anchorCtr="0" compatLnSpc="1">
        <a:prstTxWarp prst="textNoShape">
          <a:avLst/>
        </a:prstTxWarp>
      </a:bodyPr>
      <a:lstStyle>
        <a:defPPr algn="ctr" defTabSz="914099">
          <a:defRPr sz="2300" dirty="0" smtClean="0">
            <a:solidFill>
              <a:schemeClr val="accent1">
                <a:lumMod val="50000"/>
              </a:schemeClr>
            </a:solidFill>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marL="396875" indent="-396875">
          <a:lnSpc>
            <a:spcPct val="90000"/>
          </a:lnSpc>
          <a:spcBef>
            <a:spcPct val="20000"/>
          </a:spcBef>
          <a:buClr>
            <a:srgbClr val="CE6B28"/>
          </a:buClr>
          <a:buFont typeface="Wingdings" pitchFamily="2" charset="2"/>
          <a:buChar char="§"/>
          <a:defRPr sz="2400" b="1" dirty="0" smtClean="0">
            <a:solidFill>
              <a:srgbClr val="5A471C"/>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ates Found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90784C89A5534D98244DBC62415898" ma:contentTypeVersion="6" ma:contentTypeDescription="Create a new document." ma:contentTypeScope="" ma:versionID="c7a1b0eae42942a36e201136b8b06d61">
  <xsd:schema xmlns:xsd="http://www.w3.org/2001/XMLSchema" xmlns:p="http://schemas.microsoft.com/office/2006/metadata/properties" xmlns:ns1="c0db227b-5ff4-4541-9913-8452aa27a046" targetNamespace="http://schemas.microsoft.com/office/2006/metadata/properties" ma:root="true" ma:fieldsID="75de6b6644bde5f26ee02bf548adbbe1" ns1:_="">
    <xsd:import namespace="c0db227b-5ff4-4541-9913-8452aa27a046"/>
    <xsd:element name="properties">
      <xsd:complexType>
        <xsd:sequence>
          <xsd:element name="documentManagement">
            <xsd:complexType>
              <xsd:all>
                <xsd:element ref="ns1:Meeting_x0020_Date" minOccurs="0"/>
                <xsd:element ref="ns1:Meeting" minOccurs="0"/>
                <xsd:element ref="ns1:Topics" minOccurs="0"/>
                <xsd:element ref="ns1:Document_x0020_Type" minOccurs="0"/>
                <xsd:element ref="ns1:Highlight_x0020_Until" minOccurs="0"/>
              </xsd:all>
            </xsd:complexType>
          </xsd:element>
        </xsd:sequence>
      </xsd:complexType>
    </xsd:element>
  </xsd:schema>
  <xsd:schema xmlns:xsd="http://www.w3.org/2001/XMLSchema" xmlns:dms="http://schemas.microsoft.com/office/2006/documentManagement/types" targetNamespace="c0db227b-5ff4-4541-9913-8452aa27a046" elementFormDefault="qualified">
    <xsd:import namespace="http://schemas.microsoft.com/office/2006/documentManagement/types"/>
    <xsd:element name="Meeting_x0020_Date" ma:index="0" nillable="true" ma:displayName="Meeting Date" ma:format="DateTime" ma:internalName="Meeting_x0020_Date">
      <xsd:simpleType>
        <xsd:restriction base="dms:DateTime"/>
      </xsd:simpleType>
    </xsd:element>
    <xsd:element name="Meeting" ma:index="1" nillable="true" ma:displayName="Meeting" ma:format="Dropdown" ma:internalName="Meeting">
      <xsd:simpleType>
        <xsd:union memberTypes="dms:Text">
          <xsd:simpleType>
            <xsd:restriction base="dms:Choice">
              <xsd:enumeration value="Vaccine Delivery Team Meeting"/>
              <xsd:enumeration value="Programmatic Meeting"/>
              <xsd:enumeration value="Polio Impact Assessment Meeting"/>
              <xsd:enumeration value="Semi-Annual Meetings"/>
            </xsd:restriction>
          </xsd:simpleType>
        </xsd:union>
      </xsd:simpleType>
    </xsd:element>
    <xsd:element name="Topics" ma:index="4" nillable="true" ma:displayName="Topics" ma:list="{B7D09D1D-8AA8-4D97-8C01-6EF754A590BC}" ma:internalName="Topics" ma:showField="Title">
      <xsd:complexType>
        <xsd:complexContent>
          <xsd:extension base="dms:MultiChoiceLookup">
            <xsd:sequence>
              <xsd:element name="Value" type="dms:Lookup" maxOccurs="unbounded" minOccurs="0" nillable="true"/>
            </xsd:sequence>
          </xsd:extension>
        </xsd:complexContent>
      </xsd:complexType>
    </xsd:element>
    <xsd:element name="Document_x0020_Type" ma:index="11" nillable="true" ma:displayName="Document Type" ma:list="{FD3570CF-9B1D-4B7F-9341-A7211472AA81}" ma:internalName="Document_x0020_Type" ma:showField="Title">
      <xsd:simpleType>
        <xsd:restriction base="dms:Lookup"/>
      </xsd:simpleType>
    </xsd:element>
    <xsd:element name="Highlight_x0020_Until" ma:index="12" nillable="true" ma:displayName="Highlight Until" ma:format="DateOnly" ma:internalName="Highlight_x0020_Until">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Meeting xmlns="c0db227b-5ff4-4541-9913-8452aa27a046">Semi-Annual Meetings</Meeting>
    <Meeting_x0020_Date xmlns="c0db227b-5ff4-4541-9913-8452aa27a046">2011-06-06T07:00:00+00:00</Meeting_x0020_Date>
    <Document_x0020_Type xmlns="c0db227b-5ff4-4541-9913-8452aa27a046">3</Document_x0020_Type>
    <Highlight_x0020_Until xmlns="c0db227b-5ff4-4541-9913-8452aa27a046">2011-06-07T07:00:00+00:00</Highlight_x0020_Until>
    <Topics xmlns="c0db227b-5ff4-4541-9913-8452aa27a046">
      <Value>5</Value>
      <Value>2</Value>
      <Value>6</Value>
      <Value>7</Value>
    </Topic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88A7C1-A602-4416-A76D-184434B15B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db227b-5ff4-4541-9913-8452aa27a04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50F064A-5823-4994-90D4-509C847827FA}">
  <ds:schemaRefs>
    <ds:schemaRef ds:uri="http://schemas.openxmlformats.org/package/2006/metadata/core-properties"/>
    <ds:schemaRef ds:uri="http://purl.org/dc/elements/1.1/"/>
    <ds:schemaRef ds:uri="http://purl.org/dc/terms/"/>
    <ds:schemaRef ds:uri="http://schemas.microsoft.com/office/2006/documentManagement/types"/>
    <ds:schemaRef ds:uri="http://purl.org/dc/dcmitype/"/>
    <ds:schemaRef ds:uri="c0db227b-5ff4-4541-9913-8452aa27a046"/>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2FCA0D9-D226-44AE-A521-B705280882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Gates Foundation Deck Template v1.0.potx</Template>
  <TotalTime>21722</TotalTime>
  <Words>2803</Words>
  <Application>Microsoft Office PowerPoint</Application>
  <PresentationFormat>On-screen Show (4:3)</PresentationFormat>
  <Paragraphs>246</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Gates Foundation Deck Template v1.0</vt:lpstr>
      <vt:lpstr>Inactivated Polio Vaccine Safety  Modified version of Global Advisory Committee on Vaccine Safety (GACVS)  Presentation on Dec 11, 2013</vt:lpstr>
      <vt:lpstr>Outline</vt:lpstr>
      <vt:lpstr>Key Messages</vt:lpstr>
      <vt:lpstr>Early studies and licensure</vt:lpstr>
      <vt:lpstr>Cutter Incident- 1955</vt:lpstr>
      <vt:lpstr>Modern IPV</vt:lpstr>
      <vt:lpstr>Safety studies of IPV*</vt:lpstr>
      <vt:lpstr>Polio Prevention in the US: Introduction of A Sequential Vaccination Schedule of IPV Followed by OPV*</vt:lpstr>
      <vt:lpstr>US Vaccine Adverse Events Reporting System (VAERS)</vt:lpstr>
      <vt:lpstr>Epidemiology and Prevention of Vaccine-Preventable Diseases The Pink Book: Course Textbook - 12th Edition Second Printing (May 2012)</vt:lpstr>
      <vt:lpstr>Summary of Studies  Adverse Event Reporting and Evidence of Safety in IPV</vt:lpstr>
      <vt:lpstr>Institute of Medicine (IOM) Reports</vt:lpstr>
      <vt:lpstr>Multiple Injections: Acceptability and Safety</vt:lpstr>
      <vt:lpstr>Country Experience with Multiple Injections and Safety</vt:lpstr>
      <vt:lpstr>Global Advisory Committee on Vaccine Safety (GACVS)* </vt:lpstr>
      <vt:lpstr>Summary: General Safety Profile</vt:lpstr>
      <vt:lpstr>Future of IPV </vt:lpstr>
      <vt:lpstr>References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20130812 IMG IPV Financing Presentation for Sep 10 Donor Meeting v0.1</dc:title>
  <dc:subject>20130812 IMG IPV Financing Presentation for Sep 10 Donor Meeting v0.1</dc:subject>
  <dc:creator>Robin Schofield (Linksbridge LLC)</dc:creator>
  <cp:keywords>DRAFT</cp:keywords>
  <cp:lastModifiedBy>Garon, Julie R.</cp:lastModifiedBy>
  <cp:revision>1134</cp:revision>
  <cp:lastPrinted>2014-02-03T22:02:22Z</cp:lastPrinted>
  <dcterms:created xsi:type="dcterms:W3CDTF">2014-01-23T19:20:14Z</dcterms:created>
  <dcterms:modified xsi:type="dcterms:W3CDTF">2014-03-24T14:28:54Z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0x010100C890784C89A5534D98244DBC62415898</vt:lpwstr>
  </property>
  <property fmtid="{D5CDD505-2E9C-101B-9397-08002B2CF9AE}" pid="3" name="_NewReviewCycle">
    <vt:lpwstr/>
  </property>
</Properties>
</file>