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27"/>
  </p:notesMasterIdLst>
  <p:handoutMasterIdLst>
    <p:handoutMasterId r:id="rId28"/>
  </p:handoutMasterIdLst>
  <p:sldIdLst>
    <p:sldId id="256" r:id="rId3"/>
    <p:sldId id="298" r:id="rId4"/>
    <p:sldId id="259" r:id="rId5"/>
    <p:sldId id="286" r:id="rId6"/>
    <p:sldId id="297" r:id="rId7"/>
    <p:sldId id="266" r:id="rId8"/>
    <p:sldId id="295" r:id="rId9"/>
    <p:sldId id="296" r:id="rId10"/>
    <p:sldId id="294" r:id="rId11"/>
    <p:sldId id="290" r:id="rId12"/>
    <p:sldId id="273" r:id="rId13"/>
    <p:sldId id="287" r:id="rId14"/>
    <p:sldId id="267" r:id="rId15"/>
    <p:sldId id="289" r:id="rId16"/>
    <p:sldId id="283" r:id="rId17"/>
    <p:sldId id="270" r:id="rId18"/>
    <p:sldId id="288" r:id="rId19"/>
    <p:sldId id="271" r:id="rId20"/>
    <p:sldId id="277" r:id="rId21"/>
    <p:sldId id="292" r:id="rId22"/>
    <p:sldId id="276" r:id="rId23"/>
    <p:sldId id="293" r:id="rId24"/>
    <p:sldId id="279" r:id="rId25"/>
    <p:sldId id="291" r:id="rId26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queline Gindler" initials="J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33"/>
    <a:srgbClr val="FFFF99"/>
    <a:srgbClr val="FF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798" autoAdjust="0"/>
    <p:restoredTop sz="97245" autoAdjust="0"/>
  </p:normalViewPr>
  <p:slideViewPr>
    <p:cSldViewPr>
      <p:cViewPr>
        <p:scale>
          <a:sx n="50" d="100"/>
          <a:sy n="50" d="100"/>
        </p:scale>
        <p:origin x="-2814" y="-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4BEDB0C-2DFA-492E-9CFC-A47FE79809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41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765E565-CBC6-4172-851A-FB71125DCF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49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5BDA0B-52E4-4B80-9A76-46ED062B26D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40FED-5F92-4090-B776-9B7DC944BABA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57EDD8-A424-425D-82FF-EE2EA7A7E4D6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69203-7FA8-46B1-AC49-E6C5781A2248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7AA643-89BB-44D4-AC6F-9F12E2D91A19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44CB2-E0CD-4A14-9482-5EEA0F1ABC5C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F390C-8701-472D-A6E1-F14386460EC0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A7F44-00A6-4084-9F1F-8B2795075D5E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A052C2-C67A-42D3-ABE4-0087044E734E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111515-C1A3-466E-A0F8-977DFDBDBBEA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BAE145-A8B0-467A-8521-44F194A80683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11EA9-C2C2-4E2B-909B-196F0F0F401F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</p:grpSp>
      <p:sp>
        <p:nvSpPr>
          <p:cNvPr id="5126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 b="1">
                <a:solidFill>
                  <a:srgbClr val="FFFF00"/>
                </a:solidFill>
                <a:latin typeface="Bookman Old Style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6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="1">
                <a:latin typeface="Tahoma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3D5F4D-09B1-475F-A17C-AE1FC53DE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E164B-6114-4C9B-9A91-888A095211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174B4-5A15-4138-A89E-84D8D8F4AF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6F636-5294-4188-A145-72EF56813F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AB601-8229-4B2D-838B-EEFB6565EE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10CCF-A8ED-435C-B913-DAFAF64EA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C9F1A-D556-4706-80D7-B423CAAA77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7121F-F3AB-43BF-9F7C-B3A37AA35A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F416C-E8EB-4BC3-A1E2-6C22A9D81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48565-C6C5-4EF1-AF52-8EAB6EC04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9B8A9-AB4B-4D07-A9BE-A95CC1CF31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47D1C-7BC7-40A7-B69E-DAD75A9B9A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570AB-EBF2-4A17-B2D3-E1E876FA6C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1FD6A-389E-4200-9DB7-5CC1291A8F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0608F-8968-450F-A7E6-2ED8483E1F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201E0-86F4-40AB-83F5-224B47F19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B6442-9F35-4F5C-A987-280A3D7733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8AFF9-4E94-4D97-81A8-4D1C216F8E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5793E-F9EB-4F23-A7FA-5AA84D22F5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0B76C-FEFF-45CF-AD36-C29CE5A648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ED1B4-E2DE-4FD1-9C04-8B012F3FEA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1BF69-239C-4C66-B0AF-8655A6C90C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018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018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18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18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18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18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18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18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18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19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19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19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308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019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19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19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19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19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19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0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0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0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0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0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0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0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0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0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0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1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1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308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021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1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1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1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1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1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1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2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2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2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2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2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2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2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2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2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2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308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023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3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3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3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3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3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23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309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023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024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024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024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</p:grpSp>
      <p:sp>
        <p:nvSpPr>
          <p:cNvPr id="5024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24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24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24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24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856E3EC-55C0-4F6C-A788-AB83D3F5A2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D992BD5-909A-486A-BFA5-1F7F0DF5CE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vaccines-documents/DocsPDF04/www775.pdf" TargetMode="External"/><Relationship Id="rId2" Type="http://schemas.openxmlformats.org/officeDocument/2006/relationships/hyperlink" Target="http://www.who.int/injection_safety/WHOGuidPrinciplesInjEquipFina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Injection Safety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latin typeface="Arial" charset="0"/>
              </a:rPr>
              <a:t>IPV Global Workshop</a:t>
            </a:r>
          </a:p>
          <a:p>
            <a:pPr eaLnBrk="1" hangingPunct="1">
              <a:defRPr/>
            </a:pPr>
            <a:r>
              <a:rPr lang="en-US" b="0" dirty="0" smtClean="0">
                <a:latin typeface="Arial" charset="0"/>
              </a:rPr>
              <a:t>March 25,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Bookman Old Style" pitchFamily="18" charset="0"/>
              </a:rPr>
              <a:t>Safe Injection Equipment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2057400"/>
            <a:ext cx="8229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800" b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All countries should be using only auto-disable syringes  or syringes with re-use prevention feature.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Auto-disable syringes and safety boxes should be supplied in adequate quantities for campaigns and routine immunization services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IC00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0"/>
            <a:ext cx="77724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8"/>
          <p:cNvSpPr>
            <a:spLocks noChangeArrowheads="1"/>
          </p:cNvSpPr>
          <p:nvPr/>
        </p:nvSpPr>
        <p:spPr bwMode="auto">
          <a:xfrm>
            <a:off x="3733800" y="2209800"/>
            <a:ext cx="1905000" cy="12954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latin typeface="Bookman Old Style" pitchFamily="18" charset="0"/>
              </a:rPr>
              <a:t>Sterile Injection Device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229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defRPr/>
            </a:pPr>
            <a:r>
              <a:rPr lang="en-US" sz="2800" b="1" dirty="0" smtClean="0"/>
              <a:t>A-D (auto-disable) needle and syringe--locks plunger after one use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800" b="1" dirty="0" smtClean="0"/>
              <a:t> 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defRPr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Internal mechanism blocks plunger once it is fully pressed.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4000500" y="2667000"/>
            <a:ext cx="1409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/>
              <a:t>LOCK !</a:t>
            </a:r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 flipH="1">
            <a:off x="6096000" y="2971800"/>
            <a:ext cx="2209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5943600" y="2362200"/>
            <a:ext cx="223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FF00"/>
                </a:solidFill>
              </a:rPr>
              <a:t>Injection stroke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latin typeface="Bookman Old Style" pitchFamily="18" charset="0"/>
              </a:rPr>
              <a:t>Sterile Injection Devices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buSzTx/>
              <a:defRPr/>
            </a:pPr>
            <a:r>
              <a:rPr lang="en-US" b="1" dirty="0" smtClean="0">
                <a:solidFill>
                  <a:schemeClr val="hlink"/>
                </a:solidFill>
              </a:rPr>
              <a:t>GOOD:</a:t>
            </a:r>
            <a:r>
              <a:rPr lang="en-US" b="1" dirty="0" smtClean="0"/>
              <a:t>  Disposable needle and syringe</a:t>
            </a: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SzTx/>
              <a:defRPr/>
            </a:pPr>
            <a:r>
              <a:rPr lang="en-US" dirty="0" smtClean="0"/>
              <a:t>Without recapping needle</a:t>
            </a: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SzTx/>
              <a:defRPr/>
            </a:pPr>
            <a:r>
              <a:rPr lang="en-US" dirty="0" smtClean="0"/>
              <a:t>Without re-using needle and syringe</a:t>
            </a: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hlink"/>
                </a:solidFill>
              </a:rPr>
              <a:t>BEST:</a:t>
            </a:r>
            <a:r>
              <a:rPr lang="en-US" b="1" dirty="0" smtClean="0"/>
              <a:t>  Syringes with re-use or needle stick prevention features </a:t>
            </a: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SzTx/>
              <a:defRPr/>
            </a:pPr>
            <a:r>
              <a:rPr lang="en-US" dirty="0" smtClean="0"/>
              <a:t> Re-use by HCW’s or patients</a:t>
            </a: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SzTx/>
              <a:defRPr/>
            </a:pPr>
            <a:r>
              <a:rPr lang="en-US" dirty="0" smtClean="0"/>
              <a:t> Needle related injuries and infections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Bookman Old Style" pitchFamily="18" charset="0"/>
              </a:rPr>
              <a:t>Needle Free Devices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828800"/>
            <a:ext cx="8229600" cy="4525962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SzTx/>
              <a:defRPr/>
            </a:pPr>
            <a:r>
              <a:rPr lang="en-US" sz="2800" b="1" dirty="0" smtClean="0"/>
              <a:t>Jet-Injectors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lvl="1" eaLnBrk="1" hangingPunct="1">
              <a:buClr>
                <a:srgbClr val="FFFF00"/>
              </a:buClr>
              <a:buSzTx/>
              <a:defRPr/>
            </a:pPr>
            <a:r>
              <a:rPr lang="en-US" sz="2400" b="1" dirty="0" smtClean="0"/>
              <a:t>Used for Smallpox Eradication</a:t>
            </a:r>
          </a:p>
          <a:p>
            <a:pPr lvl="1" eaLnBrk="1" hangingPunct="1">
              <a:buClr>
                <a:srgbClr val="FFFF00"/>
              </a:buClr>
              <a:buSzTx/>
              <a:defRPr/>
            </a:pPr>
            <a:r>
              <a:rPr lang="en-US" sz="2400" b="1" dirty="0" smtClean="0"/>
              <a:t>Cross contamination concern</a:t>
            </a:r>
          </a:p>
          <a:p>
            <a:pPr lvl="1" eaLnBrk="1" hangingPunct="1">
              <a:buClr>
                <a:srgbClr val="FFFF00"/>
              </a:buClr>
              <a:buSzTx/>
              <a:defRPr/>
            </a:pPr>
            <a:r>
              <a:rPr lang="en-US" sz="2400" b="1" dirty="0" smtClean="0"/>
              <a:t>Human and animal testing for new devices</a:t>
            </a:r>
          </a:p>
          <a:p>
            <a:pPr marL="457200" lvl="1" indent="0" eaLnBrk="1" hangingPunct="1">
              <a:buClr>
                <a:srgbClr val="FFFF00"/>
              </a:buClr>
              <a:buSzTx/>
              <a:buNone/>
              <a:defRPr/>
            </a:pPr>
            <a:endParaRPr lang="en-US" sz="2400" b="1" dirty="0" smtClean="0"/>
          </a:p>
          <a:p>
            <a:pPr eaLnBrk="1" hangingPunct="1">
              <a:buClr>
                <a:srgbClr val="FFFF00"/>
              </a:buClr>
              <a:buSzTx/>
              <a:defRPr/>
            </a:pPr>
            <a:r>
              <a:rPr lang="en-US" sz="2800" b="1" dirty="0" smtClean="0"/>
              <a:t>Aerosol administration</a:t>
            </a:r>
          </a:p>
          <a:p>
            <a:pPr lvl="1" eaLnBrk="1" hangingPunct="1">
              <a:buClr>
                <a:srgbClr val="FFFF00"/>
              </a:buClr>
              <a:buSzTx/>
              <a:defRPr/>
            </a:pPr>
            <a:r>
              <a:rPr lang="en-US" sz="2400" b="1" dirty="0" smtClean="0"/>
              <a:t>Measles vaccine—clinical trials in Mexico Influenza vaccine </a:t>
            </a:r>
          </a:p>
          <a:p>
            <a:pPr lvl="1" eaLnBrk="1" hangingPunct="1">
              <a:buClr>
                <a:srgbClr val="FFFF00"/>
              </a:buClr>
              <a:buSzTx/>
              <a:defRPr/>
            </a:pPr>
            <a:endParaRPr lang="en-US" sz="2400" b="1" dirty="0"/>
          </a:p>
          <a:p>
            <a:pPr lvl="1" eaLnBrk="1" hangingPunct="1">
              <a:buClr>
                <a:srgbClr val="FFFF00"/>
              </a:buClr>
              <a:buSzTx/>
              <a:defRPr/>
            </a:pPr>
            <a:endParaRPr lang="en-US" sz="2400" b="1" dirty="0" smtClean="0"/>
          </a:p>
          <a:p>
            <a:pPr marL="457200" lvl="1" indent="0" eaLnBrk="1" hangingPunct="1">
              <a:buClr>
                <a:srgbClr val="FFFF00"/>
              </a:buClr>
              <a:buSzTx/>
              <a:buNone/>
              <a:defRPr/>
            </a:pPr>
            <a:endParaRPr lang="en-US" sz="2400" b="1" dirty="0" smtClean="0"/>
          </a:p>
          <a:p>
            <a:pPr eaLnBrk="1" hangingPunct="1">
              <a:defRPr/>
            </a:pPr>
            <a:endParaRPr lang="en-US" sz="2800" b="1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855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Bookman Old Style" pitchFamily="18" charset="0"/>
              </a:rPr>
              <a:t>Hub Cutter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FF00"/>
              </a:buClr>
              <a:buSzTx/>
              <a:defRPr/>
            </a:pPr>
            <a:r>
              <a:rPr lang="en-US" dirty="0" smtClean="0"/>
              <a:t> </a:t>
            </a:r>
            <a:r>
              <a:rPr lang="en-US" b="1" dirty="0" smtClean="0"/>
              <a:t>Syringe hub cutter</a:t>
            </a:r>
          </a:p>
          <a:p>
            <a:pPr lvl="1" eaLnBrk="1" hangingPunct="1">
              <a:buClr>
                <a:srgbClr val="FFFF00"/>
              </a:buClr>
              <a:buSzTx/>
              <a:defRPr/>
            </a:pPr>
            <a:r>
              <a:rPr lang="en-US" dirty="0" smtClean="0"/>
              <a:t>Destroys needle and syringe to prevent reuse</a:t>
            </a:r>
          </a:p>
          <a:p>
            <a:pPr lvl="1" eaLnBrk="1" hangingPunct="1">
              <a:buClr>
                <a:srgbClr val="FFFF00"/>
              </a:buClr>
              <a:buSzTx/>
              <a:defRPr/>
            </a:pPr>
            <a:r>
              <a:rPr lang="en-US" dirty="0" smtClean="0"/>
              <a:t>Reduces volume of waste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775075"/>
            <a:ext cx="34544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-314325"/>
          <a:ext cx="9144000" cy="717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Slide" r:id="rId4" imgW="4572180" imgH="3428876" progId="PowerPoint.Slide.8">
                  <p:embed/>
                </p:oleObj>
              </mc:Choice>
              <mc:Fallback>
                <p:oleObj name="Slide" r:id="rId4" imgW="4572180" imgH="3428876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14325"/>
                        <a:ext cx="9144000" cy="717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latin typeface="Bookman Old Style" pitchFamily="18" charset="0"/>
              </a:rPr>
              <a:t>Safe Disposal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“The collection, storage and subsequent destruction of all syringes and needles to avoid any accidents”</a:t>
            </a:r>
          </a:p>
          <a:p>
            <a:pPr eaLnBrk="1" hangingPunct="1">
              <a:defRPr/>
            </a:pPr>
            <a:endParaRPr lang="en-US" b="1" dirty="0" smtClean="0"/>
          </a:p>
          <a:p>
            <a:pPr lvl="1" eaLnBrk="1" hangingPunct="1">
              <a:defRPr/>
            </a:pPr>
            <a:endParaRPr lang="en-US" b="1" dirty="0" smtClean="0"/>
          </a:p>
          <a:p>
            <a:pPr lvl="1" eaLnBrk="1" hangingPunct="1"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latin typeface="Bookman Old Style" pitchFamily="18" charset="0"/>
              </a:rPr>
              <a:t>Safety Boxes: 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en-US" sz="2800" b="1" dirty="0" smtClean="0"/>
              <a:t>Sharps containers used for the disposal of safe and convenient disposal of syringes, needles and other sharps.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276600"/>
            <a:ext cx="2124075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3800" y="3276600"/>
            <a:ext cx="24638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latin typeface="Bookman Old Style" pitchFamily="18" charset="0"/>
              </a:rPr>
              <a:t>Waste Disposal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8229600" cy="48768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sz="3000" b="1" dirty="0" smtClean="0"/>
              <a:t>Permanent</a:t>
            </a:r>
          </a:p>
          <a:p>
            <a:pPr lvl="1" eaLnBrk="1" hangingPunct="1">
              <a:defRPr/>
            </a:pPr>
            <a:r>
              <a:rPr lang="en-US" sz="2400" b="1" dirty="0" smtClean="0"/>
              <a:t>Incineration</a:t>
            </a:r>
          </a:p>
          <a:p>
            <a:pPr lvl="1" eaLnBrk="1" hangingPunct="1">
              <a:defRPr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sz="2400" b="1" dirty="0" smtClean="0"/>
              <a:t>Burning</a:t>
            </a:r>
          </a:p>
          <a:p>
            <a:pPr lvl="2" eaLnBrk="1" hangingPunct="1">
              <a:defRPr/>
            </a:pPr>
            <a:r>
              <a:rPr lang="en-US" sz="2000" b="1" dirty="0" smtClean="0"/>
              <a:t>In a metal drum</a:t>
            </a:r>
          </a:p>
          <a:p>
            <a:pPr lvl="2" eaLnBrk="1" hangingPunct="1">
              <a:defRPr/>
            </a:pPr>
            <a:r>
              <a:rPr lang="en-US" sz="2000" b="1" dirty="0" smtClean="0"/>
              <a:t>Open pit</a:t>
            </a:r>
          </a:p>
          <a:p>
            <a:pPr lvl="2" eaLnBrk="1" hangingPunct="1">
              <a:defRPr/>
            </a:pPr>
            <a:endParaRPr lang="en-US" sz="2000" b="1" dirty="0" smtClean="0"/>
          </a:p>
          <a:p>
            <a:pPr lvl="1" eaLnBrk="1" hangingPunct="1">
              <a:defRPr/>
            </a:pPr>
            <a:r>
              <a:rPr lang="en-US" sz="2400" b="1" dirty="0" smtClean="0"/>
              <a:t>Burial</a:t>
            </a:r>
          </a:p>
          <a:p>
            <a:pPr lvl="2" eaLnBrk="1" hangingPunct="1">
              <a:defRPr/>
            </a:pPr>
            <a:r>
              <a:rPr lang="en-US" sz="2000" b="1" dirty="0" smtClean="0"/>
              <a:t>Encapsulation</a:t>
            </a:r>
          </a:p>
          <a:p>
            <a:pPr lvl="1" eaLnBrk="1" hangingPunct="1">
              <a:defRPr/>
            </a:pPr>
            <a:endParaRPr lang="en-US" sz="2400" b="1" dirty="0" smtClean="0"/>
          </a:p>
          <a:p>
            <a:pPr eaLnBrk="1" hangingPunct="1">
              <a:defRPr/>
            </a:pPr>
            <a:endParaRPr lang="en-US" sz="2800" b="1" dirty="0" smtClean="0"/>
          </a:p>
        </p:txBody>
      </p:sp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524000"/>
            <a:ext cx="14462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352800"/>
            <a:ext cx="14732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105400"/>
            <a:ext cx="138430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ncenura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9063"/>
            <a:ext cx="9982200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05000" y="0"/>
            <a:ext cx="5867400" cy="914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Incinerator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IPV </a:t>
            </a:r>
          </a:p>
          <a:p>
            <a:r>
              <a:rPr lang="en-US" dirty="0" smtClean="0"/>
              <a:t>Injection Equipment</a:t>
            </a:r>
          </a:p>
          <a:p>
            <a:r>
              <a:rPr lang="en-US" smtClean="0"/>
              <a:t>Waste Disposal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23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1581150" y="-704850"/>
            <a:ext cx="6019800" cy="9105900"/>
          </a:xfr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38400" y="0"/>
            <a:ext cx="4953000" cy="838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Metal Drum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0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P101004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575" y="1066800"/>
            <a:ext cx="733425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62200" y="228600"/>
            <a:ext cx="4953000" cy="838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Open Shallow Pit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0600" y="1295400"/>
            <a:ext cx="6908800" cy="5181600"/>
          </a:xfr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33600" y="228600"/>
            <a:ext cx="4953000" cy="838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Deep Open Pit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651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49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49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762000"/>
            <a:ext cx="464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2463" y="3810000"/>
            <a:ext cx="46815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498725" y="219075"/>
            <a:ext cx="3292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Waste Disposal</a:t>
            </a:r>
            <a:endParaRPr lang="en-AU" sz="28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981200" y="76200"/>
            <a:ext cx="4800600" cy="838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Burial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latin typeface="Bookman Old Style" pitchFamily="18" charset="0"/>
              </a:rPr>
              <a:t>Resources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SzTx/>
              <a:defRPr/>
            </a:pPr>
            <a:r>
              <a:rPr lang="en-US" sz="2900" b="1" dirty="0" smtClean="0"/>
              <a:t>Guiding principles to ensure injection device security—WHO 2003</a:t>
            </a:r>
          </a:p>
          <a:p>
            <a:pPr lvl="1" eaLnBrk="1" hangingPunct="1">
              <a:buClr>
                <a:srgbClr val="FFFF00"/>
              </a:buClr>
              <a:buSzTx/>
              <a:defRPr/>
            </a:pPr>
            <a:r>
              <a:rPr lang="en-US" sz="2500" b="1" dirty="0" smtClean="0">
                <a:solidFill>
                  <a:schemeClr val="hlink"/>
                </a:solidFill>
                <a:hlinkClick r:id="rId2"/>
              </a:rPr>
              <a:t>http://www.who.int/injection_safety/WHOGuidPrinciplesInjEquipFinal.pdf</a:t>
            </a:r>
            <a:endParaRPr lang="en-US" sz="2500" b="1" dirty="0" smtClean="0">
              <a:solidFill>
                <a:schemeClr val="hlink"/>
              </a:solidFill>
            </a:endParaRPr>
          </a:p>
          <a:p>
            <a:pPr lvl="1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endParaRPr lang="en-US" sz="2500" b="1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rgbClr val="FFFF00"/>
              </a:buClr>
              <a:buSzTx/>
              <a:defRPr/>
            </a:pPr>
            <a:r>
              <a:rPr lang="en-US" sz="2900" b="1" dirty="0" smtClean="0"/>
              <a:t>Aide memoire and checklist for injection safety—WHO 2003</a:t>
            </a:r>
          </a:p>
          <a:p>
            <a:pPr lvl="1" eaLnBrk="1" hangingPunct="1">
              <a:buClr>
                <a:srgbClr val="FFFF00"/>
              </a:buClr>
              <a:buSzTx/>
              <a:defRPr/>
            </a:pPr>
            <a:r>
              <a:rPr lang="en-US" sz="2500" b="1" dirty="0" smtClean="0">
                <a:solidFill>
                  <a:schemeClr val="hlink"/>
                </a:solidFill>
              </a:rPr>
              <a:t>(</a:t>
            </a:r>
            <a:r>
              <a:rPr lang="en-US" sz="2500" b="1" dirty="0" smtClean="0">
                <a:solidFill>
                  <a:schemeClr val="hlink"/>
                </a:solidFill>
                <a:hlinkClick r:id="rId3"/>
              </a:rPr>
              <a:t>http://www.who.int/vaccines-documents/DocsPDF04/www775.pdf</a:t>
            </a:r>
            <a:r>
              <a:rPr lang="en-US" sz="2500" b="1" dirty="0" smtClean="0">
                <a:solidFill>
                  <a:schemeClr val="hlink"/>
                </a:solidFill>
              </a:rPr>
              <a:t>)</a:t>
            </a:r>
          </a:p>
          <a:p>
            <a:pPr lvl="1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endParaRPr lang="en-US" sz="2500" b="1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rgbClr val="FFFF00"/>
              </a:buClr>
              <a:buSzTx/>
              <a:defRPr/>
            </a:pPr>
            <a:r>
              <a:rPr lang="en-US" sz="2900" b="1" dirty="0" smtClean="0"/>
              <a:t>Safe Injection Global Network (SIGN)</a:t>
            </a:r>
          </a:p>
          <a:p>
            <a:pPr lvl="1" eaLnBrk="1" hangingPunct="1">
              <a:buClr>
                <a:srgbClr val="FFFF00"/>
              </a:buClr>
              <a:buSzTx/>
              <a:defRPr/>
            </a:pPr>
            <a:r>
              <a:rPr lang="en-US" sz="2500" b="1" dirty="0" smtClean="0">
                <a:solidFill>
                  <a:schemeClr val="hlink"/>
                </a:solidFill>
              </a:rPr>
              <a:t>http://www.who.int/injection_safety/sign/en/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227513" y="2486025"/>
            <a:ext cx="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158700" rIns="0" bIns="158700" anchor="ctr">
            <a:spAutoFit/>
          </a:bodyPr>
          <a:lstStyle/>
          <a:p>
            <a:pPr eaLnBrk="1" hangingPunct="1"/>
            <a:endParaRPr lang="en-US" sz="1200" b="1" dirty="0">
              <a:solidFill>
                <a:srgbClr val="CC6600"/>
              </a:solidFill>
            </a:endParaRPr>
          </a:p>
          <a:p>
            <a:endParaRPr lang="en-US" dirty="0"/>
          </a:p>
        </p:txBody>
      </p:sp>
      <p:graphicFrame>
        <p:nvGraphicFramePr>
          <p:cNvPr id="92175" name="Group 15"/>
          <p:cNvGraphicFramePr>
            <a:graphicFrameLocks noGrp="1"/>
          </p:cNvGraphicFramePr>
          <p:nvPr/>
        </p:nvGraphicFramePr>
        <p:xfrm>
          <a:off x="4227513" y="3260725"/>
          <a:ext cx="527050" cy="1112520"/>
        </p:xfrm>
        <a:graphic>
          <a:graphicData uri="http://schemas.openxmlformats.org/drawingml/2006/table">
            <a:tbl>
              <a:tblPr/>
              <a:tblGrid>
                <a:gridCol w="527050"/>
              </a:tblGrid>
              <a:tr h="99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en-US" sz="5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55" name="Picture 6" descr="SIGN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228600"/>
            <a:ext cx="10048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latin typeface="Bookman Old Style" pitchFamily="18" charset="0"/>
              </a:rPr>
              <a:t>Injection Use Worldwide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FF00"/>
              </a:buClr>
              <a:defRPr/>
            </a:pPr>
            <a:r>
              <a:rPr lang="en-US" sz="2800" b="1" dirty="0" smtClean="0"/>
              <a:t>95% are for therapeutic purposes</a:t>
            </a:r>
          </a:p>
          <a:p>
            <a:pPr eaLnBrk="1" hangingPunct="1">
              <a:buClr>
                <a:srgbClr val="FFFF00"/>
              </a:buClr>
              <a:defRPr/>
            </a:pPr>
            <a:r>
              <a:rPr lang="en-US" sz="2800" b="1" dirty="0"/>
              <a:t>5</a:t>
            </a:r>
            <a:r>
              <a:rPr lang="en-US" sz="2800" b="1" dirty="0" smtClean="0"/>
              <a:t>% are immunization injections</a:t>
            </a:r>
          </a:p>
          <a:p>
            <a:pPr eaLnBrk="1" hangingPunct="1">
              <a:buClr>
                <a:srgbClr val="FFFF00"/>
              </a:buClr>
              <a:defRPr/>
            </a:pPr>
            <a:r>
              <a:rPr lang="en-US" sz="2800" b="1" dirty="0" smtClean="0"/>
              <a:t>1% are used for injectable contraceptives</a:t>
            </a:r>
          </a:p>
          <a:p>
            <a:pPr eaLnBrk="1" hangingPunct="1">
              <a:buClr>
                <a:srgbClr val="FFFF00"/>
              </a:buClr>
              <a:defRPr/>
            </a:pPr>
            <a:r>
              <a:rPr lang="en-US" sz="2800" b="1" dirty="0" smtClean="0"/>
              <a:t>1% are of blood and blood products</a:t>
            </a:r>
          </a:p>
          <a:p>
            <a:pPr eaLnBrk="1" hangingPunct="1">
              <a:defRPr/>
            </a:pPr>
            <a:endParaRPr lang="en-US" sz="2800" b="1" dirty="0" smtClean="0">
              <a:solidFill>
                <a:srgbClr val="FFCC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i="1" dirty="0" smtClean="0">
                <a:solidFill>
                  <a:srgbClr val="FFCC00"/>
                </a:solidFill>
              </a:rPr>
              <a:t>&gt; </a:t>
            </a:r>
            <a:r>
              <a:rPr lang="en-US" sz="2800" b="1" i="1" dirty="0" smtClean="0">
                <a:solidFill>
                  <a:srgbClr val="FFFF99"/>
                </a:solidFill>
              </a:rPr>
              <a:t>WHO estimates 50% of injections in developing countries are unsafe….</a:t>
            </a:r>
            <a:endParaRPr lang="en-US" sz="2800" b="1" dirty="0" smtClean="0">
              <a:solidFill>
                <a:srgbClr val="FFFF99"/>
              </a:solidFill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133600" y="6259513"/>
            <a:ext cx="6988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hlink"/>
                </a:solidFill>
              </a:rPr>
              <a:t>www/who/int/mediacentre/factsheets/fs231/en.  Oct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latin typeface="Bookman Old Style" pitchFamily="18" charset="0"/>
              </a:rPr>
              <a:t>Safe injection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FF00"/>
              </a:buClr>
              <a:defRPr/>
            </a:pPr>
            <a:r>
              <a:rPr lang="en-US" b="1" dirty="0" smtClean="0"/>
              <a:t>No harm</a:t>
            </a:r>
          </a:p>
          <a:p>
            <a:pPr eaLnBrk="1" hangingPunct="1">
              <a:buClr>
                <a:srgbClr val="FFFF00"/>
              </a:buClr>
              <a:defRPr/>
            </a:pPr>
            <a:endParaRPr lang="en-US" b="1" dirty="0" smtClean="0"/>
          </a:p>
          <a:p>
            <a:pPr eaLnBrk="1" hangingPunct="1">
              <a:buClr>
                <a:srgbClr val="FFFF00"/>
              </a:buClr>
              <a:defRPr/>
            </a:pPr>
            <a:r>
              <a:rPr lang="en-US" b="1" dirty="0" smtClean="0"/>
              <a:t>“Immunization injections are only safe when the </a:t>
            </a:r>
            <a:r>
              <a:rPr lang="en-US" b="1" dirty="0" smtClean="0">
                <a:solidFill>
                  <a:schemeClr val="hlink"/>
                </a:solidFill>
              </a:rPr>
              <a:t>correct vaccine</a:t>
            </a:r>
            <a:r>
              <a:rPr lang="en-US" b="1" dirty="0" smtClean="0"/>
              <a:t> is </a:t>
            </a:r>
            <a:r>
              <a:rPr lang="en-US" b="1" dirty="0" smtClean="0">
                <a:solidFill>
                  <a:schemeClr val="hlink"/>
                </a:solidFill>
              </a:rPr>
              <a:t>properly administered</a:t>
            </a:r>
            <a:r>
              <a:rPr lang="en-US" b="1" dirty="0" smtClean="0"/>
              <a:t> with a </a:t>
            </a:r>
            <a:r>
              <a:rPr lang="en-US" b="1" dirty="0" smtClean="0">
                <a:solidFill>
                  <a:schemeClr val="hlink"/>
                </a:solidFill>
              </a:rPr>
              <a:t>sterile injection device</a:t>
            </a:r>
            <a:r>
              <a:rPr lang="en-US" b="1" dirty="0" smtClean="0"/>
              <a:t> that is </a:t>
            </a:r>
            <a:r>
              <a:rPr lang="en-US" b="1" dirty="0" smtClean="0">
                <a:solidFill>
                  <a:schemeClr val="hlink"/>
                </a:solidFill>
              </a:rPr>
              <a:t>disposed safely</a:t>
            </a:r>
            <a:r>
              <a:rPr lang="en-US" b="1" dirty="0" smtClean="0"/>
              <a:t>”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			</a:t>
            </a:r>
            <a:r>
              <a:rPr lang="en-US" b="1" dirty="0" smtClean="0">
                <a:solidFill>
                  <a:schemeClr val="hlink"/>
                </a:solidFill>
              </a:rPr>
              <a:t>WHO recommended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686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latin typeface="Bookman Old Style" pitchFamily="18" charset="0"/>
              </a:rPr>
              <a:t>Unsafe practices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SzTx/>
              <a:defRPr/>
            </a:pPr>
            <a:r>
              <a:rPr lang="en-US" b="1" dirty="0" smtClean="0"/>
              <a:t>Pre-filling syringe with vaccine</a:t>
            </a:r>
          </a:p>
          <a:p>
            <a:pPr eaLnBrk="1" hangingPunct="1">
              <a:buClr>
                <a:srgbClr val="FFFF00"/>
              </a:buClr>
              <a:buSzTx/>
              <a:defRPr/>
            </a:pPr>
            <a:r>
              <a:rPr lang="en-US" b="1" dirty="0" smtClean="0"/>
              <a:t>Re-capping needle</a:t>
            </a:r>
          </a:p>
          <a:p>
            <a:pPr eaLnBrk="1" hangingPunct="1">
              <a:buClr>
                <a:srgbClr val="FFFF00"/>
              </a:buClr>
              <a:buSzTx/>
              <a:defRPr/>
            </a:pPr>
            <a:r>
              <a:rPr lang="en-US" b="1" dirty="0" smtClean="0"/>
              <a:t>Re-using needles and/or syringes</a:t>
            </a:r>
          </a:p>
          <a:p>
            <a:pPr eaLnBrk="1" hangingPunct="1">
              <a:buClr>
                <a:srgbClr val="FFFF00"/>
              </a:buClr>
              <a:buSzTx/>
              <a:defRPr/>
            </a:pPr>
            <a:r>
              <a:rPr lang="en-US" b="1" dirty="0" smtClean="0"/>
              <a:t>Improper waste disposal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contribute to disease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12987"/>
            <a:ext cx="8229600" cy="4525963"/>
          </a:xfrm>
        </p:spPr>
        <p:txBody>
          <a:bodyPr/>
          <a:lstStyle/>
          <a:p>
            <a:r>
              <a:rPr lang="en-US" dirty="0" smtClean="0"/>
              <a:t>Overuse of therapeutic injections</a:t>
            </a:r>
          </a:p>
          <a:p>
            <a:r>
              <a:rPr lang="en-US" dirty="0" smtClean="0"/>
              <a:t>Shortage injection equipment</a:t>
            </a:r>
            <a:endParaRPr lang="en-US" dirty="0"/>
          </a:p>
          <a:p>
            <a:r>
              <a:rPr lang="en-US" dirty="0" smtClean="0"/>
              <a:t>Poor waste disposal practices</a:t>
            </a:r>
          </a:p>
          <a:p>
            <a:r>
              <a:rPr lang="en-US" dirty="0" smtClean="0"/>
              <a:t>Re- use of syringes and needles</a:t>
            </a:r>
          </a:p>
        </p:txBody>
      </p:sp>
    </p:spTree>
    <p:extLst>
      <p:ext uri="{BB962C8B-B14F-4D97-AF65-F5344CB8AC3E}">
        <p14:creationId xmlns:p14="http://schemas.microsoft.com/office/powerpoint/2010/main" val="19601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6053138"/>
            <a:ext cx="6400800" cy="804862"/>
          </a:xfrm>
        </p:spPr>
        <p:txBody>
          <a:bodyPr/>
          <a:lstStyle/>
          <a:p>
            <a:r>
              <a:rPr lang="en-US" sz="2400" dirty="0" smtClean="0"/>
              <a:t>Inactivated Polio Vaccine  1 dose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48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 of IPV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Delivered intramuscular (IM)</a:t>
            </a:r>
          </a:p>
          <a:p>
            <a:r>
              <a:rPr lang="en-US" dirty="0" smtClean="0"/>
              <a:t>Delivered subcutaneous (SC)</a:t>
            </a:r>
          </a:p>
          <a:p>
            <a:r>
              <a:rPr lang="en-US" dirty="0" smtClean="0"/>
              <a:t>Requires syringe and needle</a:t>
            </a:r>
          </a:p>
          <a:p>
            <a:r>
              <a:rPr lang="en-US" dirty="0" smtClean="0"/>
              <a:t>Mono dose </a:t>
            </a:r>
          </a:p>
          <a:p>
            <a:r>
              <a:rPr lang="en-US" dirty="0" smtClean="0"/>
              <a:t>Multi dose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4">
      <a:dk1>
        <a:srgbClr val="9B69FF"/>
      </a:dk1>
      <a:lt1>
        <a:srgbClr val="FFFFFF"/>
      </a:lt1>
      <a:dk2>
        <a:srgbClr val="666699"/>
      </a:dk2>
      <a:lt2>
        <a:srgbClr val="D9D9FF"/>
      </a:lt2>
      <a:accent1>
        <a:srgbClr val="66CCFF"/>
      </a:accent1>
      <a:accent2>
        <a:srgbClr val="9966FF"/>
      </a:accent2>
      <a:accent3>
        <a:srgbClr val="B8B8CA"/>
      </a:accent3>
      <a:accent4>
        <a:srgbClr val="DADADA"/>
      </a:accent4>
      <a:accent5>
        <a:srgbClr val="B8E2FF"/>
      </a:accent5>
      <a:accent6>
        <a:srgbClr val="8A5CE7"/>
      </a:accent6>
      <a:hlink>
        <a:srgbClr val="0099CC"/>
      </a:hlink>
      <a:folHlink>
        <a:srgbClr val="003399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1395</TotalTime>
  <Words>418</Words>
  <Application>Microsoft Office PowerPoint</Application>
  <PresentationFormat>On-screen Show (4:3)</PresentationFormat>
  <Paragraphs>124</Paragraphs>
  <Slides>24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Ripple</vt:lpstr>
      <vt:lpstr>Custom Design</vt:lpstr>
      <vt:lpstr>Slide</vt:lpstr>
      <vt:lpstr>Injection Safety</vt:lpstr>
      <vt:lpstr>Outline</vt:lpstr>
      <vt:lpstr>Injection Use Worldwide</vt:lpstr>
      <vt:lpstr>Safe injection</vt:lpstr>
      <vt:lpstr>PowerPoint Presentation</vt:lpstr>
      <vt:lpstr>Unsafe practices</vt:lpstr>
      <vt:lpstr>Factors that contribute to disease transmission</vt:lpstr>
      <vt:lpstr>PowerPoint Presentation</vt:lpstr>
      <vt:lpstr>Administration of IPV</vt:lpstr>
      <vt:lpstr>Safe Injection Equipment</vt:lpstr>
      <vt:lpstr>Sterile Injection Device</vt:lpstr>
      <vt:lpstr>Sterile Injection Devices</vt:lpstr>
      <vt:lpstr>Needle Free Devices</vt:lpstr>
      <vt:lpstr>Hub Cutter</vt:lpstr>
      <vt:lpstr>PowerPoint Presentation</vt:lpstr>
      <vt:lpstr>Safe Disposal</vt:lpstr>
      <vt:lpstr>Safety Boxes: </vt:lpstr>
      <vt:lpstr>Waste Disposal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</vt:vector>
  </TitlesOfParts>
  <Company>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Injection Safety and Waste Disposal Update</dc:title>
  <dc:creator>nip</dc:creator>
  <cp:lastModifiedBy>Wallace, Aaron S. (CDC/CGH/GID)</cp:lastModifiedBy>
  <cp:revision>111</cp:revision>
  <cp:lastPrinted>2008-01-27T01:40:35Z</cp:lastPrinted>
  <dcterms:created xsi:type="dcterms:W3CDTF">2005-07-14T16:36:42Z</dcterms:created>
  <dcterms:modified xsi:type="dcterms:W3CDTF">2014-03-21T12:24:14Z</dcterms:modified>
</cp:coreProperties>
</file>