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handoutMasterIdLst>
    <p:handoutMasterId r:id="rId29"/>
  </p:handoutMasterIdLst>
  <p:sldIdLst>
    <p:sldId id="256" r:id="rId2"/>
    <p:sldId id="288" r:id="rId3"/>
    <p:sldId id="257" r:id="rId4"/>
    <p:sldId id="289" r:id="rId5"/>
    <p:sldId id="258" r:id="rId6"/>
    <p:sldId id="259" r:id="rId7"/>
    <p:sldId id="260" r:id="rId8"/>
    <p:sldId id="261" r:id="rId9"/>
    <p:sldId id="262" r:id="rId10"/>
    <p:sldId id="263" r:id="rId11"/>
    <p:sldId id="265" r:id="rId12"/>
    <p:sldId id="266" r:id="rId13"/>
    <p:sldId id="267" r:id="rId14"/>
    <p:sldId id="277" r:id="rId15"/>
    <p:sldId id="268" r:id="rId16"/>
    <p:sldId id="286" r:id="rId17"/>
    <p:sldId id="287" r:id="rId18"/>
    <p:sldId id="278" r:id="rId19"/>
    <p:sldId id="290" r:id="rId20"/>
    <p:sldId id="279" r:id="rId21"/>
    <p:sldId id="280" r:id="rId22"/>
    <p:sldId id="275" r:id="rId23"/>
    <p:sldId id="281" r:id="rId24"/>
    <p:sldId id="274" r:id="rId25"/>
    <p:sldId id="285" r:id="rId26"/>
    <p:sldId id="276" r:id="rId2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9" autoAdjust="0"/>
    <p:restoredTop sz="85051" autoAdjust="0"/>
  </p:normalViewPr>
  <p:slideViewPr>
    <p:cSldViewPr>
      <p:cViewPr>
        <p:scale>
          <a:sx n="66" d="100"/>
          <a:sy n="66" d="100"/>
        </p:scale>
        <p:origin x="-75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B25EAB01-D86B-40F9-9A71-3E85D87EAE3F}" type="datetimeFigureOut">
              <a:rPr lang="en-US" smtClean="0"/>
              <a:t>3/25/2014</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D27CEFDA-1F62-4CDF-A40D-106CDA95EF2B}" type="slidenum">
              <a:rPr lang="en-US" smtClean="0"/>
              <a:t>‹#›</a:t>
            </a:fld>
            <a:endParaRPr lang="en-US"/>
          </a:p>
        </p:txBody>
      </p:sp>
    </p:spTree>
    <p:extLst>
      <p:ext uri="{BB962C8B-B14F-4D97-AF65-F5344CB8AC3E}">
        <p14:creationId xmlns:p14="http://schemas.microsoft.com/office/powerpoint/2010/main" val="183436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3C335943-EE02-4F24-8EFC-1C35F227DB59}" type="datetimeFigureOut">
              <a:rPr lang="en-US" smtClean="0"/>
              <a:t>3/25/2014</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A9073209-92CF-4C86-964C-E9139BD730AF}" type="slidenum">
              <a:rPr lang="en-US" smtClean="0"/>
              <a:t>‹#›</a:t>
            </a:fld>
            <a:endParaRPr lang="en-US"/>
          </a:p>
        </p:txBody>
      </p:sp>
    </p:spTree>
    <p:extLst>
      <p:ext uri="{BB962C8B-B14F-4D97-AF65-F5344CB8AC3E}">
        <p14:creationId xmlns:p14="http://schemas.microsoft.com/office/powerpoint/2010/main" val="159909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0139" indent="-284668">
              <a:defRPr>
                <a:solidFill>
                  <a:schemeClr val="tx1"/>
                </a:solidFill>
                <a:latin typeface="Arial" charset="0"/>
                <a:ea typeface="MS PGothic" pitchFamily="34" charset="-128"/>
              </a:defRPr>
            </a:lvl2pPr>
            <a:lvl3pPr marL="1138675" indent="-227735">
              <a:defRPr>
                <a:solidFill>
                  <a:schemeClr val="tx1"/>
                </a:solidFill>
                <a:latin typeface="Arial" charset="0"/>
                <a:ea typeface="MS PGothic" pitchFamily="34" charset="-128"/>
              </a:defRPr>
            </a:lvl3pPr>
            <a:lvl4pPr marL="1594144" indent="-227735">
              <a:defRPr>
                <a:solidFill>
                  <a:schemeClr val="tx1"/>
                </a:solidFill>
                <a:latin typeface="Arial" charset="0"/>
                <a:ea typeface="MS PGothic" pitchFamily="34" charset="-128"/>
              </a:defRPr>
            </a:lvl4pPr>
            <a:lvl5pPr marL="2049615" indent="-227735">
              <a:defRPr>
                <a:solidFill>
                  <a:schemeClr val="tx1"/>
                </a:solidFill>
                <a:latin typeface="Arial" charset="0"/>
                <a:ea typeface="MS PGothic" pitchFamily="34" charset="-128"/>
              </a:defRPr>
            </a:lvl5pPr>
            <a:lvl6pPr marL="2505084" indent="-227735" eaLnBrk="0" fontAlgn="base" hangingPunct="0">
              <a:spcBef>
                <a:spcPct val="0"/>
              </a:spcBef>
              <a:spcAft>
                <a:spcPct val="0"/>
              </a:spcAft>
              <a:defRPr>
                <a:solidFill>
                  <a:schemeClr val="tx1"/>
                </a:solidFill>
                <a:latin typeface="Arial" charset="0"/>
                <a:ea typeface="MS PGothic" pitchFamily="34" charset="-128"/>
              </a:defRPr>
            </a:lvl6pPr>
            <a:lvl7pPr marL="2960554" indent="-227735" eaLnBrk="0" fontAlgn="base" hangingPunct="0">
              <a:spcBef>
                <a:spcPct val="0"/>
              </a:spcBef>
              <a:spcAft>
                <a:spcPct val="0"/>
              </a:spcAft>
              <a:defRPr>
                <a:solidFill>
                  <a:schemeClr val="tx1"/>
                </a:solidFill>
                <a:latin typeface="Arial" charset="0"/>
                <a:ea typeface="MS PGothic" pitchFamily="34" charset="-128"/>
              </a:defRPr>
            </a:lvl7pPr>
            <a:lvl8pPr marL="3416024" indent="-227735" eaLnBrk="0" fontAlgn="base" hangingPunct="0">
              <a:spcBef>
                <a:spcPct val="0"/>
              </a:spcBef>
              <a:spcAft>
                <a:spcPct val="0"/>
              </a:spcAft>
              <a:defRPr>
                <a:solidFill>
                  <a:schemeClr val="tx1"/>
                </a:solidFill>
                <a:latin typeface="Arial" charset="0"/>
                <a:ea typeface="MS PGothic" pitchFamily="34" charset="-128"/>
              </a:defRPr>
            </a:lvl8pPr>
            <a:lvl9pPr marL="3871494" indent="-227735" eaLnBrk="0" fontAlgn="base" hangingPunct="0">
              <a:spcBef>
                <a:spcPct val="0"/>
              </a:spcBef>
              <a:spcAft>
                <a:spcPct val="0"/>
              </a:spcAft>
              <a:defRPr>
                <a:solidFill>
                  <a:schemeClr val="tx1"/>
                </a:solidFill>
                <a:latin typeface="Arial" charset="0"/>
                <a:ea typeface="MS PGothic" pitchFamily="34" charset="-128"/>
              </a:defRPr>
            </a:lvl9pPr>
          </a:lstStyle>
          <a:p>
            <a:fld id="{63D7868D-E4B3-48C8-8D67-8499691C668A}" type="slidenum">
              <a:rPr lang="en-US" smtClean="0"/>
              <a:pPr/>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FF06CA15-C1C6-44E5-9CD7-7EFE73B8920D}" type="slidenum">
              <a:rPr lang="en-US" altLang="en-US" smtClean="0"/>
              <a:pPr eaLnBrk="1" hangingPunct="1"/>
              <a:t>17</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0139" indent="-284668">
              <a:defRPr>
                <a:solidFill>
                  <a:schemeClr val="tx1"/>
                </a:solidFill>
                <a:latin typeface="Arial" charset="0"/>
                <a:ea typeface="MS PGothic" pitchFamily="34" charset="-128"/>
              </a:defRPr>
            </a:lvl2pPr>
            <a:lvl3pPr marL="1138675" indent="-227735">
              <a:defRPr>
                <a:solidFill>
                  <a:schemeClr val="tx1"/>
                </a:solidFill>
                <a:latin typeface="Arial" charset="0"/>
                <a:ea typeface="MS PGothic" pitchFamily="34" charset="-128"/>
              </a:defRPr>
            </a:lvl3pPr>
            <a:lvl4pPr marL="1594144" indent="-227735">
              <a:defRPr>
                <a:solidFill>
                  <a:schemeClr val="tx1"/>
                </a:solidFill>
                <a:latin typeface="Arial" charset="0"/>
                <a:ea typeface="MS PGothic" pitchFamily="34" charset="-128"/>
              </a:defRPr>
            </a:lvl4pPr>
            <a:lvl5pPr marL="2049615" indent="-227735">
              <a:defRPr>
                <a:solidFill>
                  <a:schemeClr val="tx1"/>
                </a:solidFill>
                <a:latin typeface="Arial" charset="0"/>
                <a:ea typeface="MS PGothic" pitchFamily="34" charset="-128"/>
              </a:defRPr>
            </a:lvl5pPr>
            <a:lvl6pPr marL="2505084" indent="-227735" eaLnBrk="0" fontAlgn="base" hangingPunct="0">
              <a:spcBef>
                <a:spcPct val="0"/>
              </a:spcBef>
              <a:spcAft>
                <a:spcPct val="0"/>
              </a:spcAft>
              <a:defRPr>
                <a:solidFill>
                  <a:schemeClr val="tx1"/>
                </a:solidFill>
                <a:latin typeface="Arial" charset="0"/>
                <a:ea typeface="MS PGothic" pitchFamily="34" charset="-128"/>
              </a:defRPr>
            </a:lvl6pPr>
            <a:lvl7pPr marL="2960554" indent="-227735" eaLnBrk="0" fontAlgn="base" hangingPunct="0">
              <a:spcBef>
                <a:spcPct val="0"/>
              </a:spcBef>
              <a:spcAft>
                <a:spcPct val="0"/>
              </a:spcAft>
              <a:defRPr>
                <a:solidFill>
                  <a:schemeClr val="tx1"/>
                </a:solidFill>
                <a:latin typeface="Arial" charset="0"/>
                <a:ea typeface="MS PGothic" pitchFamily="34" charset="-128"/>
              </a:defRPr>
            </a:lvl7pPr>
            <a:lvl8pPr marL="3416024" indent="-227735" eaLnBrk="0" fontAlgn="base" hangingPunct="0">
              <a:spcBef>
                <a:spcPct val="0"/>
              </a:spcBef>
              <a:spcAft>
                <a:spcPct val="0"/>
              </a:spcAft>
              <a:defRPr>
                <a:solidFill>
                  <a:schemeClr val="tx1"/>
                </a:solidFill>
                <a:latin typeface="Arial" charset="0"/>
                <a:ea typeface="MS PGothic" pitchFamily="34" charset="-128"/>
              </a:defRPr>
            </a:lvl8pPr>
            <a:lvl9pPr marL="3871494" indent="-227735" eaLnBrk="0" fontAlgn="base" hangingPunct="0">
              <a:spcBef>
                <a:spcPct val="0"/>
              </a:spcBef>
              <a:spcAft>
                <a:spcPct val="0"/>
              </a:spcAft>
              <a:defRPr>
                <a:solidFill>
                  <a:schemeClr val="tx1"/>
                </a:solidFill>
                <a:latin typeface="Arial" charset="0"/>
                <a:ea typeface="MS PGothic" pitchFamily="34" charset="-128"/>
              </a:defRPr>
            </a:lvl9pPr>
          </a:lstStyle>
          <a:p>
            <a:fld id="{56487E12-4DA2-4339-91F6-880B1042576C}" type="slidenum">
              <a:rPr lang="en-US" smtClean="0"/>
              <a:pPr/>
              <a:t>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0139" indent="-284668">
              <a:defRPr>
                <a:solidFill>
                  <a:schemeClr val="tx1"/>
                </a:solidFill>
                <a:latin typeface="Arial" charset="0"/>
                <a:ea typeface="MS PGothic" pitchFamily="34" charset="-128"/>
              </a:defRPr>
            </a:lvl2pPr>
            <a:lvl3pPr marL="1138675" indent="-227735">
              <a:defRPr>
                <a:solidFill>
                  <a:schemeClr val="tx1"/>
                </a:solidFill>
                <a:latin typeface="Arial" charset="0"/>
                <a:ea typeface="MS PGothic" pitchFamily="34" charset="-128"/>
              </a:defRPr>
            </a:lvl3pPr>
            <a:lvl4pPr marL="1594144" indent="-227735">
              <a:defRPr>
                <a:solidFill>
                  <a:schemeClr val="tx1"/>
                </a:solidFill>
                <a:latin typeface="Arial" charset="0"/>
                <a:ea typeface="MS PGothic" pitchFamily="34" charset="-128"/>
              </a:defRPr>
            </a:lvl4pPr>
            <a:lvl5pPr marL="2049615" indent="-227735">
              <a:defRPr>
                <a:solidFill>
                  <a:schemeClr val="tx1"/>
                </a:solidFill>
                <a:latin typeface="Arial" charset="0"/>
                <a:ea typeface="MS PGothic" pitchFamily="34" charset="-128"/>
              </a:defRPr>
            </a:lvl5pPr>
            <a:lvl6pPr marL="2505084" indent="-227735" eaLnBrk="0" fontAlgn="base" hangingPunct="0">
              <a:spcBef>
                <a:spcPct val="0"/>
              </a:spcBef>
              <a:spcAft>
                <a:spcPct val="0"/>
              </a:spcAft>
              <a:defRPr>
                <a:solidFill>
                  <a:schemeClr val="tx1"/>
                </a:solidFill>
                <a:latin typeface="Arial" charset="0"/>
                <a:ea typeface="MS PGothic" pitchFamily="34" charset="-128"/>
              </a:defRPr>
            </a:lvl6pPr>
            <a:lvl7pPr marL="2960554" indent="-227735" eaLnBrk="0" fontAlgn="base" hangingPunct="0">
              <a:spcBef>
                <a:spcPct val="0"/>
              </a:spcBef>
              <a:spcAft>
                <a:spcPct val="0"/>
              </a:spcAft>
              <a:defRPr>
                <a:solidFill>
                  <a:schemeClr val="tx1"/>
                </a:solidFill>
                <a:latin typeface="Arial" charset="0"/>
                <a:ea typeface="MS PGothic" pitchFamily="34" charset="-128"/>
              </a:defRPr>
            </a:lvl7pPr>
            <a:lvl8pPr marL="3416024" indent="-227735" eaLnBrk="0" fontAlgn="base" hangingPunct="0">
              <a:spcBef>
                <a:spcPct val="0"/>
              </a:spcBef>
              <a:spcAft>
                <a:spcPct val="0"/>
              </a:spcAft>
              <a:defRPr>
                <a:solidFill>
                  <a:schemeClr val="tx1"/>
                </a:solidFill>
                <a:latin typeface="Arial" charset="0"/>
                <a:ea typeface="MS PGothic" pitchFamily="34" charset="-128"/>
              </a:defRPr>
            </a:lvl8pPr>
            <a:lvl9pPr marL="3871494" indent="-227735" eaLnBrk="0" fontAlgn="base" hangingPunct="0">
              <a:spcBef>
                <a:spcPct val="0"/>
              </a:spcBef>
              <a:spcAft>
                <a:spcPct val="0"/>
              </a:spcAft>
              <a:defRPr>
                <a:solidFill>
                  <a:schemeClr val="tx1"/>
                </a:solidFill>
                <a:latin typeface="Arial" charset="0"/>
                <a:ea typeface="MS PGothic" pitchFamily="34" charset="-128"/>
              </a:defRPr>
            </a:lvl9pPr>
          </a:lstStyle>
          <a:p>
            <a:fld id="{43B36277-706B-4F40-97BE-D551C9D1FF73}" type="slidenum">
              <a:rPr lang="en-US" smtClean="0"/>
              <a:pPr/>
              <a:t>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0139" indent="-284668">
              <a:defRPr>
                <a:solidFill>
                  <a:schemeClr val="tx1"/>
                </a:solidFill>
                <a:latin typeface="Arial" charset="0"/>
                <a:ea typeface="MS PGothic" pitchFamily="34" charset="-128"/>
              </a:defRPr>
            </a:lvl2pPr>
            <a:lvl3pPr marL="1138675" indent="-227735">
              <a:defRPr>
                <a:solidFill>
                  <a:schemeClr val="tx1"/>
                </a:solidFill>
                <a:latin typeface="Arial" charset="0"/>
                <a:ea typeface="MS PGothic" pitchFamily="34" charset="-128"/>
              </a:defRPr>
            </a:lvl3pPr>
            <a:lvl4pPr marL="1594144" indent="-227735">
              <a:defRPr>
                <a:solidFill>
                  <a:schemeClr val="tx1"/>
                </a:solidFill>
                <a:latin typeface="Arial" charset="0"/>
                <a:ea typeface="MS PGothic" pitchFamily="34" charset="-128"/>
              </a:defRPr>
            </a:lvl4pPr>
            <a:lvl5pPr marL="2049615" indent="-227735">
              <a:defRPr>
                <a:solidFill>
                  <a:schemeClr val="tx1"/>
                </a:solidFill>
                <a:latin typeface="Arial" charset="0"/>
                <a:ea typeface="MS PGothic" pitchFamily="34" charset="-128"/>
              </a:defRPr>
            </a:lvl5pPr>
            <a:lvl6pPr marL="2505084" indent="-227735" eaLnBrk="0" fontAlgn="base" hangingPunct="0">
              <a:spcBef>
                <a:spcPct val="0"/>
              </a:spcBef>
              <a:spcAft>
                <a:spcPct val="0"/>
              </a:spcAft>
              <a:defRPr>
                <a:solidFill>
                  <a:schemeClr val="tx1"/>
                </a:solidFill>
                <a:latin typeface="Arial" charset="0"/>
                <a:ea typeface="MS PGothic" pitchFamily="34" charset="-128"/>
              </a:defRPr>
            </a:lvl6pPr>
            <a:lvl7pPr marL="2960554" indent="-227735" eaLnBrk="0" fontAlgn="base" hangingPunct="0">
              <a:spcBef>
                <a:spcPct val="0"/>
              </a:spcBef>
              <a:spcAft>
                <a:spcPct val="0"/>
              </a:spcAft>
              <a:defRPr>
                <a:solidFill>
                  <a:schemeClr val="tx1"/>
                </a:solidFill>
                <a:latin typeface="Arial" charset="0"/>
                <a:ea typeface="MS PGothic" pitchFamily="34" charset="-128"/>
              </a:defRPr>
            </a:lvl7pPr>
            <a:lvl8pPr marL="3416024" indent="-227735" eaLnBrk="0" fontAlgn="base" hangingPunct="0">
              <a:spcBef>
                <a:spcPct val="0"/>
              </a:spcBef>
              <a:spcAft>
                <a:spcPct val="0"/>
              </a:spcAft>
              <a:defRPr>
                <a:solidFill>
                  <a:schemeClr val="tx1"/>
                </a:solidFill>
                <a:latin typeface="Arial" charset="0"/>
                <a:ea typeface="MS PGothic" pitchFamily="34" charset="-128"/>
              </a:defRPr>
            </a:lvl8pPr>
            <a:lvl9pPr marL="3871494" indent="-227735" eaLnBrk="0" fontAlgn="base" hangingPunct="0">
              <a:spcBef>
                <a:spcPct val="0"/>
              </a:spcBef>
              <a:spcAft>
                <a:spcPct val="0"/>
              </a:spcAft>
              <a:defRPr>
                <a:solidFill>
                  <a:schemeClr val="tx1"/>
                </a:solidFill>
                <a:latin typeface="Arial" charset="0"/>
                <a:ea typeface="MS PGothic" pitchFamily="34" charset="-128"/>
              </a:defRPr>
            </a:lvl9pPr>
          </a:lstStyle>
          <a:p>
            <a:fld id="{43B36277-706B-4F40-97BE-D551C9D1FF73}" type="slidenum">
              <a:rPr lang="en-US" smtClean="0"/>
              <a:pPr/>
              <a:t>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0139" indent="-284668">
              <a:defRPr>
                <a:solidFill>
                  <a:schemeClr val="tx1"/>
                </a:solidFill>
                <a:latin typeface="Arial" charset="0"/>
                <a:ea typeface="MS PGothic" pitchFamily="34" charset="-128"/>
              </a:defRPr>
            </a:lvl2pPr>
            <a:lvl3pPr marL="1138675" indent="-227735">
              <a:defRPr>
                <a:solidFill>
                  <a:schemeClr val="tx1"/>
                </a:solidFill>
                <a:latin typeface="Arial" charset="0"/>
                <a:ea typeface="MS PGothic" pitchFamily="34" charset="-128"/>
              </a:defRPr>
            </a:lvl3pPr>
            <a:lvl4pPr marL="1594144" indent="-227735">
              <a:defRPr>
                <a:solidFill>
                  <a:schemeClr val="tx1"/>
                </a:solidFill>
                <a:latin typeface="Arial" charset="0"/>
                <a:ea typeface="MS PGothic" pitchFamily="34" charset="-128"/>
              </a:defRPr>
            </a:lvl4pPr>
            <a:lvl5pPr marL="2049615" indent="-227735">
              <a:defRPr>
                <a:solidFill>
                  <a:schemeClr val="tx1"/>
                </a:solidFill>
                <a:latin typeface="Arial" charset="0"/>
                <a:ea typeface="MS PGothic" pitchFamily="34" charset="-128"/>
              </a:defRPr>
            </a:lvl5pPr>
            <a:lvl6pPr marL="2505084" indent="-227735" eaLnBrk="0" fontAlgn="base" hangingPunct="0">
              <a:spcBef>
                <a:spcPct val="0"/>
              </a:spcBef>
              <a:spcAft>
                <a:spcPct val="0"/>
              </a:spcAft>
              <a:defRPr>
                <a:solidFill>
                  <a:schemeClr val="tx1"/>
                </a:solidFill>
                <a:latin typeface="Arial" charset="0"/>
                <a:ea typeface="MS PGothic" pitchFamily="34" charset="-128"/>
              </a:defRPr>
            </a:lvl6pPr>
            <a:lvl7pPr marL="2960554" indent="-227735" eaLnBrk="0" fontAlgn="base" hangingPunct="0">
              <a:spcBef>
                <a:spcPct val="0"/>
              </a:spcBef>
              <a:spcAft>
                <a:spcPct val="0"/>
              </a:spcAft>
              <a:defRPr>
                <a:solidFill>
                  <a:schemeClr val="tx1"/>
                </a:solidFill>
                <a:latin typeface="Arial" charset="0"/>
                <a:ea typeface="MS PGothic" pitchFamily="34" charset="-128"/>
              </a:defRPr>
            </a:lvl7pPr>
            <a:lvl8pPr marL="3416024" indent="-227735" eaLnBrk="0" fontAlgn="base" hangingPunct="0">
              <a:spcBef>
                <a:spcPct val="0"/>
              </a:spcBef>
              <a:spcAft>
                <a:spcPct val="0"/>
              </a:spcAft>
              <a:defRPr>
                <a:solidFill>
                  <a:schemeClr val="tx1"/>
                </a:solidFill>
                <a:latin typeface="Arial" charset="0"/>
                <a:ea typeface="MS PGothic" pitchFamily="34" charset="-128"/>
              </a:defRPr>
            </a:lvl8pPr>
            <a:lvl9pPr marL="3871494" indent="-227735" eaLnBrk="0" fontAlgn="base" hangingPunct="0">
              <a:spcBef>
                <a:spcPct val="0"/>
              </a:spcBef>
              <a:spcAft>
                <a:spcPct val="0"/>
              </a:spcAft>
              <a:defRPr>
                <a:solidFill>
                  <a:schemeClr val="tx1"/>
                </a:solidFill>
                <a:latin typeface="Arial" charset="0"/>
                <a:ea typeface="MS PGothic" pitchFamily="34" charset="-128"/>
              </a:defRPr>
            </a:lvl9pPr>
          </a:lstStyle>
          <a:p>
            <a:fld id="{43B36277-706B-4F40-97BE-D551C9D1FF73}" type="slidenum">
              <a:rPr lang="en-US" smtClean="0"/>
              <a:pPr/>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0139" indent="-284668">
              <a:defRPr>
                <a:solidFill>
                  <a:schemeClr val="tx1"/>
                </a:solidFill>
                <a:latin typeface="Arial" charset="0"/>
                <a:ea typeface="MS PGothic" pitchFamily="34" charset="-128"/>
              </a:defRPr>
            </a:lvl2pPr>
            <a:lvl3pPr marL="1138675" indent="-227735">
              <a:defRPr>
                <a:solidFill>
                  <a:schemeClr val="tx1"/>
                </a:solidFill>
                <a:latin typeface="Arial" charset="0"/>
                <a:ea typeface="MS PGothic" pitchFamily="34" charset="-128"/>
              </a:defRPr>
            </a:lvl3pPr>
            <a:lvl4pPr marL="1594144" indent="-227735">
              <a:defRPr>
                <a:solidFill>
                  <a:schemeClr val="tx1"/>
                </a:solidFill>
                <a:latin typeface="Arial" charset="0"/>
                <a:ea typeface="MS PGothic" pitchFamily="34" charset="-128"/>
              </a:defRPr>
            </a:lvl4pPr>
            <a:lvl5pPr marL="2049615" indent="-227735">
              <a:defRPr>
                <a:solidFill>
                  <a:schemeClr val="tx1"/>
                </a:solidFill>
                <a:latin typeface="Arial" charset="0"/>
                <a:ea typeface="MS PGothic" pitchFamily="34" charset="-128"/>
              </a:defRPr>
            </a:lvl5pPr>
            <a:lvl6pPr marL="2505084" indent="-227735" eaLnBrk="0" fontAlgn="base" hangingPunct="0">
              <a:spcBef>
                <a:spcPct val="0"/>
              </a:spcBef>
              <a:spcAft>
                <a:spcPct val="0"/>
              </a:spcAft>
              <a:defRPr>
                <a:solidFill>
                  <a:schemeClr val="tx1"/>
                </a:solidFill>
                <a:latin typeface="Arial" charset="0"/>
                <a:ea typeface="MS PGothic" pitchFamily="34" charset="-128"/>
              </a:defRPr>
            </a:lvl6pPr>
            <a:lvl7pPr marL="2960554" indent="-227735" eaLnBrk="0" fontAlgn="base" hangingPunct="0">
              <a:spcBef>
                <a:spcPct val="0"/>
              </a:spcBef>
              <a:spcAft>
                <a:spcPct val="0"/>
              </a:spcAft>
              <a:defRPr>
                <a:solidFill>
                  <a:schemeClr val="tx1"/>
                </a:solidFill>
                <a:latin typeface="Arial" charset="0"/>
                <a:ea typeface="MS PGothic" pitchFamily="34" charset="-128"/>
              </a:defRPr>
            </a:lvl7pPr>
            <a:lvl8pPr marL="3416024" indent="-227735" eaLnBrk="0" fontAlgn="base" hangingPunct="0">
              <a:spcBef>
                <a:spcPct val="0"/>
              </a:spcBef>
              <a:spcAft>
                <a:spcPct val="0"/>
              </a:spcAft>
              <a:defRPr>
                <a:solidFill>
                  <a:schemeClr val="tx1"/>
                </a:solidFill>
                <a:latin typeface="Arial" charset="0"/>
                <a:ea typeface="MS PGothic" pitchFamily="34" charset="-128"/>
              </a:defRPr>
            </a:lvl8pPr>
            <a:lvl9pPr marL="3871494" indent="-227735" eaLnBrk="0" fontAlgn="base" hangingPunct="0">
              <a:spcBef>
                <a:spcPct val="0"/>
              </a:spcBef>
              <a:spcAft>
                <a:spcPct val="0"/>
              </a:spcAft>
              <a:defRPr>
                <a:solidFill>
                  <a:schemeClr val="tx1"/>
                </a:solidFill>
                <a:latin typeface="Arial" charset="0"/>
                <a:ea typeface="MS PGothic" pitchFamily="34" charset="-128"/>
              </a:defRPr>
            </a:lvl9pPr>
          </a:lstStyle>
          <a:p>
            <a:fld id="{43B36277-706B-4F40-97BE-D551C9D1FF73}"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registers are by name and not by date</a:t>
            </a:r>
            <a:r>
              <a:rPr lang="en-US" baseline="0" dirty="0" smtClean="0"/>
              <a:t> </a:t>
            </a:r>
            <a:r>
              <a:rPr lang="en-US" baseline="0" smtClean="0"/>
              <a:t>of vaccination</a:t>
            </a:r>
            <a:endParaRPr lang="en-US"/>
          </a:p>
        </p:txBody>
      </p:sp>
      <p:sp>
        <p:nvSpPr>
          <p:cNvPr id="4" name="Slide Number Placeholder 3"/>
          <p:cNvSpPr>
            <a:spLocks noGrp="1"/>
          </p:cNvSpPr>
          <p:nvPr>
            <p:ph type="sldNum" sz="quarter" idx="10"/>
          </p:nvPr>
        </p:nvSpPr>
        <p:spPr/>
        <p:txBody>
          <a:bodyPr/>
          <a:lstStyle/>
          <a:p>
            <a:fld id="{A9073209-92CF-4C86-964C-E9139BD730AF}" type="slidenum">
              <a:rPr lang="en-US" smtClean="0"/>
              <a:t>12</a:t>
            </a:fld>
            <a:endParaRPr lang="en-US"/>
          </a:p>
        </p:txBody>
      </p:sp>
    </p:spTree>
    <p:extLst>
      <p:ext uri="{BB962C8B-B14F-4D97-AF65-F5344CB8AC3E}">
        <p14:creationId xmlns:p14="http://schemas.microsoft.com/office/powerpoint/2010/main" val="347964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F6C46443-F7D1-4885-8EC4-171B6512168B}" type="slidenum">
              <a:rPr lang="en-US" altLang="en-US" smtClean="0"/>
              <a:pPr eaLnBrk="1" hangingPunct="1"/>
              <a:t>15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Administrative data</a:t>
            </a:r>
          </a:p>
          <a:p>
            <a:pPr lvl="1" eaLnBrk="1" hangingPunct="1"/>
            <a:r>
              <a:rPr lang="en-US" altLang="en-US" smtClean="0"/>
              <a:t># doses of each vaccine administered (BCG, DTP1-3, OPV0-3, measles, TT)</a:t>
            </a:r>
          </a:p>
          <a:p>
            <a:pPr lvl="1" eaLnBrk="1" hangingPunct="1"/>
            <a:r>
              <a:rPr lang="en-US" altLang="en-US" smtClean="0"/>
              <a:t>Usually split by child age    </a:t>
            </a:r>
            <a:r>
              <a:rPr lang="en-US" altLang="en-US" sz="1000"/>
              <a:t>(&lt; 1 yr;   </a:t>
            </a:r>
            <a:r>
              <a:rPr lang="en-US" altLang="en-US" sz="1000" u="sng"/>
              <a:t>&gt;</a:t>
            </a:r>
            <a:r>
              <a:rPr lang="en-US" altLang="en-US" sz="1000"/>
              <a:t> 1 yr)</a:t>
            </a:r>
          </a:p>
          <a:p>
            <a:pPr lvl="1" eaLnBrk="1" hangingPunct="1"/>
            <a:r>
              <a:rPr lang="en-US" altLang="en-US" smtClean="0"/>
              <a:t>Compiled on “tally sheets” at each health facility   (example)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0CDB1041-1E10-4771-9A65-570B85512BE4}" type="slidenum">
              <a:rPr lang="en-US" altLang="en-US" smtClean="0"/>
              <a:pPr eaLnBrk="1" hangingPunct="1"/>
              <a:t>16</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A6444B-D19A-4CB1-B0EF-63A05B8936CD}"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B6AC7-0776-47FC-8430-D9158B5BC80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6444B-D19A-4CB1-B0EF-63A05B8936CD}"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6444B-D19A-4CB1-B0EF-63A05B8936CD}"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578795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6444B-D19A-4CB1-B0EF-63A05B8936CD}"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6444B-D19A-4CB1-B0EF-63A05B8936CD}"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B6AC7-0776-47FC-8430-D9158B5BC80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6444B-D19A-4CB1-B0EF-63A05B8936CD}"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A6444B-D19A-4CB1-B0EF-63A05B8936CD}" type="datetimeFigureOut">
              <a:rPr lang="en-US" smtClean="0"/>
              <a:t>3/25/2014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B6AC7-0776-47FC-8430-D9158B5BC80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6444B-D19A-4CB1-B0EF-63A05B8936CD}" type="datetimeFigureOut">
              <a:rPr lang="en-US" smtClean="0"/>
              <a:t>3/25/2014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6444B-D19A-4CB1-B0EF-63A05B8936CD}" type="datetimeFigureOut">
              <a:rPr lang="en-US" smtClean="0"/>
              <a:t>3/25/2014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6444B-D19A-4CB1-B0EF-63A05B8936CD}"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B6AC7-0776-47FC-8430-D9158B5BC80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6444B-D19A-4CB1-B0EF-63A05B8936CD}"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B6AC7-0776-47FC-8430-D9158B5BC8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AA6444B-D19A-4CB1-B0EF-63A05B8936CD}" type="datetimeFigureOut">
              <a:rPr lang="en-US" smtClean="0"/>
              <a:t>3/25/2014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EEB6AC7-0776-47FC-8430-D9158B5BC8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Information Systems for Immunization Services</a:t>
            </a:r>
            <a:endParaRPr lang="en-US" dirty="0"/>
          </a:p>
        </p:txBody>
      </p:sp>
      <p:sp>
        <p:nvSpPr>
          <p:cNvPr id="3" name="Subtitle 2"/>
          <p:cNvSpPr>
            <a:spLocks noGrp="1"/>
          </p:cNvSpPr>
          <p:nvPr>
            <p:ph type="subTitle" idx="1"/>
          </p:nvPr>
        </p:nvSpPr>
        <p:spPr/>
        <p:txBody>
          <a:bodyPr/>
          <a:lstStyle/>
          <a:p>
            <a:r>
              <a:rPr lang="en-US" dirty="0" smtClean="0"/>
              <a:t>IPV Global Workshop</a:t>
            </a:r>
          </a:p>
          <a:p>
            <a:r>
              <a:rPr lang="en-US" dirty="0" smtClean="0"/>
              <a:t>March 2014</a:t>
            </a:r>
            <a:endParaRPr lang="en-US" dirty="0"/>
          </a:p>
        </p:txBody>
      </p:sp>
    </p:spTree>
    <p:extLst>
      <p:ext uri="{BB962C8B-B14F-4D97-AF65-F5344CB8AC3E}">
        <p14:creationId xmlns:p14="http://schemas.microsoft.com/office/powerpoint/2010/main" val="5787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p:cNvSpPr>
          <p:nvPr/>
        </p:nvSpPr>
        <p:spPr bwMode="auto">
          <a:xfrm>
            <a:off x="457200" y="274638"/>
            <a:ext cx="8229600" cy="639762"/>
          </a:xfrm>
          <a:prstGeom prst="rect">
            <a:avLst/>
          </a:prstGeom>
          <a:extLst/>
        </p:spPr>
        <p:txBody>
          <a:bodyPr anchor="b" anchorCtr="0"/>
          <a:lstStyle/>
          <a:p>
            <a:pPr algn="ctr" eaLnBrk="1" hangingPunct="1">
              <a:lnSpc>
                <a:spcPts val="3000"/>
              </a:lnSpc>
            </a:pPr>
            <a:r>
              <a:rPr lang="en-US" sz="2800" b="1" dirty="0" smtClean="0">
                <a:latin typeface="+mj-lt"/>
                <a:ea typeface="+mj-ea"/>
                <a:cs typeface="+mj-cs"/>
              </a:rPr>
              <a:t>Data </a:t>
            </a:r>
            <a:r>
              <a:rPr lang="en-US" sz="2800" b="1" dirty="0">
                <a:latin typeface="+mj-lt"/>
                <a:ea typeface="+mj-ea"/>
                <a:cs typeface="+mj-cs"/>
              </a:rPr>
              <a:t>Management Cycle</a:t>
            </a:r>
          </a:p>
        </p:txBody>
      </p:sp>
      <p:grpSp>
        <p:nvGrpSpPr>
          <p:cNvPr id="4" name="Group 3"/>
          <p:cNvGrpSpPr/>
          <p:nvPr/>
        </p:nvGrpSpPr>
        <p:grpSpPr>
          <a:xfrm rot="5895183">
            <a:off x="6428169" y="4684413"/>
            <a:ext cx="1438275" cy="1103313"/>
            <a:chOff x="120468" y="5136028"/>
            <a:chExt cx="1438275" cy="1103313"/>
          </a:xfrm>
        </p:grpSpPr>
        <p:sp>
          <p:nvSpPr>
            <p:cNvPr id="14341" name="AutoShape 5"/>
            <p:cNvSpPr>
              <a:spLocks noChangeArrowheads="1"/>
            </p:cNvSpPr>
            <p:nvPr/>
          </p:nvSpPr>
          <p:spPr bwMode="auto">
            <a:xfrm rot="1828400">
              <a:off x="120468" y="5705941"/>
              <a:ext cx="12192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7" name="AutoShape 18"/>
            <p:cNvSpPr>
              <a:spLocks noChangeArrowheads="1"/>
            </p:cNvSpPr>
            <p:nvPr/>
          </p:nvSpPr>
          <p:spPr bwMode="auto">
            <a:xfrm rot="18011968">
              <a:off x="568143" y="4755028"/>
              <a:ext cx="609600" cy="1371600"/>
            </a:xfrm>
            <a:prstGeom prst="upArrow">
              <a:avLst>
                <a:gd name="adj1" fmla="val 50000"/>
                <a:gd name="adj2" fmla="val 56250"/>
              </a:avLst>
            </a:prstGeom>
            <a:solidFill>
              <a:srgbClr val="99CC00"/>
            </a:solidFill>
            <a:ln w="9525">
              <a:solidFill>
                <a:schemeClr val="tx1"/>
              </a:solidFill>
              <a:miter lim="800000"/>
              <a:headEnd/>
              <a:tailEnd/>
            </a:ln>
          </p:spPr>
          <p:txBody>
            <a:bodyPr vert="vert270" wrap="none" anchor="ctr"/>
            <a:lstStyle/>
            <a:p>
              <a:pPr algn="ctr"/>
              <a:r>
                <a:rPr lang="en-US" dirty="0"/>
                <a:t>Feed Back</a:t>
              </a:r>
            </a:p>
          </p:txBody>
        </p:sp>
      </p:grpSp>
      <p:sp>
        <p:nvSpPr>
          <p:cNvPr id="20" name="Rectangle 19"/>
          <p:cNvSpPr>
            <a:spLocks noChangeArrowheads="1"/>
          </p:cNvSpPr>
          <p:nvPr/>
        </p:nvSpPr>
        <p:spPr bwMode="auto">
          <a:xfrm>
            <a:off x="3860233" y="5576183"/>
            <a:ext cx="2446095" cy="673597"/>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smtClean="0">
                <a:solidFill>
                  <a:schemeClr val="tx1">
                    <a:lumMod val="95000"/>
                    <a:lumOff val="5000"/>
                  </a:schemeClr>
                </a:solidFill>
                <a:latin typeface="+mn-lt"/>
              </a:rPr>
              <a:t>Electronic Data Entry</a:t>
            </a:r>
          </a:p>
          <a:p>
            <a:pPr algn="ctr" eaLnBrk="0" hangingPunct="0"/>
            <a:r>
              <a:rPr lang="en-US" dirty="0" smtClean="0">
                <a:solidFill>
                  <a:schemeClr val="tx1">
                    <a:lumMod val="95000"/>
                    <a:lumOff val="5000"/>
                  </a:schemeClr>
                </a:solidFill>
                <a:latin typeface="+mn-lt"/>
              </a:rPr>
              <a:t> &amp; Management</a:t>
            </a:r>
            <a:endParaRPr lang="en-US" dirty="0">
              <a:solidFill>
                <a:schemeClr val="tx1">
                  <a:lumMod val="95000"/>
                  <a:lumOff val="5000"/>
                </a:schemeClr>
              </a:solidFill>
              <a:latin typeface="+mn-lt"/>
            </a:endParaRPr>
          </a:p>
        </p:txBody>
      </p:sp>
      <p:pic>
        <p:nvPicPr>
          <p:cNvPr id="21" name="Picture 20"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403" y="5197284"/>
            <a:ext cx="1152890" cy="120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4"/>
          <p:cNvSpPr>
            <a:spLocks noChangeArrowheads="1"/>
          </p:cNvSpPr>
          <p:nvPr/>
        </p:nvSpPr>
        <p:spPr bwMode="auto">
          <a:xfrm rot="5400000">
            <a:off x="6776450" y="2641912"/>
            <a:ext cx="1066800"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8" name="AutoShape 19"/>
          <p:cNvSpPr>
            <a:spLocks noChangeArrowheads="1"/>
          </p:cNvSpPr>
          <p:nvPr/>
        </p:nvSpPr>
        <p:spPr bwMode="auto">
          <a:xfrm>
            <a:off x="7560675" y="2228849"/>
            <a:ext cx="685800" cy="1146052"/>
          </a:xfrm>
          <a:prstGeom prst="upArrow">
            <a:avLst>
              <a:gd name="adj1" fmla="val 50000"/>
              <a:gd name="adj2" fmla="val 44444"/>
            </a:avLst>
          </a:prstGeom>
          <a:solidFill>
            <a:srgbClr val="99CC00"/>
          </a:solidFill>
          <a:ln w="9525">
            <a:solidFill>
              <a:schemeClr val="tx1"/>
            </a:solidFill>
            <a:miter lim="800000"/>
            <a:headEnd/>
            <a:tailEnd/>
          </a:ln>
        </p:spPr>
        <p:txBody>
          <a:bodyPr vert="eaVert" wrap="none" anchor="ctr"/>
          <a:lstStyle/>
          <a:p>
            <a:pPr algn="ctr"/>
            <a:r>
              <a:rPr lang="en-US" sz="1400" dirty="0"/>
              <a:t>Feed Back</a:t>
            </a:r>
          </a:p>
        </p:txBody>
      </p:sp>
      <p:sp>
        <p:nvSpPr>
          <p:cNvPr id="22" name="Form"/>
          <p:cNvSpPr>
            <a:spLocks noEditPoints="1" noChangeArrowheads="1"/>
          </p:cNvSpPr>
          <p:nvPr/>
        </p:nvSpPr>
        <p:spPr bwMode="auto">
          <a:xfrm>
            <a:off x="5780645" y="3056814"/>
            <a:ext cx="1007824" cy="143139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sz="2000" dirty="0"/>
          </a:p>
        </p:txBody>
      </p:sp>
      <p:pic>
        <p:nvPicPr>
          <p:cNvPr id="23" name="Picture 22" descr="j02407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8987" y="914400"/>
            <a:ext cx="1075013" cy="17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6490704" y="1176354"/>
            <a:ext cx="2250807" cy="105249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chemeClr val="tx1">
                    <a:lumMod val="95000"/>
                    <a:lumOff val="5000"/>
                  </a:schemeClr>
                </a:solidFill>
                <a:latin typeface="+mn-lt"/>
              </a:rPr>
              <a:t>Data </a:t>
            </a:r>
            <a:r>
              <a:rPr lang="en-US" dirty="0" smtClean="0">
                <a:solidFill>
                  <a:schemeClr val="tx1">
                    <a:lumMod val="95000"/>
                    <a:lumOff val="5000"/>
                  </a:schemeClr>
                </a:solidFill>
                <a:latin typeface="+mn-lt"/>
              </a:rPr>
              <a:t>Collection/</a:t>
            </a:r>
            <a:endParaRPr lang="en-US" dirty="0">
              <a:solidFill>
                <a:schemeClr val="tx1">
                  <a:lumMod val="95000"/>
                  <a:lumOff val="5000"/>
                </a:schemeClr>
              </a:solidFill>
              <a:latin typeface="+mn-lt"/>
            </a:endParaRPr>
          </a:p>
          <a:p>
            <a:pPr algn="ctr" eaLnBrk="0" hangingPunct="0"/>
            <a:r>
              <a:rPr lang="en-US" dirty="0">
                <a:solidFill>
                  <a:schemeClr val="tx1">
                    <a:lumMod val="95000"/>
                    <a:lumOff val="5000"/>
                  </a:schemeClr>
                </a:solidFill>
                <a:latin typeface="+mn-lt"/>
              </a:rPr>
              <a:t>Record </a:t>
            </a:r>
            <a:r>
              <a:rPr lang="en-US" dirty="0" smtClean="0">
                <a:solidFill>
                  <a:schemeClr val="tx1">
                    <a:lumMod val="95000"/>
                    <a:lumOff val="5000"/>
                  </a:schemeClr>
                </a:solidFill>
                <a:latin typeface="+mn-lt"/>
              </a:rPr>
              <a:t>Keeping/</a:t>
            </a:r>
          </a:p>
          <a:p>
            <a:pPr algn="ctr" eaLnBrk="0" hangingPunct="0"/>
            <a:r>
              <a:rPr lang="en-US" dirty="0" smtClean="0">
                <a:solidFill>
                  <a:schemeClr val="tx1">
                    <a:lumMod val="95000"/>
                    <a:lumOff val="5000"/>
                  </a:schemeClr>
                </a:solidFill>
                <a:latin typeface="+mn-lt"/>
              </a:rPr>
              <a:t>Archiving</a:t>
            </a:r>
            <a:endParaRPr lang="en-US" dirty="0">
              <a:solidFill>
                <a:schemeClr val="tx1">
                  <a:lumMod val="95000"/>
                  <a:lumOff val="5000"/>
                </a:schemeClr>
              </a:solidFill>
              <a:latin typeface="+mn-lt"/>
            </a:endParaRPr>
          </a:p>
        </p:txBody>
      </p:sp>
      <p:sp>
        <p:nvSpPr>
          <p:cNvPr id="25" name="Rectangle 24"/>
          <p:cNvSpPr>
            <a:spLocks noChangeArrowheads="1"/>
          </p:cNvSpPr>
          <p:nvPr/>
        </p:nvSpPr>
        <p:spPr bwMode="auto">
          <a:xfrm>
            <a:off x="6370069" y="3454423"/>
            <a:ext cx="188579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chemeClr val="tx1">
                    <a:lumMod val="95000"/>
                    <a:lumOff val="5000"/>
                  </a:schemeClr>
                </a:solidFill>
                <a:latin typeface="+mn-lt"/>
              </a:rPr>
              <a:t>Data Reporting</a:t>
            </a:r>
          </a:p>
        </p:txBody>
      </p:sp>
      <p:sp>
        <p:nvSpPr>
          <p:cNvPr id="19" name="AutoShape 6"/>
          <p:cNvSpPr>
            <a:spLocks noChangeArrowheads="1"/>
          </p:cNvSpPr>
          <p:nvPr/>
        </p:nvSpPr>
        <p:spPr bwMode="auto">
          <a:xfrm rot="13711514">
            <a:off x="1097406" y="5193377"/>
            <a:ext cx="1143000" cy="5175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26" name="AutoShape 20"/>
          <p:cNvSpPr>
            <a:spLocks noChangeArrowheads="1"/>
          </p:cNvSpPr>
          <p:nvPr/>
        </p:nvSpPr>
        <p:spPr bwMode="auto">
          <a:xfrm rot="8311514">
            <a:off x="1929256" y="4833015"/>
            <a:ext cx="609600" cy="1219200"/>
          </a:xfrm>
          <a:prstGeom prst="upArrow">
            <a:avLst>
              <a:gd name="adj1" fmla="val 50000"/>
              <a:gd name="adj2" fmla="val 50000"/>
            </a:avLst>
          </a:prstGeom>
          <a:solidFill>
            <a:srgbClr val="99CC00"/>
          </a:solidFill>
          <a:ln w="9525">
            <a:solidFill>
              <a:schemeClr val="tx1"/>
            </a:solidFill>
            <a:miter lim="800000"/>
            <a:headEnd/>
            <a:tailEnd/>
          </a:ln>
        </p:spPr>
        <p:txBody>
          <a:bodyPr vert="vert270" wrap="none" anchor="ctr"/>
          <a:lstStyle/>
          <a:p>
            <a:pPr algn="ctr"/>
            <a:r>
              <a:rPr lang="en-US" sz="1600" dirty="0"/>
              <a:t>Feed Back</a:t>
            </a:r>
          </a:p>
        </p:txBody>
      </p:sp>
      <p:pic>
        <p:nvPicPr>
          <p:cNvPr id="27" name="Picture 26" descr="dataanalysis2.jpg"/>
          <p:cNvPicPr>
            <a:picLocks noChangeAspect="1"/>
          </p:cNvPicPr>
          <p:nvPr/>
        </p:nvPicPr>
        <p:blipFill>
          <a:blip r:embed="rId5" cstate="print"/>
          <a:stretch>
            <a:fillRect/>
          </a:stretch>
        </p:blipFill>
        <p:spPr>
          <a:xfrm>
            <a:off x="676901" y="3783174"/>
            <a:ext cx="2178349" cy="1071972"/>
          </a:xfrm>
          <a:prstGeom prst="rect">
            <a:avLst/>
          </a:prstGeom>
        </p:spPr>
      </p:pic>
      <p:sp>
        <p:nvSpPr>
          <p:cNvPr id="28" name="Rectangle 27"/>
          <p:cNvSpPr>
            <a:spLocks noChangeArrowheads="1"/>
          </p:cNvSpPr>
          <p:nvPr/>
        </p:nvSpPr>
        <p:spPr bwMode="auto">
          <a:xfrm>
            <a:off x="253285" y="3682985"/>
            <a:ext cx="1752577"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chemeClr val="tx1">
                    <a:lumMod val="95000"/>
                    <a:lumOff val="5000"/>
                  </a:schemeClr>
                </a:solidFill>
                <a:latin typeface="+mn-lt"/>
              </a:rPr>
              <a:t>Data Analysis</a:t>
            </a:r>
          </a:p>
        </p:txBody>
      </p:sp>
      <p:sp>
        <p:nvSpPr>
          <p:cNvPr id="29" name="AutoShape 7"/>
          <p:cNvSpPr>
            <a:spLocks noChangeArrowheads="1"/>
          </p:cNvSpPr>
          <p:nvPr/>
        </p:nvSpPr>
        <p:spPr bwMode="auto">
          <a:xfrm rot="-5400000">
            <a:off x="1010879" y="2701948"/>
            <a:ext cx="1066800" cy="4381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pic>
        <p:nvPicPr>
          <p:cNvPr id="30" name="Picture 29" descr="j02330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3283" y="1141885"/>
            <a:ext cx="1320861" cy="137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j04067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680" y="1102904"/>
            <a:ext cx="1062797" cy="116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1086924" y="1297811"/>
            <a:ext cx="156118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chemeClr val="tx1">
                    <a:lumMod val="95000"/>
                    <a:lumOff val="5000"/>
                  </a:schemeClr>
                </a:solidFill>
                <a:latin typeface="+mn-lt"/>
              </a:rPr>
              <a:t>Data Use</a:t>
            </a:r>
          </a:p>
        </p:txBody>
      </p:sp>
      <p:sp>
        <p:nvSpPr>
          <p:cNvPr id="33" name="Hexagon 23"/>
          <p:cNvSpPr>
            <a:spLocks noChangeArrowheads="1"/>
          </p:cNvSpPr>
          <p:nvPr/>
        </p:nvSpPr>
        <p:spPr bwMode="auto">
          <a:xfrm>
            <a:off x="3144705" y="2514728"/>
            <a:ext cx="2575755" cy="2113625"/>
          </a:xfrm>
          <a:prstGeom prst="hexagon">
            <a:avLst>
              <a:gd name="adj" fmla="val 25000"/>
              <a:gd name="vf" fmla="val 115470"/>
            </a:avLst>
          </a:prstGeom>
          <a:solidFill>
            <a:schemeClr val="accent2"/>
          </a:solidFill>
          <a:ln w="9525" algn="ctr">
            <a:solidFill>
              <a:schemeClr val="tx1"/>
            </a:solidFill>
            <a:round/>
            <a:headEnd/>
            <a:tailEnd/>
          </a:ln>
        </p:spPr>
        <p:txBody>
          <a:bodyPr anchor="ctr"/>
          <a:lstStyle/>
          <a:p>
            <a:pPr algn="ctr"/>
            <a:r>
              <a:rPr lang="en-US" sz="1600" b="1" dirty="0">
                <a:solidFill>
                  <a:schemeClr val="bg1"/>
                </a:solidFill>
                <a:latin typeface="+mn-lt"/>
              </a:rPr>
              <a:t>Cross Cutting: </a:t>
            </a:r>
            <a:r>
              <a:rPr lang="en-US" sz="1600" b="1" u="sng" dirty="0">
                <a:solidFill>
                  <a:schemeClr val="bg1"/>
                </a:solidFill>
                <a:latin typeface="+mn-lt"/>
              </a:rPr>
              <a:t>Collection</a:t>
            </a:r>
            <a:r>
              <a:rPr lang="en-US" sz="1600" b="1" dirty="0">
                <a:solidFill>
                  <a:schemeClr val="bg1"/>
                </a:solidFill>
                <a:latin typeface="+mn-lt"/>
              </a:rPr>
              <a:t> of </a:t>
            </a:r>
            <a:r>
              <a:rPr lang="en-US" sz="1600" b="1" u="sng" dirty="0" smtClean="0">
                <a:solidFill>
                  <a:schemeClr val="bg1"/>
                </a:solidFill>
                <a:latin typeface="+mn-lt"/>
              </a:rPr>
              <a:t>Quality Data</a:t>
            </a:r>
            <a:endParaRPr lang="en-US" sz="1600" b="1" u="sng" dirty="0">
              <a:solidFill>
                <a:schemeClr val="bg1"/>
              </a:solidFill>
              <a:latin typeface="+mn-lt"/>
            </a:endParaRPr>
          </a:p>
          <a:p>
            <a:pPr algn="ctr"/>
            <a:r>
              <a:rPr lang="en-US" sz="1600" b="1" dirty="0">
                <a:solidFill>
                  <a:schemeClr val="bg1"/>
                </a:solidFill>
                <a:latin typeface="+mn-lt"/>
              </a:rPr>
              <a:t> - accurate, reliable, representative </a:t>
            </a:r>
          </a:p>
        </p:txBody>
      </p:sp>
    </p:spTree>
    <p:extLst>
      <p:ext uri="{BB962C8B-B14F-4D97-AF65-F5344CB8AC3E}">
        <p14:creationId xmlns:p14="http://schemas.microsoft.com/office/powerpoint/2010/main" val="252166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Recording Information During a Vaccination Visit</a:t>
            </a:r>
            <a:endParaRPr lang="en-US" dirty="0"/>
          </a:p>
        </p:txBody>
      </p:sp>
      <p:sp>
        <p:nvSpPr>
          <p:cNvPr id="3" name="Content Placeholder 2"/>
          <p:cNvSpPr>
            <a:spLocks noGrp="1"/>
          </p:cNvSpPr>
          <p:nvPr>
            <p:ph idx="1"/>
          </p:nvPr>
        </p:nvSpPr>
        <p:spPr/>
        <p:txBody>
          <a:bodyPr>
            <a:normAutofit lnSpcReduction="10000"/>
          </a:bodyPr>
          <a:lstStyle/>
          <a:p>
            <a:r>
              <a:rPr lang="en-US" dirty="0" smtClean="0"/>
              <a:t>The immunization register</a:t>
            </a:r>
          </a:p>
          <a:p>
            <a:pPr lvl="1"/>
            <a:r>
              <a:rPr lang="en-US" dirty="0" smtClean="0"/>
              <a:t>Used to record beneficiary information:</a:t>
            </a:r>
          </a:p>
          <a:p>
            <a:pPr lvl="2"/>
            <a:r>
              <a:rPr lang="en-US" dirty="0" smtClean="0"/>
              <a:t>Beneficiary name, address, phone, parents’ info, DOB</a:t>
            </a:r>
          </a:p>
          <a:p>
            <a:pPr lvl="2"/>
            <a:r>
              <a:rPr lang="en-US" dirty="0" smtClean="0"/>
              <a:t>Dates when vaccines are received</a:t>
            </a:r>
          </a:p>
          <a:p>
            <a:r>
              <a:rPr lang="en-US" dirty="0" smtClean="0"/>
              <a:t>Tally sheets</a:t>
            </a:r>
          </a:p>
          <a:p>
            <a:pPr lvl="1"/>
            <a:r>
              <a:rPr lang="en-US" dirty="0" smtClean="0"/>
              <a:t>Used to record number of doses administered in an immunization session</a:t>
            </a:r>
          </a:p>
          <a:p>
            <a:pPr lvl="2"/>
            <a:r>
              <a:rPr lang="en-US" dirty="0" smtClean="0"/>
              <a:t>No child information, just number of doses given for each vaccine within a single immunization session</a:t>
            </a:r>
          </a:p>
          <a:p>
            <a:pPr lvl="1"/>
            <a:r>
              <a:rPr lang="en-US" dirty="0" smtClean="0"/>
              <a:t>Tally sheet data is consolidated into monthly reporting </a:t>
            </a:r>
            <a:r>
              <a:rPr lang="en-US" dirty="0" smtClean="0"/>
              <a:t>forms</a:t>
            </a:r>
          </a:p>
          <a:p>
            <a:r>
              <a:rPr lang="en-US" dirty="0" smtClean="0"/>
              <a:t>Vaccination cards</a:t>
            </a:r>
          </a:p>
          <a:p>
            <a:pPr lvl="1"/>
            <a:r>
              <a:rPr lang="en-US" dirty="0" smtClean="0"/>
              <a:t>Used by parents to maintain health records at home</a:t>
            </a:r>
          </a:p>
          <a:p>
            <a:pPr lvl="2"/>
            <a:r>
              <a:rPr lang="en-US" dirty="0" smtClean="0"/>
              <a:t>Record date of each vaccination dose; use as a reminder for when to return</a:t>
            </a:r>
            <a:endParaRPr lang="en-US" dirty="0" smtClean="0"/>
          </a:p>
          <a:p>
            <a:pPr marL="457200" lvl="1" indent="0">
              <a:buNone/>
            </a:pPr>
            <a:endParaRPr lang="en-US" dirty="0"/>
          </a:p>
        </p:txBody>
      </p:sp>
    </p:spTree>
    <p:extLst>
      <p:ext uri="{BB962C8B-B14F-4D97-AF65-F5344CB8AC3E}">
        <p14:creationId xmlns:p14="http://schemas.microsoft.com/office/powerpoint/2010/main" val="3049071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EPI Register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cstate="print"/>
          <a:srcRect/>
          <a:stretch>
            <a:fillRect/>
          </a:stretch>
        </p:blipFill>
        <p:spPr bwMode="auto">
          <a:xfrm rot="5400000">
            <a:off x="1943098" y="-1028699"/>
            <a:ext cx="7543802" cy="11430001"/>
          </a:xfrm>
          <a:prstGeom prst="rect">
            <a:avLst/>
          </a:prstGeom>
          <a:noFill/>
          <a:ln w="9525">
            <a:noFill/>
            <a:miter lim="800000"/>
            <a:headEnd/>
            <a:tailEnd/>
          </a:ln>
        </p:spPr>
      </p:pic>
    </p:spTree>
    <p:extLst>
      <p:ext uri="{BB962C8B-B14F-4D97-AF65-F5344CB8AC3E}">
        <p14:creationId xmlns:p14="http://schemas.microsoft.com/office/powerpoint/2010/main" val="2509425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2400" dirty="0" smtClean="0"/>
              <a:t>Tally Sheet Example</a:t>
            </a:r>
            <a:endParaRPr lang="en-US" sz="2400"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1447800" y="762000"/>
            <a:ext cx="6096002" cy="6248400"/>
          </a:xfrm>
          <a:prstGeom prst="rect">
            <a:avLst/>
          </a:prstGeom>
          <a:noFill/>
          <a:ln w="9525">
            <a:noFill/>
            <a:miter lim="800000"/>
            <a:headEnd/>
            <a:tailEnd/>
          </a:ln>
        </p:spPr>
      </p:pic>
    </p:spTree>
    <p:extLst>
      <p:ext uri="{BB962C8B-B14F-4D97-AF65-F5344CB8AC3E}">
        <p14:creationId xmlns:p14="http://schemas.microsoft.com/office/powerpoint/2010/main" val="3861564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638627" cy="868362"/>
          </a:xfrm>
        </p:spPr>
        <p:txBody>
          <a:bodyPr anchor="ctr"/>
          <a:lstStyle/>
          <a:p>
            <a:r>
              <a:rPr lang="en-US" dirty="0" smtClean="0"/>
              <a:t>Data recording practice example</a:t>
            </a:r>
            <a:endParaRPr lang="en-US" dirty="0"/>
          </a:p>
        </p:txBody>
      </p:sp>
      <p:pic>
        <p:nvPicPr>
          <p:cNvPr id="5" name="Picture 4" descr="\\cdc\project\CGH_GID_SQD\DataPhotos\Uganda\IMG_9571.jpg"/>
          <p:cNvPicPr/>
          <p:nvPr/>
        </p:nvPicPr>
        <p:blipFill rotWithShape="1">
          <a:blip r:embed="rId2" cstate="print">
            <a:extLst>
              <a:ext uri="{28A0092B-C50C-407E-A947-70E740481C1C}">
                <a14:useLocalDpi xmlns:a14="http://schemas.microsoft.com/office/drawing/2010/main" val="0"/>
              </a:ext>
            </a:extLst>
          </a:blip>
          <a:srcRect l="2138" r="-1704"/>
          <a:stretch/>
        </p:blipFill>
        <p:spPr bwMode="auto">
          <a:xfrm>
            <a:off x="381001" y="1752600"/>
            <a:ext cx="4104456" cy="3324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2"/>
          <p:cNvSpPr txBox="1"/>
          <p:nvPr/>
        </p:nvSpPr>
        <p:spPr>
          <a:xfrm>
            <a:off x="381000" y="5257800"/>
            <a:ext cx="4104456"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u="sng" dirty="0" smtClean="0">
                <a:solidFill>
                  <a:srgbClr val="000000"/>
                </a:solidFill>
                <a:latin typeface="Calibri" pitchFamily="34" charset="0"/>
              </a:rPr>
              <a:t>Example:  Poor recording practice</a:t>
            </a:r>
            <a:r>
              <a:rPr lang="en-US" dirty="0" smtClean="0">
                <a:solidFill>
                  <a:srgbClr val="000000"/>
                </a:solidFill>
                <a:latin typeface="Calibri" pitchFamily="34" charset="0"/>
              </a:rPr>
              <a:t>	</a:t>
            </a:r>
          </a:p>
          <a:p>
            <a:pPr marL="285750" indent="-285750">
              <a:buFont typeface="Wingdings" pitchFamily="2" charset="2"/>
              <a:buChar char="ü"/>
            </a:pPr>
            <a:r>
              <a:rPr lang="en-US" dirty="0" smtClean="0">
                <a:solidFill>
                  <a:srgbClr val="000000"/>
                </a:solidFill>
                <a:latin typeface="Calibri" pitchFamily="34" charset="0"/>
              </a:rPr>
              <a:t>Use of </a:t>
            </a:r>
            <a:r>
              <a:rPr lang="en-US" dirty="0" smtClean="0">
                <a:solidFill>
                  <a:srgbClr val="080808"/>
                </a:solidFill>
                <a:latin typeface="Calibri" pitchFamily="34" charset="0"/>
              </a:rPr>
              <a:t>standard</a:t>
            </a:r>
            <a:r>
              <a:rPr lang="en-US" dirty="0" smtClean="0">
                <a:solidFill>
                  <a:schemeClr val="tx2"/>
                </a:solidFill>
                <a:latin typeface="Calibri" pitchFamily="34" charset="0"/>
              </a:rPr>
              <a:t> </a:t>
            </a:r>
            <a:r>
              <a:rPr lang="en-US" dirty="0" smtClean="0">
                <a:solidFill>
                  <a:srgbClr val="000000"/>
                </a:solidFill>
                <a:latin typeface="Calibri" pitchFamily="34" charset="0"/>
              </a:rPr>
              <a:t>form</a:t>
            </a:r>
          </a:p>
          <a:p>
            <a:pPr marL="285750" indent="-285750">
              <a:buFont typeface="Arial" pitchFamily="34" charset="0"/>
              <a:buChar char="•"/>
            </a:pPr>
            <a:r>
              <a:rPr lang="en-US" dirty="0" smtClean="0">
                <a:solidFill>
                  <a:srgbClr val="000000"/>
                </a:solidFill>
                <a:latin typeface="Calibri" pitchFamily="34" charset="0"/>
              </a:rPr>
              <a:t>Handwriting </a:t>
            </a:r>
            <a:r>
              <a:rPr lang="en-US" b="1" dirty="0" smtClean="0">
                <a:solidFill>
                  <a:srgbClr val="FF0000"/>
                </a:solidFill>
                <a:latin typeface="Calibri" pitchFamily="34" charset="0"/>
              </a:rPr>
              <a:t>NOT</a:t>
            </a:r>
            <a:r>
              <a:rPr lang="en-US" dirty="0" smtClean="0">
                <a:solidFill>
                  <a:srgbClr val="000000"/>
                </a:solidFill>
                <a:latin typeface="Calibri" pitchFamily="34" charset="0"/>
              </a:rPr>
              <a:t> clear</a:t>
            </a:r>
          </a:p>
          <a:p>
            <a:pPr marL="285750" indent="-285750">
              <a:buFont typeface="Arial" pitchFamily="34" charset="0"/>
              <a:buChar char="•"/>
            </a:pPr>
            <a:r>
              <a:rPr lang="en-US" dirty="0" smtClean="0">
                <a:solidFill>
                  <a:srgbClr val="000000"/>
                </a:solidFill>
                <a:latin typeface="Calibri" pitchFamily="34" charset="0"/>
              </a:rPr>
              <a:t>1 tally sheet </a:t>
            </a:r>
            <a:r>
              <a:rPr lang="en-US" b="1" dirty="0" smtClean="0">
                <a:solidFill>
                  <a:srgbClr val="FF0000"/>
                </a:solidFill>
                <a:latin typeface="Calibri" pitchFamily="34" charset="0"/>
              </a:rPr>
              <a:t>≠</a:t>
            </a:r>
            <a:r>
              <a:rPr lang="en-US" dirty="0" smtClean="0">
                <a:solidFill>
                  <a:srgbClr val="000000"/>
                </a:solidFill>
                <a:latin typeface="Calibri" pitchFamily="34" charset="0"/>
              </a:rPr>
              <a:t> immunization session</a:t>
            </a:r>
            <a:r>
              <a:rPr lang="en-US" dirty="0" smtClean="0">
                <a:solidFill>
                  <a:srgbClr val="000000"/>
                </a:solidFill>
              </a:rPr>
              <a:t>	</a:t>
            </a:r>
            <a:endParaRPr lang="en-US" dirty="0">
              <a:solidFill>
                <a:srgbClr val="000000"/>
              </a:solidFill>
            </a:endParaRPr>
          </a:p>
        </p:txBody>
      </p:sp>
      <p:pic>
        <p:nvPicPr>
          <p:cNvPr id="8" name="Picture 7" descr="\\cdc\project\CGH_GID_SQD\DataPhotos\NIEPhotos\NIE_tally fixed post.JPG"/>
          <p:cNvPicPr/>
          <p:nvPr/>
        </p:nvPicPr>
        <p:blipFill rotWithShape="1">
          <a:blip r:embed="rId3" cstate="print">
            <a:extLst>
              <a:ext uri="{28A0092B-C50C-407E-A947-70E740481C1C}">
                <a14:useLocalDpi xmlns:a14="http://schemas.microsoft.com/office/drawing/2010/main" val="0"/>
              </a:ext>
            </a:extLst>
          </a:blip>
          <a:srcRect l="6893" t="10686" r="31335" b="29567"/>
          <a:stretch/>
        </p:blipFill>
        <p:spPr bwMode="auto">
          <a:xfrm>
            <a:off x="4784542" y="1752600"/>
            <a:ext cx="3978458" cy="3324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9" name="TextBox 9"/>
          <p:cNvSpPr txBox="1"/>
          <p:nvPr/>
        </p:nvSpPr>
        <p:spPr>
          <a:xfrm>
            <a:off x="4762771" y="5077435"/>
            <a:ext cx="4104456" cy="147732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u="sng" dirty="0" smtClean="0">
                <a:solidFill>
                  <a:srgbClr val="000000"/>
                </a:solidFill>
                <a:latin typeface="Calibri" pitchFamily="34" charset="0"/>
              </a:rPr>
              <a:t>Example:  Good recording practice</a:t>
            </a:r>
            <a:r>
              <a:rPr lang="en-US" dirty="0" smtClean="0">
                <a:solidFill>
                  <a:srgbClr val="000000"/>
                </a:solidFill>
                <a:latin typeface="Calibri" pitchFamily="34" charset="0"/>
              </a:rPr>
              <a:t>	</a:t>
            </a:r>
          </a:p>
          <a:p>
            <a:pPr marL="285750" indent="-285750">
              <a:buFont typeface="Wingdings" pitchFamily="2" charset="2"/>
              <a:buChar char="ü"/>
            </a:pPr>
            <a:r>
              <a:rPr lang="en-US" dirty="0" smtClean="0">
                <a:solidFill>
                  <a:srgbClr val="000000"/>
                </a:solidFill>
                <a:latin typeface="Calibri" pitchFamily="34" charset="0"/>
              </a:rPr>
              <a:t>Use of </a:t>
            </a:r>
            <a:r>
              <a:rPr lang="en-US" dirty="0" smtClean="0">
                <a:solidFill>
                  <a:srgbClr val="080808"/>
                </a:solidFill>
                <a:latin typeface="Calibri" pitchFamily="34" charset="0"/>
              </a:rPr>
              <a:t>standard </a:t>
            </a:r>
            <a:r>
              <a:rPr lang="en-US" dirty="0" smtClean="0">
                <a:solidFill>
                  <a:srgbClr val="000000"/>
                </a:solidFill>
                <a:latin typeface="Calibri" pitchFamily="34" charset="0"/>
              </a:rPr>
              <a:t>form</a:t>
            </a:r>
          </a:p>
          <a:p>
            <a:pPr marL="285750" indent="-285750">
              <a:buFont typeface="Wingdings" pitchFamily="2" charset="2"/>
              <a:buChar char="ü"/>
            </a:pPr>
            <a:r>
              <a:rPr lang="en-US" dirty="0" smtClean="0">
                <a:solidFill>
                  <a:srgbClr val="000000"/>
                </a:solidFill>
                <a:latin typeface="Calibri" pitchFamily="34" charset="0"/>
              </a:rPr>
              <a:t>Handwriting clear</a:t>
            </a:r>
          </a:p>
          <a:p>
            <a:pPr marL="285750" indent="-285750">
              <a:buFont typeface="Wingdings" pitchFamily="2" charset="2"/>
              <a:buChar char="ü"/>
            </a:pPr>
            <a:r>
              <a:rPr lang="en-US" dirty="0" smtClean="0">
                <a:solidFill>
                  <a:srgbClr val="000000"/>
                </a:solidFill>
                <a:latin typeface="Calibri" pitchFamily="34" charset="0"/>
              </a:rPr>
              <a:t>1 tally sheet used per immunization session</a:t>
            </a:r>
          </a:p>
        </p:txBody>
      </p:sp>
    </p:spTree>
    <p:extLst>
      <p:ext uri="{BB962C8B-B14F-4D97-AF65-F5344CB8AC3E}">
        <p14:creationId xmlns:p14="http://schemas.microsoft.com/office/powerpoint/2010/main" val="28507977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1"/>
            <p:extLst>
              <p:ext uri="{D42A27DB-BD31-4B8C-83A1-F6EECF244321}">
                <p14:modId xmlns:p14="http://schemas.microsoft.com/office/powerpoint/2010/main" val="338813670"/>
              </p:ext>
            </p:extLst>
          </p:nvPr>
        </p:nvGraphicFramePr>
        <p:xfrm>
          <a:off x="3962400" y="-18332"/>
          <a:ext cx="5029200" cy="6588996"/>
        </p:xfrm>
        <a:graphic>
          <a:graphicData uri="http://schemas.openxmlformats.org/presentationml/2006/ole">
            <mc:AlternateContent xmlns:mc="http://schemas.openxmlformats.org/markup-compatibility/2006">
              <mc:Choice xmlns:v="urn:schemas-microsoft-com:vml" Requires="v">
                <p:oleObj spid="_x0000_s1036" name="Acrobat Document" r:id="rId4" imgW="5772956" imgH="7561905" progId="AcroExch.Document.7">
                  <p:embed/>
                </p:oleObj>
              </mc:Choice>
              <mc:Fallback>
                <p:oleObj name="Acrobat Document" r:id="rId4" imgW="5772956" imgH="7561905"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8332"/>
                        <a:ext cx="5029200" cy="6588996"/>
                      </a:xfrm>
                      <a:prstGeom prst="rect">
                        <a:avLst/>
                      </a:prstGeom>
                      <a:noFill/>
                      <a:ln>
                        <a:noFill/>
                      </a:ln>
                      <a:effectLst/>
                    </p:spPr>
                  </p:pic>
                </p:oleObj>
              </mc:Fallback>
            </mc:AlternateContent>
          </a:graphicData>
        </a:graphic>
      </p:graphicFrame>
      <p:sp>
        <p:nvSpPr>
          <p:cNvPr id="1027" name="Text Box 5"/>
          <p:cNvSpPr txBox="1">
            <a:spLocks noChangeArrowheads="1"/>
          </p:cNvSpPr>
          <p:nvPr/>
        </p:nvSpPr>
        <p:spPr bwMode="auto">
          <a:xfrm>
            <a:off x="152400" y="1219200"/>
            <a:ext cx="350519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dirty="0"/>
              <a:t>Example of </a:t>
            </a:r>
            <a:r>
              <a:rPr lang="en-US" altLang="en-US" sz="2800" dirty="0" smtClean="0"/>
              <a:t>monthly report sent from lower levels upwards</a:t>
            </a:r>
          </a:p>
          <a:p>
            <a:endParaRPr lang="en-US" altLang="en-US" sz="2800" dirty="0" smtClean="0"/>
          </a:p>
          <a:p>
            <a:pPr marL="457200" indent="-457200">
              <a:buFont typeface="Arial" panose="020B0604020202020204" pitchFamily="34" charset="0"/>
              <a:buChar char="•"/>
            </a:pPr>
            <a:r>
              <a:rPr lang="en-US" altLang="en-US" sz="2400" dirty="0" smtClean="0"/>
              <a:t>Monthly doses administered per vaccine</a:t>
            </a:r>
          </a:p>
          <a:p>
            <a:pPr marL="457200" indent="-457200">
              <a:buFont typeface="Arial" panose="020B0604020202020204" pitchFamily="34" charset="0"/>
              <a:buChar char="•"/>
            </a:pPr>
            <a:endParaRPr lang="en-US" altLang="en-US" sz="2400" dirty="0" smtClean="0"/>
          </a:p>
          <a:p>
            <a:pPr marL="457200" indent="-457200">
              <a:buFont typeface="Arial" panose="020B0604020202020204" pitchFamily="34" charset="0"/>
              <a:buChar char="•"/>
            </a:pPr>
            <a:r>
              <a:rPr lang="en-US" altLang="en-US" sz="2400" dirty="0" smtClean="0"/>
              <a:t>Monthly vaccine stock used per vaccine</a:t>
            </a:r>
            <a:endParaRPr lang="en-US" altLang="en-US" sz="2400" dirty="0"/>
          </a:p>
        </p:txBody>
      </p:sp>
    </p:spTree>
    <p:extLst>
      <p:ext uri="{BB962C8B-B14F-4D97-AF65-F5344CB8AC3E}">
        <p14:creationId xmlns:p14="http://schemas.microsoft.com/office/powerpoint/2010/main" val="320812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1066800"/>
          </a:xfrm>
        </p:spPr>
        <p:txBody>
          <a:bodyPr/>
          <a:lstStyle/>
          <a:p>
            <a:pPr algn="ctr" eaLnBrk="1" hangingPunct="1"/>
            <a:r>
              <a:rPr lang="en-US" altLang="en-US" sz="3200" dirty="0" smtClean="0"/>
              <a:t>Common system performance indicators (1)</a:t>
            </a:r>
          </a:p>
        </p:txBody>
      </p:sp>
      <p:pic>
        <p:nvPicPr>
          <p:cNvPr id="163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79063"/>
          <a:stretch>
            <a:fillRect/>
          </a:stretch>
        </p:blipFill>
        <p:spPr>
          <a:xfrm>
            <a:off x="381000" y="2209800"/>
            <a:ext cx="7467600" cy="1241425"/>
          </a:xfrm>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t="22221" b="61064"/>
          <a:stretch>
            <a:fillRect/>
          </a:stretch>
        </p:blipFill>
        <p:spPr bwMode="auto">
          <a:xfrm>
            <a:off x="381000" y="3756025"/>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t="38571" b="46060"/>
          <a:stretch>
            <a:fillRect/>
          </a:stretch>
        </p:blipFill>
        <p:spPr bwMode="auto">
          <a:xfrm>
            <a:off x="381000" y="5432425"/>
            <a:ext cx="7467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533400" y="4899025"/>
            <a:ext cx="8153400" cy="381000"/>
          </a:xfrm>
          <a:prstGeom prst="rect">
            <a:avLst/>
          </a:prstGeom>
        </p:spPr>
        <p:txBody>
          <a:bodyPr>
            <a:normAutofit/>
          </a:bodyPr>
          <a:lstStyle/>
          <a:p>
            <a:pPr marL="365760" indent="-256032" fontAlgn="auto">
              <a:lnSpc>
                <a:spcPct val="80000"/>
              </a:lnSpc>
              <a:spcBef>
                <a:spcPts val="300"/>
              </a:spcBef>
              <a:spcAft>
                <a:spcPts val="0"/>
              </a:spcAft>
              <a:buClr>
                <a:schemeClr val="tx1"/>
              </a:buClr>
              <a:defRPr/>
            </a:pPr>
            <a:r>
              <a:rPr lang="en-US" sz="1600" dirty="0">
                <a:latin typeface="+mn-lt"/>
              </a:rPr>
              <a:t>Coverage target: </a:t>
            </a:r>
            <a:r>
              <a:rPr lang="en-US" sz="1400" dirty="0">
                <a:solidFill>
                  <a:schemeClr val="accent2"/>
                </a:solidFill>
                <a:latin typeface="+mn-lt"/>
              </a:rPr>
              <a:t>90% national coverage in each antigen and  at least 80% in each district</a:t>
            </a:r>
          </a:p>
        </p:txBody>
      </p:sp>
      <p:sp>
        <p:nvSpPr>
          <p:cNvPr id="7" name="Rectangle 3"/>
          <p:cNvSpPr txBox="1">
            <a:spLocks noChangeArrowheads="1"/>
          </p:cNvSpPr>
          <p:nvPr/>
        </p:nvSpPr>
        <p:spPr>
          <a:xfrm>
            <a:off x="609600" y="6423025"/>
            <a:ext cx="8153400" cy="381000"/>
          </a:xfrm>
          <a:prstGeom prst="rect">
            <a:avLst/>
          </a:prstGeom>
        </p:spPr>
        <p:txBody>
          <a:bodyPr>
            <a:normAutofit/>
          </a:bodyPr>
          <a:lstStyle/>
          <a:p>
            <a:pPr marL="365760" indent="-256032" fontAlgn="auto">
              <a:lnSpc>
                <a:spcPct val="80000"/>
              </a:lnSpc>
              <a:spcBef>
                <a:spcPts val="300"/>
              </a:spcBef>
              <a:spcAft>
                <a:spcPts val="0"/>
              </a:spcAft>
              <a:buClr>
                <a:schemeClr val="tx1"/>
              </a:buClr>
              <a:defRPr/>
            </a:pPr>
            <a:r>
              <a:rPr lang="en-US" sz="1600" dirty="0">
                <a:solidFill>
                  <a:schemeClr val="tx1">
                    <a:lumMod val="95000"/>
                    <a:lumOff val="5000"/>
                  </a:schemeClr>
                </a:solidFill>
                <a:latin typeface="+mn-lt"/>
              </a:rPr>
              <a:t>Drop out target:  </a:t>
            </a:r>
            <a:r>
              <a:rPr lang="en-US" sz="1400" dirty="0">
                <a:solidFill>
                  <a:schemeClr val="accent2"/>
                </a:solidFill>
                <a:latin typeface="+mn-lt"/>
              </a:rPr>
              <a:t>&lt; 10%</a:t>
            </a:r>
          </a:p>
          <a:p>
            <a:pPr marL="658368" lvl="1" indent="-246888" fontAlgn="auto">
              <a:lnSpc>
                <a:spcPct val="80000"/>
              </a:lnSpc>
              <a:spcBef>
                <a:spcPts val="300"/>
              </a:spcBef>
              <a:spcAft>
                <a:spcPts val="0"/>
              </a:spcAft>
              <a:buClr>
                <a:schemeClr val="tx1"/>
              </a:buClr>
              <a:buFont typeface="Georgia"/>
              <a:buNone/>
              <a:defRPr/>
            </a:pPr>
            <a:endParaRPr lang="en-US" sz="1400" dirty="0">
              <a:solidFill>
                <a:schemeClr val="tx1">
                  <a:lumMod val="95000"/>
                  <a:lumOff val="5000"/>
                </a:schemeClr>
              </a:solidFill>
              <a:latin typeface="+mn-lt"/>
            </a:endParaRPr>
          </a:p>
          <a:p>
            <a:pPr marL="658368" lvl="1" indent="-246888" fontAlgn="auto">
              <a:lnSpc>
                <a:spcPct val="80000"/>
              </a:lnSpc>
              <a:spcBef>
                <a:spcPts val="300"/>
              </a:spcBef>
              <a:spcAft>
                <a:spcPts val="0"/>
              </a:spcAft>
              <a:buClr>
                <a:schemeClr val="accent2"/>
              </a:buClr>
              <a:buFont typeface="Georgia"/>
              <a:buChar char="▫"/>
              <a:defRPr/>
            </a:pPr>
            <a:endParaRPr lang="en-US" sz="1400" dirty="0">
              <a:solidFill>
                <a:schemeClr val="accent2"/>
              </a:solidFill>
              <a:latin typeface="+mn-lt"/>
            </a:endParaRPr>
          </a:p>
        </p:txBody>
      </p:sp>
      <p:sp>
        <p:nvSpPr>
          <p:cNvPr id="2" name="TextBox 1"/>
          <p:cNvSpPr txBox="1"/>
          <p:nvPr/>
        </p:nvSpPr>
        <p:spPr>
          <a:xfrm>
            <a:off x="762000" y="1334869"/>
            <a:ext cx="7543800" cy="646331"/>
          </a:xfrm>
          <a:prstGeom prst="rect">
            <a:avLst/>
          </a:prstGeom>
          <a:noFill/>
        </p:spPr>
        <p:txBody>
          <a:bodyPr wrap="square" rtlCol="0">
            <a:spAutoFit/>
          </a:bodyPr>
          <a:lstStyle/>
          <a:p>
            <a:r>
              <a:rPr lang="en-US" i="1" dirty="0" smtClean="0"/>
              <a:t>A number of system indicators will commonly be calculated at all administrative levels</a:t>
            </a:r>
            <a:endParaRPr lang="en-US" i="1" dirty="0"/>
          </a:p>
        </p:txBody>
      </p:sp>
    </p:spTree>
    <p:extLst>
      <p:ext uri="{BB962C8B-B14F-4D97-AF65-F5344CB8AC3E}">
        <p14:creationId xmlns:p14="http://schemas.microsoft.com/office/powerpoint/2010/main" val="2776586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1066800"/>
          </a:xfrm>
        </p:spPr>
        <p:txBody>
          <a:bodyPr/>
          <a:lstStyle/>
          <a:p>
            <a:pPr algn="ctr" eaLnBrk="1" hangingPunct="1"/>
            <a:r>
              <a:rPr lang="en-US" altLang="en-US" sz="3200" dirty="0" smtClean="0"/>
              <a:t>Common system performance indicators (2)</a:t>
            </a:r>
          </a:p>
        </p:txBody>
      </p:sp>
      <p:pic>
        <p:nvPicPr>
          <p:cNvPr id="174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5295"/>
          <a:stretch>
            <a:fillRect/>
          </a:stretch>
        </p:blipFill>
        <p:spPr>
          <a:xfrm>
            <a:off x="325438" y="1371600"/>
            <a:ext cx="8513762" cy="3021013"/>
          </a:xfrm>
        </p:spPr>
      </p:pic>
      <p:sp>
        <p:nvSpPr>
          <p:cNvPr id="4" name="Rectangle 3"/>
          <p:cNvSpPr txBox="1">
            <a:spLocks noChangeArrowheads="1"/>
          </p:cNvSpPr>
          <p:nvPr/>
        </p:nvSpPr>
        <p:spPr>
          <a:xfrm>
            <a:off x="381000" y="4572000"/>
            <a:ext cx="8153400" cy="1600200"/>
          </a:xfrm>
          <a:prstGeom prst="rect">
            <a:avLst/>
          </a:prstGeom>
        </p:spPr>
        <p:txBody>
          <a:bodyPr/>
          <a:lstStyle/>
          <a:p>
            <a:pPr marL="658368" lvl="1" indent="-246888" fontAlgn="auto">
              <a:lnSpc>
                <a:spcPct val="80000"/>
              </a:lnSpc>
              <a:spcBef>
                <a:spcPts val="300"/>
              </a:spcBef>
              <a:spcAft>
                <a:spcPts val="0"/>
              </a:spcAft>
              <a:buClr>
                <a:schemeClr val="tx1"/>
              </a:buClr>
              <a:buFont typeface="Georgia"/>
              <a:buNone/>
              <a:defRPr/>
            </a:pPr>
            <a:endParaRPr lang="en-US" sz="1400" dirty="0">
              <a:solidFill>
                <a:schemeClr val="tx1">
                  <a:lumMod val="95000"/>
                  <a:lumOff val="5000"/>
                </a:schemeClr>
              </a:solidFill>
              <a:latin typeface="+mn-lt"/>
            </a:endParaRPr>
          </a:p>
          <a:p>
            <a:pPr marL="365760" indent="-256032" fontAlgn="auto">
              <a:lnSpc>
                <a:spcPct val="80000"/>
              </a:lnSpc>
              <a:spcBef>
                <a:spcPts val="300"/>
              </a:spcBef>
              <a:spcAft>
                <a:spcPts val="0"/>
              </a:spcAft>
              <a:buClr>
                <a:schemeClr val="tx1"/>
              </a:buClr>
              <a:buFont typeface="Georgia"/>
              <a:buChar char="•"/>
              <a:defRPr/>
            </a:pPr>
            <a:r>
              <a:rPr lang="en-US" sz="1600" dirty="0">
                <a:solidFill>
                  <a:schemeClr val="tx1">
                    <a:lumMod val="95000"/>
                    <a:lumOff val="5000"/>
                  </a:schemeClr>
                </a:solidFill>
                <a:latin typeface="+mn-lt"/>
              </a:rPr>
              <a:t>Wastage target</a:t>
            </a:r>
          </a:p>
          <a:p>
            <a:pPr marL="658368" lvl="1" indent="-246888" fontAlgn="auto">
              <a:lnSpc>
                <a:spcPct val="80000"/>
              </a:lnSpc>
              <a:spcBef>
                <a:spcPts val="300"/>
              </a:spcBef>
              <a:spcAft>
                <a:spcPts val="0"/>
              </a:spcAft>
              <a:buClr>
                <a:schemeClr val="tx1"/>
              </a:buClr>
              <a:buFont typeface="Georgia"/>
              <a:buChar char="▫"/>
              <a:defRPr/>
            </a:pPr>
            <a:r>
              <a:rPr lang="en-US" sz="1400" dirty="0">
                <a:solidFill>
                  <a:schemeClr val="accent2"/>
                </a:solidFill>
                <a:latin typeface="+mn-lt"/>
              </a:rPr>
              <a:t>10 – 25%</a:t>
            </a:r>
          </a:p>
          <a:p>
            <a:pPr marL="658368" lvl="1" indent="-246888" fontAlgn="auto">
              <a:lnSpc>
                <a:spcPct val="80000"/>
              </a:lnSpc>
              <a:spcBef>
                <a:spcPts val="300"/>
              </a:spcBef>
              <a:spcAft>
                <a:spcPts val="0"/>
              </a:spcAft>
              <a:buClr>
                <a:schemeClr val="tx1"/>
              </a:buClr>
              <a:buFont typeface="Georgia"/>
              <a:buChar char="▫"/>
              <a:defRPr/>
            </a:pPr>
            <a:r>
              <a:rPr lang="en-US" sz="1400" dirty="0">
                <a:solidFill>
                  <a:schemeClr val="accent2"/>
                </a:solidFill>
                <a:latin typeface="+mn-lt"/>
              </a:rPr>
              <a:t>Varies by antigen</a:t>
            </a:r>
          </a:p>
          <a:p>
            <a:pPr marL="658368" lvl="1" indent="-246888" fontAlgn="auto">
              <a:lnSpc>
                <a:spcPct val="80000"/>
              </a:lnSpc>
              <a:spcBef>
                <a:spcPts val="300"/>
              </a:spcBef>
              <a:spcAft>
                <a:spcPts val="0"/>
              </a:spcAft>
              <a:buClr>
                <a:schemeClr val="tx1"/>
              </a:buClr>
              <a:buFont typeface="Georgia"/>
              <a:buChar char="▫"/>
              <a:defRPr/>
            </a:pPr>
            <a:r>
              <a:rPr lang="en-US" sz="1400" dirty="0">
                <a:solidFill>
                  <a:schemeClr val="accent2"/>
                </a:solidFill>
                <a:latin typeface="+mn-lt"/>
              </a:rPr>
              <a:t>Campaign vs. routine</a:t>
            </a:r>
          </a:p>
          <a:p>
            <a:pPr marL="658368" lvl="1" indent="-246888" fontAlgn="auto">
              <a:lnSpc>
                <a:spcPct val="80000"/>
              </a:lnSpc>
              <a:spcBef>
                <a:spcPts val="300"/>
              </a:spcBef>
              <a:spcAft>
                <a:spcPts val="0"/>
              </a:spcAft>
              <a:buClr>
                <a:schemeClr val="tx1"/>
              </a:buClr>
              <a:buFont typeface="Georgia"/>
              <a:buChar char="▫"/>
              <a:defRPr/>
            </a:pPr>
            <a:r>
              <a:rPr lang="en-US" sz="1400" dirty="0">
                <a:solidFill>
                  <a:schemeClr val="accent2"/>
                </a:solidFill>
                <a:latin typeface="+mn-lt"/>
              </a:rPr>
              <a:t>Should not be emphasized over coverage!</a:t>
            </a:r>
          </a:p>
          <a:p>
            <a:pPr marL="658368" lvl="1" indent="-246888" fontAlgn="auto">
              <a:lnSpc>
                <a:spcPct val="80000"/>
              </a:lnSpc>
              <a:spcBef>
                <a:spcPts val="300"/>
              </a:spcBef>
              <a:spcAft>
                <a:spcPts val="0"/>
              </a:spcAft>
              <a:buClr>
                <a:schemeClr val="accent2"/>
              </a:buClr>
              <a:buFont typeface="Georgia"/>
              <a:buChar char="▫"/>
              <a:defRPr/>
            </a:pPr>
            <a:endParaRPr lang="en-US" sz="1400" dirty="0">
              <a:solidFill>
                <a:schemeClr val="accent2"/>
              </a:solidFill>
              <a:latin typeface="+mn-lt"/>
            </a:endParaRPr>
          </a:p>
        </p:txBody>
      </p:sp>
    </p:spTree>
    <p:extLst>
      <p:ext uri="{BB962C8B-B14F-4D97-AF65-F5344CB8AC3E}">
        <p14:creationId xmlns:p14="http://schemas.microsoft.com/office/powerpoint/2010/main" val="87004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581400"/>
            <a:ext cx="7772400" cy="1362075"/>
          </a:xfrm>
        </p:spPr>
        <p:txBody>
          <a:bodyPr anchor="ctr">
            <a:normAutofit fontScale="90000"/>
          </a:bodyPr>
          <a:lstStyle/>
          <a:p>
            <a:r>
              <a:rPr lang="en-US" dirty="0" smtClean="0"/>
              <a:t>How you can play a role</a:t>
            </a:r>
            <a:endParaRPr lang="en-US" dirty="0"/>
          </a:p>
        </p:txBody>
      </p:sp>
    </p:spTree>
    <p:extLst>
      <p:ext uri="{BB962C8B-B14F-4D97-AF65-F5344CB8AC3E}">
        <p14:creationId xmlns:p14="http://schemas.microsoft.com/office/powerpoint/2010/main" val="144061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IPV introduction impact the information system?</a:t>
            </a:r>
            <a:endParaRPr lang="en-US" dirty="0"/>
          </a:p>
        </p:txBody>
      </p:sp>
      <p:sp>
        <p:nvSpPr>
          <p:cNvPr id="3" name="Content Placeholder 2"/>
          <p:cNvSpPr>
            <a:spLocks noGrp="1"/>
          </p:cNvSpPr>
          <p:nvPr>
            <p:ph idx="1"/>
          </p:nvPr>
        </p:nvSpPr>
        <p:spPr/>
        <p:txBody>
          <a:bodyPr/>
          <a:lstStyle/>
          <a:p>
            <a:r>
              <a:rPr lang="en-US" dirty="0" smtClean="0"/>
              <a:t>IPV introduction will require updates of all information reporting forms</a:t>
            </a:r>
          </a:p>
          <a:p>
            <a:pPr lvl="1"/>
            <a:r>
              <a:rPr lang="en-US" dirty="0" smtClean="0"/>
              <a:t>Vaccination cards, immunization registers, tally sheets, vaccine stock management registers, electronic health information management systems</a:t>
            </a:r>
          </a:p>
          <a:p>
            <a:pPr lvl="1"/>
            <a:endParaRPr lang="en-US" dirty="0" smtClean="0"/>
          </a:p>
          <a:p>
            <a:r>
              <a:rPr lang="en-US" dirty="0" smtClean="0"/>
              <a:t>Debate may exist around if/how to record IPV versus OPV within information system tools/records</a:t>
            </a:r>
          </a:p>
          <a:p>
            <a:pPr lvl="1"/>
            <a:r>
              <a:rPr lang="en-US" dirty="0" smtClean="0"/>
              <a:t>Important to emphasize the need to record IPV doses separate from OPV so the program staff can understand performance of IPV introduction, address unique issues with introduction (multiple injections, wastage issues </a:t>
            </a:r>
            <a:r>
              <a:rPr lang="en-US" dirty="0" err="1" smtClean="0"/>
              <a:t>etc</a:t>
            </a:r>
            <a:r>
              <a:rPr lang="en-US" dirty="0" smtClean="0"/>
              <a:t>)</a:t>
            </a:r>
          </a:p>
        </p:txBody>
      </p:sp>
    </p:spTree>
    <p:extLst>
      <p:ext uri="{BB962C8B-B14F-4D97-AF65-F5344CB8AC3E}">
        <p14:creationId xmlns:p14="http://schemas.microsoft.com/office/powerpoint/2010/main" val="370333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Importance of data</a:t>
            </a:r>
          </a:p>
          <a:p>
            <a:r>
              <a:rPr lang="en-US" dirty="0" smtClean="0"/>
              <a:t>Common information system elements</a:t>
            </a:r>
          </a:p>
          <a:p>
            <a:r>
              <a:rPr lang="en-US" dirty="0" smtClean="0"/>
              <a:t>What you can do to improve the information system</a:t>
            </a:r>
            <a:endParaRPr lang="en-US" dirty="0"/>
          </a:p>
        </p:txBody>
      </p:sp>
    </p:spTree>
    <p:extLst>
      <p:ext uri="{BB962C8B-B14F-4D97-AF65-F5344CB8AC3E}">
        <p14:creationId xmlns:p14="http://schemas.microsoft.com/office/powerpoint/2010/main" val="274423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Field Visit</a:t>
            </a:r>
            <a:endParaRPr lang="en-US" dirty="0"/>
          </a:p>
        </p:txBody>
      </p:sp>
      <p:sp>
        <p:nvSpPr>
          <p:cNvPr id="5" name="Content Placeholder 4"/>
          <p:cNvSpPr>
            <a:spLocks noGrp="1"/>
          </p:cNvSpPr>
          <p:nvPr>
            <p:ph idx="1"/>
          </p:nvPr>
        </p:nvSpPr>
        <p:spPr/>
        <p:txBody>
          <a:bodyPr/>
          <a:lstStyle/>
          <a:p>
            <a:r>
              <a:rPr lang="en-US" dirty="0" smtClean="0"/>
              <a:t>While you are at national program try to learn about</a:t>
            </a:r>
          </a:p>
          <a:p>
            <a:pPr lvl="1"/>
            <a:r>
              <a:rPr lang="en-US" dirty="0" smtClean="0"/>
              <a:t>Data flow</a:t>
            </a:r>
          </a:p>
          <a:p>
            <a:pPr lvl="1"/>
            <a:r>
              <a:rPr lang="en-US" dirty="0" smtClean="0"/>
              <a:t>Guidelines and expected responsibilities of local staff regarding data (AFP, measles, routine immunization </a:t>
            </a:r>
            <a:r>
              <a:rPr lang="en-US" dirty="0" err="1" smtClean="0"/>
              <a:t>etc</a:t>
            </a:r>
            <a:r>
              <a:rPr lang="en-US" dirty="0" smtClean="0"/>
              <a:t>)</a:t>
            </a:r>
          </a:p>
          <a:p>
            <a:pPr lvl="1"/>
            <a:endParaRPr lang="en-US" dirty="0"/>
          </a:p>
        </p:txBody>
      </p:sp>
    </p:spTree>
    <p:extLst>
      <p:ext uri="{BB962C8B-B14F-4D97-AF65-F5344CB8AC3E}">
        <p14:creationId xmlns:p14="http://schemas.microsoft.com/office/powerpoint/2010/main" val="822611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marL="0" indent="0">
              <a:buNone/>
            </a:pPr>
            <a:r>
              <a:rPr lang="en-US" dirty="0" smtClean="0"/>
              <a:t>Wherever you are working, think about the possible data at hand</a:t>
            </a:r>
          </a:p>
          <a:p>
            <a:pPr lvl="1"/>
            <a:r>
              <a:rPr lang="en-US" dirty="0" smtClean="0"/>
              <a:t>Collection: Who? When? How?   </a:t>
            </a:r>
          </a:p>
          <a:p>
            <a:pPr lvl="1"/>
            <a:r>
              <a:rPr lang="en-US" dirty="0" smtClean="0"/>
              <a:t>Reporting: Who? When? How? Where? </a:t>
            </a:r>
            <a:endParaRPr lang="en-US" dirty="0"/>
          </a:p>
        </p:txBody>
      </p:sp>
    </p:spTree>
    <p:extLst>
      <p:ext uri="{BB962C8B-B14F-4D97-AF65-F5344CB8AC3E}">
        <p14:creationId xmlns:p14="http://schemas.microsoft.com/office/powerpoint/2010/main" val="1882321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09600"/>
            <a:ext cx="8229600" cy="1371600"/>
          </a:xfrm>
        </p:spPr>
        <p:txBody>
          <a:bodyPr>
            <a:normAutofit/>
          </a:bodyPr>
          <a:lstStyle/>
          <a:p>
            <a:pPr algn="ctr" eaLnBrk="1" hangingPunct="1"/>
            <a:r>
              <a:rPr lang="en-US" altLang="en-US" dirty="0" smtClean="0"/>
              <a:t>Ways to check on data use at districts and health facilities</a:t>
            </a:r>
          </a:p>
        </p:txBody>
      </p:sp>
      <p:sp>
        <p:nvSpPr>
          <p:cNvPr id="12291" name="Rectangle 3"/>
          <p:cNvSpPr>
            <a:spLocks noGrp="1" noChangeArrowheads="1"/>
          </p:cNvSpPr>
          <p:nvPr>
            <p:ph idx="1"/>
          </p:nvPr>
        </p:nvSpPr>
        <p:spPr>
          <a:xfrm>
            <a:off x="457200" y="2057400"/>
            <a:ext cx="8229600" cy="4648200"/>
          </a:xfrm>
        </p:spPr>
        <p:txBody>
          <a:bodyPr/>
          <a:lstStyle/>
          <a:p>
            <a:pPr eaLnBrk="1" hangingPunct="1">
              <a:lnSpc>
                <a:spcPct val="80000"/>
              </a:lnSpc>
            </a:pPr>
            <a:r>
              <a:rPr lang="en-US" altLang="en-US" sz="2400" smtClean="0"/>
              <a:t>Are standard charts and maps prepared?</a:t>
            </a:r>
            <a:br>
              <a:rPr lang="en-US" altLang="en-US" sz="2400" smtClean="0"/>
            </a:br>
            <a:endParaRPr lang="en-US" altLang="en-US" sz="2400" smtClean="0"/>
          </a:p>
          <a:p>
            <a:pPr eaLnBrk="1" hangingPunct="1">
              <a:lnSpc>
                <a:spcPct val="80000"/>
              </a:lnSpc>
            </a:pPr>
            <a:r>
              <a:rPr lang="en-US" altLang="en-US" sz="2400" smtClean="0"/>
              <a:t>Are data interpreted?</a:t>
            </a:r>
          </a:p>
          <a:p>
            <a:pPr lvl="1" eaLnBrk="1" hangingPunct="1">
              <a:lnSpc>
                <a:spcPct val="80000"/>
              </a:lnSpc>
            </a:pPr>
            <a:r>
              <a:rPr lang="en-US" altLang="en-US" sz="1800" smtClean="0"/>
              <a:t>Are there target populations for each level?</a:t>
            </a:r>
          </a:p>
          <a:p>
            <a:pPr lvl="1" eaLnBrk="1" hangingPunct="1">
              <a:lnSpc>
                <a:spcPct val="80000"/>
              </a:lnSpc>
            </a:pPr>
            <a:r>
              <a:rPr lang="en-US" altLang="en-US" sz="1800" smtClean="0"/>
              <a:t>Do they have targets – </a:t>
            </a:r>
          </a:p>
          <a:p>
            <a:pPr lvl="2" eaLnBrk="1" hangingPunct="1">
              <a:lnSpc>
                <a:spcPct val="80000"/>
              </a:lnSpc>
            </a:pPr>
            <a:r>
              <a:rPr lang="en-US" altLang="en-US" sz="1800" smtClean="0">
                <a:solidFill>
                  <a:schemeClr val="accent2"/>
                </a:solidFill>
              </a:rPr>
              <a:t>DTP3 &lt; 80%   	poor coverage</a:t>
            </a:r>
          </a:p>
          <a:p>
            <a:pPr lvl="2" eaLnBrk="1" hangingPunct="1">
              <a:lnSpc>
                <a:spcPct val="80000"/>
              </a:lnSpc>
            </a:pPr>
            <a:r>
              <a:rPr lang="en-US" altLang="en-US" sz="1800" smtClean="0">
                <a:solidFill>
                  <a:schemeClr val="accent2"/>
                </a:solidFill>
              </a:rPr>
              <a:t>DTP1 &lt; 80%  	poor access</a:t>
            </a:r>
          </a:p>
          <a:p>
            <a:pPr lvl="2" eaLnBrk="1" hangingPunct="1">
              <a:lnSpc>
                <a:spcPct val="80000"/>
              </a:lnSpc>
            </a:pPr>
            <a:r>
              <a:rPr lang="en-US" altLang="en-US" sz="1800" smtClean="0">
                <a:solidFill>
                  <a:schemeClr val="accent2"/>
                </a:solidFill>
              </a:rPr>
              <a:t>Dropout &gt; 10%  	poor retention </a:t>
            </a:r>
            <a:r>
              <a:rPr lang="en-US" altLang="en-US" sz="1800" smtClean="0"/>
              <a:t/>
            </a:r>
            <a:br>
              <a:rPr lang="en-US" altLang="en-US" sz="1800" smtClean="0"/>
            </a:br>
            <a:endParaRPr lang="en-US" altLang="en-US" sz="1800" smtClean="0"/>
          </a:p>
          <a:p>
            <a:pPr eaLnBrk="1" hangingPunct="1">
              <a:lnSpc>
                <a:spcPct val="80000"/>
              </a:lnSpc>
            </a:pPr>
            <a:r>
              <a:rPr lang="en-US" altLang="en-US" sz="2400" smtClean="0"/>
              <a:t>Quality of denominators / targets</a:t>
            </a:r>
          </a:p>
          <a:p>
            <a:pPr lvl="1" eaLnBrk="1" hangingPunct="1">
              <a:lnSpc>
                <a:spcPct val="80000"/>
              </a:lnSpc>
            </a:pPr>
            <a:r>
              <a:rPr lang="en-US" altLang="en-US" sz="1800" smtClean="0"/>
              <a:t>How are they determined?</a:t>
            </a:r>
          </a:p>
          <a:p>
            <a:pPr lvl="1" eaLnBrk="1" hangingPunct="1">
              <a:lnSpc>
                <a:spcPct val="80000"/>
              </a:lnSpc>
            </a:pPr>
            <a:r>
              <a:rPr lang="en-US" altLang="en-US" sz="1800" smtClean="0"/>
              <a:t>Are any coverage values &gt; 100%?</a:t>
            </a:r>
            <a:br>
              <a:rPr lang="en-US" altLang="en-US" sz="1800" smtClean="0"/>
            </a:br>
            <a:endParaRPr lang="en-US" altLang="en-US" sz="1800" smtClean="0"/>
          </a:p>
          <a:p>
            <a:pPr eaLnBrk="1" hangingPunct="1">
              <a:lnSpc>
                <a:spcPct val="80000"/>
              </a:lnSpc>
            </a:pPr>
            <a:r>
              <a:rPr lang="en-US" altLang="en-US" sz="2400" smtClean="0"/>
              <a:t>Are underperforming districts identified and targeted for support?</a:t>
            </a:r>
          </a:p>
        </p:txBody>
      </p:sp>
    </p:spTree>
    <p:extLst>
      <p:ext uri="{BB962C8B-B14F-4D97-AF65-F5344CB8AC3E}">
        <p14:creationId xmlns:p14="http://schemas.microsoft.com/office/powerpoint/2010/main" val="496346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Checking data flow performance</a:t>
            </a:r>
          </a:p>
        </p:txBody>
      </p:sp>
      <p:sp>
        <p:nvSpPr>
          <p:cNvPr id="15363" name="Content Placeholder 2"/>
          <p:cNvSpPr>
            <a:spLocks noGrp="1"/>
          </p:cNvSpPr>
          <p:nvPr>
            <p:ph idx="1"/>
          </p:nvPr>
        </p:nvSpPr>
        <p:spPr/>
        <p:txBody>
          <a:bodyPr/>
          <a:lstStyle/>
          <a:p>
            <a:pPr>
              <a:lnSpc>
                <a:spcPct val="80000"/>
              </a:lnSpc>
            </a:pPr>
            <a:r>
              <a:rPr lang="en-US" altLang="en-US" dirty="0"/>
              <a:t>Completeness</a:t>
            </a:r>
          </a:p>
          <a:p>
            <a:pPr lvl="1">
              <a:lnSpc>
                <a:spcPct val="80000"/>
              </a:lnSpc>
            </a:pPr>
            <a:r>
              <a:rPr lang="en-US" altLang="en-US" dirty="0"/>
              <a:t>% of health facilities included in district results</a:t>
            </a:r>
          </a:p>
          <a:p>
            <a:pPr lvl="1">
              <a:lnSpc>
                <a:spcPct val="80000"/>
              </a:lnSpc>
            </a:pPr>
            <a:r>
              <a:rPr lang="en-US" altLang="en-US" dirty="0"/>
              <a:t>% of districts included in national results</a:t>
            </a:r>
            <a:br>
              <a:rPr lang="en-US" altLang="en-US" dirty="0"/>
            </a:br>
            <a:endParaRPr lang="en-US" altLang="en-US" dirty="0"/>
          </a:p>
          <a:p>
            <a:pPr>
              <a:lnSpc>
                <a:spcPct val="80000"/>
              </a:lnSpc>
            </a:pPr>
            <a:r>
              <a:rPr lang="en-US" altLang="en-US" dirty="0"/>
              <a:t>Timeliness</a:t>
            </a:r>
          </a:p>
          <a:p>
            <a:pPr lvl="1">
              <a:lnSpc>
                <a:spcPct val="80000"/>
              </a:lnSpc>
            </a:pPr>
            <a:r>
              <a:rPr lang="en-US" altLang="en-US" dirty="0"/>
              <a:t>% of reports received as of due </a:t>
            </a:r>
            <a:r>
              <a:rPr lang="en-US" altLang="en-US" dirty="0" smtClean="0"/>
              <a:t>date</a:t>
            </a:r>
          </a:p>
          <a:p>
            <a:pPr marL="274320" lvl="1" indent="0">
              <a:lnSpc>
                <a:spcPct val="80000"/>
              </a:lnSpc>
              <a:buNone/>
            </a:pPr>
            <a:endParaRPr lang="en-US" altLang="en-US" dirty="0" smtClean="0"/>
          </a:p>
          <a:p>
            <a:pPr>
              <a:lnSpc>
                <a:spcPct val="80000"/>
              </a:lnSpc>
            </a:pPr>
            <a:r>
              <a:rPr lang="en-US" altLang="en-US" dirty="0"/>
              <a:t>Harmonization</a:t>
            </a:r>
          </a:p>
          <a:p>
            <a:pPr lvl="1">
              <a:lnSpc>
                <a:spcPct val="80000"/>
              </a:lnSpc>
            </a:pPr>
            <a:r>
              <a:rPr lang="en-US" altLang="en-US" dirty="0"/>
              <a:t>Data between administrative levels should be the same</a:t>
            </a:r>
            <a:endParaRPr lang="en-US" altLang="en-US" dirty="0" smtClean="0"/>
          </a:p>
          <a:p>
            <a:pPr eaLnBrk="1" hangingPunct="1"/>
            <a:endParaRPr lang="en-US" altLang="en-US" dirty="0"/>
          </a:p>
          <a:p>
            <a:pPr eaLnBrk="1" hangingPunct="1"/>
            <a:r>
              <a:rPr lang="en-US" altLang="en-US" dirty="0" smtClean="0"/>
              <a:t>Feedback loop exists from the higher levels back to the health facilities</a:t>
            </a:r>
          </a:p>
        </p:txBody>
      </p:sp>
    </p:spTree>
    <p:extLst>
      <p:ext uri="{BB962C8B-B14F-4D97-AF65-F5344CB8AC3E}">
        <p14:creationId xmlns:p14="http://schemas.microsoft.com/office/powerpoint/2010/main" val="2996238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eaLnBrk="1" fontAlgn="auto" hangingPunct="1">
              <a:spcAft>
                <a:spcPts val="0"/>
              </a:spcAft>
              <a:defRPr/>
            </a:pPr>
            <a:r>
              <a:rPr lang="en-US" dirty="0" smtClean="0"/>
              <a:t>Use of data: Feedback methods you can propose</a:t>
            </a:r>
            <a:endParaRPr lang="en-US" dirty="0"/>
          </a:p>
        </p:txBody>
      </p:sp>
      <p:sp>
        <p:nvSpPr>
          <p:cNvPr id="20483" name="Content Placeholder 2"/>
          <p:cNvSpPr>
            <a:spLocks noGrp="1"/>
          </p:cNvSpPr>
          <p:nvPr>
            <p:ph idx="1"/>
          </p:nvPr>
        </p:nvSpPr>
        <p:spPr/>
        <p:txBody>
          <a:bodyPr/>
          <a:lstStyle/>
          <a:p>
            <a:pPr eaLnBrk="1" hangingPunct="1"/>
            <a:r>
              <a:rPr lang="en-US" altLang="en-US" sz="2400" smtClean="0"/>
              <a:t>Monthly/quarterly bulletins</a:t>
            </a:r>
          </a:p>
          <a:p>
            <a:pPr lvl="1" eaLnBrk="1" hangingPunct="1"/>
            <a:r>
              <a:rPr lang="en-US" altLang="en-US" sz="2000" smtClean="0"/>
              <a:t>Increasingly common</a:t>
            </a:r>
          </a:p>
          <a:p>
            <a:pPr lvl="1" eaLnBrk="1" hangingPunct="1"/>
            <a:r>
              <a:rPr lang="en-US" altLang="en-US" sz="2000" smtClean="0"/>
              <a:t>Include a line listing of districts with information on cases, timeliness, number of vaccinations given</a:t>
            </a:r>
          </a:p>
          <a:p>
            <a:pPr lvl="1" eaLnBrk="1" hangingPunct="1"/>
            <a:r>
              <a:rPr lang="en-US" altLang="en-US" sz="2000" smtClean="0"/>
              <a:t>Use of maps to identify district-wise performance by coverage</a:t>
            </a:r>
          </a:p>
          <a:p>
            <a:pPr lvl="1" eaLnBrk="1" hangingPunct="1">
              <a:buFont typeface="Georgia" pitchFamily="18" charset="0"/>
              <a:buNone/>
            </a:pPr>
            <a:endParaRPr lang="en-US" altLang="en-US" sz="2000" smtClean="0"/>
          </a:p>
          <a:p>
            <a:pPr eaLnBrk="1" hangingPunct="1"/>
            <a:r>
              <a:rPr lang="en-US" altLang="en-US" sz="2200" smtClean="0"/>
              <a:t>Supervision</a:t>
            </a:r>
          </a:p>
          <a:p>
            <a:pPr lvl="1" eaLnBrk="1" hangingPunct="1"/>
            <a:r>
              <a:rPr lang="en-US" altLang="en-US" sz="2000" smtClean="0"/>
              <a:t>Inclusion of feedback on submitted data into supervisory visits each administrative level</a:t>
            </a:r>
          </a:p>
        </p:txBody>
      </p:sp>
    </p:spTree>
    <p:extLst>
      <p:ext uri="{BB962C8B-B14F-4D97-AF65-F5344CB8AC3E}">
        <p14:creationId xmlns:p14="http://schemas.microsoft.com/office/powerpoint/2010/main" val="359638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457200"/>
            <a:ext cx="8229600" cy="1371600"/>
          </a:xfrm>
        </p:spPr>
        <p:txBody>
          <a:bodyPr/>
          <a:lstStyle/>
          <a:p>
            <a:pPr eaLnBrk="1" hangingPunct="1"/>
            <a:r>
              <a:rPr lang="en-US" altLang="en-US" sz="3600" smtClean="0"/>
              <a:t>Common solutions for areas needing improvement</a:t>
            </a:r>
          </a:p>
        </p:txBody>
      </p:sp>
      <p:sp>
        <p:nvSpPr>
          <p:cNvPr id="3" name="Content Placeholder 2"/>
          <p:cNvSpPr>
            <a:spLocks noGrp="1"/>
          </p:cNvSpPr>
          <p:nvPr>
            <p:ph idx="1"/>
          </p:nvPr>
        </p:nvSpPr>
        <p:spPr>
          <a:xfrm>
            <a:off x="457200" y="1905000"/>
            <a:ext cx="8229600" cy="4495800"/>
          </a:xfrm>
        </p:spPr>
        <p:txBody>
          <a:bodyPr>
            <a:normAutofit lnSpcReduction="10000"/>
          </a:bodyPr>
          <a:lstStyle/>
          <a:p>
            <a:pPr marL="365760" indent="-256032" eaLnBrk="1" fontAlgn="auto" hangingPunct="1">
              <a:lnSpc>
                <a:spcPct val="80000"/>
              </a:lnSpc>
              <a:spcAft>
                <a:spcPts val="0"/>
              </a:spcAft>
              <a:buClr>
                <a:schemeClr val="accent3"/>
              </a:buClr>
              <a:buFont typeface="Georgia"/>
              <a:buChar char="•"/>
              <a:defRPr/>
            </a:pPr>
            <a:r>
              <a:rPr lang="en-US" sz="2400" dirty="0" smtClean="0"/>
              <a:t>Completeness</a:t>
            </a:r>
          </a:p>
          <a:p>
            <a:pPr marL="658368" lvl="1" indent="-246888" eaLnBrk="1" fontAlgn="auto" hangingPunct="1">
              <a:lnSpc>
                <a:spcPct val="80000"/>
              </a:lnSpc>
              <a:spcAft>
                <a:spcPts val="0"/>
              </a:spcAft>
              <a:buFont typeface="Georgia"/>
              <a:buChar char="▫"/>
              <a:defRPr/>
            </a:pPr>
            <a:r>
              <a:rPr lang="en-US" sz="2000" dirty="0" smtClean="0"/>
              <a:t>Identify why districts are not filling out form completely and respond</a:t>
            </a:r>
            <a:br>
              <a:rPr lang="en-US" sz="2000" dirty="0" smtClean="0"/>
            </a:br>
            <a:endParaRPr lang="en-US" sz="2000" dirty="0" smtClean="0"/>
          </a:p>
          <a:p>
            <a:pPr marL="365760" indent="-256032" eaLnBrk="1" fontAlgn="auto" hangingPunct="1">
              <a:lnSpc>
                <a:spcPct val="80000"/>
              </a:lnSpc>
              <a:spcAft>
                <a:spcPts val="0"/>
              </a:spcAft>
              <a:buClr>
                <a:schemeClr val="accent3"/>
              </a:buClr>
              <a:buFont typeface="Georgia"/>
              <a:buChar char="•"/>
              <a:defRPr/>
            </a:pPr>
            <a:r>
              <a:rPr lang="en-US" sz="2400" dirty="0" smtClean="0"/>
              <a:t>Timeliness</a:t>
            </a:r>
          </a:p>
          <a:p>
            <a:pPr marL="658368" lvl="1" indent="-246888" eaLnBrk="1" fontAlgn="auto" hangingPunct="1">
              <a:lnSpc>
                <a:spcPct val="80000"/>
              </a:lnSpc>
              <a:spcAft>
                <a:spcPts val="0"/>
              </a:spcAft>
              <a:buFont typeface="Georgia"/>
              <a:buChar char="▫"/>
              <a:defRPr/>
            </a:pPr>
            <a:r>
              <a:rPr lang="en-US" sz="2000" dirty="0" smtClean="0"/>
              <a:t>Identify why districts are slow to send report and respond</a:t>
            </a:r>
            <a:br>
              <a:rPr lang="en-US" sz="2000" dirty="0" smtClean="0"/>
            </a:br>
            <a:endParaRPr lang="en-US" sz="2000" dirty="0" smtClean="0"/>
          </a:p>
          <a:p>
            <a:pPr marL="365760" indent="-256032" eaLnBrk="1" fontAlgn="auto" hangingPunct="1">
              <a:lnSpc>
                <a:spcPct val="80000"/>
              </a:lnSpc>
              <a:spcAft>
                <a:spcPts val="0"/>
              </a:spcAft>
              <a:buClr>
                <a:schemeClr val="accent3"/>
              </a:buClr>
              <a:buFont typeface="Georgia"/>
              <a:buChar char="•"/>
              <a:defRPr/>
            </a:pPr>
            <a:r>
              <a:rPr lang="en-US" sz="2400" dirty="0" smtClean="0"/>
              <a:t>Use of data</a:t>
            </a:r>
          </a:p>
          <a:p>
            <a:pPr marL="658368" lvl="1" indent="-246888" eaLnBrk="1" fontAlgn="auto" hangingPunct="1">
              <a:lnSpc>
                <a:spcPct val="80000"/>
              </a:lnSpc>
              <a:spcAft>
                <a:spcPts val="0"/>
              </a:spcAft>
              <a:buFont typeface="Georgia"/>
              <a:buChar char="▫"/>
              <a:defRPr/>
            </a:pPr>
            <a:r>
              <a:rPr lang="en-US" sz="2000" dirty="0" smtClean="0"/>
              <a:t>Setup feedback system – bulletin, supervisor feedback form, supervisor training, </a:t>
            </a:r>
          </a:p>
          <a:p>
            <a:pPr marL="658368" lvl="1" indent="-246888" eaLnBrk="1" fontAlgn="auto" hangingPunct="1">
              <a:lnSpc>
                <a:spcPct val="80000"/>
              </a:lnSpc>
              <a:spcAft>
                <a:spcPts val="0"/>
              </a:spcAft>
              <a:buFont typeface="Georgia"/>
              <a:buChar char="▫"/>
              <a:defRPr/>
            </a:pPr>
            <a:r>
              <a:rPr lang="en-US" sz="2000" dirty="0" smtClean="0"/>
              <a:t>Check for use of monitoring charts, defaulting tracking tools, updates to the microplans</a:t>
            </a:r>
            <a:br>
              <a:rPr lang="en-US" sz="2000" dirty="0" smtClean="0"/>
            </a:br>
            <a:endParaRPr lang="en-US" sz="2000" dirty="0" smtClean="0"/>
          </a:p>
          <a:p>
            <a:pPr marL="365760" indent="-256032" eaLnBrk="1" fontAlgn="auto" hangingPunct="1">
              <a:lnSpc>
                <a:spcPct val="80000"/>
              </a:lnSpc>
              <a:spcAft>
                <a:spcPts val="0"/>
              </a:spcAft>
              <a:buClr>
                <a:schemeClr val="accent3"/>
              </a:buClr>
              <a:buFont typeface="Georgia"/>
              <a:buChar char="•"/>
              <a:defRPr/>
            </a:pPr>
            <a:r>
              <a:rPr lang="en-US" sz="2400" dirty="0" smtClean="0"/>
              <a:t>Harmonization</a:t>
            </a:r>
          </a:p>
          <a:p>
            <a:pPr marL="658368" lvl="1" indent="-246888" eaLnBrk="1" fontAlgn="auto" hangingPunct="1">
              <a:lnSpc>
                <a:spcPct val="80000"/>
              </a:lnSpc>
              <a:spcAft>
                <a:spcPts val="0"/>
              </a:spcAft>
              <a:buFont typeface="Georgia"/>
              <a:buChar char="▫"/>
              <a:defRPr/>
            </a:pPr>
            <a:r>
              <a:rPr lang="en-US" sz="2000" dirty="0" smtClean="0"/>
              <a:t>Data quality assessment; cross-checking between administrative levels</a:t>
            </a:r>
          </a:p>
        </p:txBody>
      </p:sp>
    </p:spTree>
    <p:extLst>
      <p:ext uri="{BB962C8B-B14F-4D97-AF65-F5344CB8AC3E}">
        <p14:creationId xmlns:p14="http://schemas.microsoft.com/office/powerpoint/2010/main" val="376442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Electronic data and outputs will be only as good as </a:t>
            </a:r>
          </a:p>
          <a:p>
            <a:pPr lvl="1"/>
            <a:r>
              <a:rPr lang="en-US" dirty="0" smtClean="0"/>
              <a:t>the quality of data collected and</a:t>
            </a:r>
          </a:p>
          <a:p>
            <a:pPr lvl="1"/>
            <a:r>
              <a:rPr lang="en-US" dirty="0" smtClean="0"/>
              <a:t>what goes into the computer</a:t>
            </a:r>
          </a:p>
          <a:p>
            <a:r>
              <a:rPr lang="en-US" dirty="0" smtClean="0"/>
              <a:t>Data are not just a data manager’s business</a:t>
            </a:r>
          </a:p>
          <a:p>
            <a:r>
              <a:rPr lang="en-US" dirty="0" smtClean="0"/>
              <a:t>Data are important to everyone and </a:t>
            </a:r>
          </a:p>
          <a:p>
            <a:r>
              <a:rPr lang="en-US" dirty="0" smtClean="0"/>
              <a:t>You can do a lot to help improve data quality</a:t>
            </a:r>
          </a:p>
          <a:p>
            <a:endParaRPr lang="en-US" dirty="0"/>
          </a:p>
        </p:txBody>
      </p:sp>
    </p:spTree>
    <p:extLst>
      <p:ext uri="{BB962C8B-B14F-4D97-AF65-F5344CB8AC3E}">
        <p14:creationId xmlns:p14="http://schemas.microsoft.com/office/powerpoint/2010/main" val="99753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data important?</a:t>
            </a:r>
            <a:endParaRPr lang="en-US" dirty="0"/>
          </a:p>
        </p:txBody>
      </p:sp>
      <p:sp>
        <p:nvSpPr>
          <p:cNvPr id="3" name="Content Placeholder 2"/>
          <p:cNvSpPr>
            <a:spLocks noGrp="1"/>
          </p:cNvSpPr>
          <p:nvPr>
            <p:ph idx="1"/>
          </p:nvPr>
        </p:nvSpPr>
        <p:spPr/>
        <p:txBody>
          <a:bodyPr/>
          <a:lstStyle/>
          <a:p>
            <a:pPr marL="0" indent="0">
              <a:buNone/>
            </a:pPr>
            <a:r>
              <a:rPr lang="en-US" dirty="0" smtClean="0"/>
              <a:t>High quality data on immunization coverage, VPD surveillance and other programs are necessary for</a:t>
            </a:r>
          </a:p>
          <a:p>
            <a:pPr lvl="1"/>
            <a:r>
              <a:rPr lang="en-US" dirty="0" smtClean="0"/>
              <a:t>informed planning </a:t>
            </a:r>
          </a:p>
          <a:p>
            <a:pPr lvl="1"/>
            <a:r>
              <a:rPr lang="en-US" dirty="0" smtClean="0"/>
              <a:t>program implementation and</a:t>
            </a:r>
          </a:p>
          <a:p>
            <a:pPr lvl="1"/>
            <a:r>
              <a:rPr lang="en-US" dirty="0" smtClean="0"/>
              <a:t>evaluation of public health practice</a:t>
            </a:r>
          </a:p>
        </p:txBody>
      </p:sp>
    </p:spTree>
    <p:extLst>
      <p:ext uri="{BB962C8B-B14F-4D97-AF65-F5344CB8AC3E}">
        <p14:creationId xmlns:p14="http://schemas.microsoft.com/office/powerpoint/2010/main" val="150455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the information system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6194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p:cNvSpPr>
          <p:nvPr/>
        </p:nvSpPr>
        <p:spPr bwMode="auto">
          <a:xfrm>
            <a:off x="457200" y="274638"/>
            <a:ext cx="8229600" cy="639762"/>
          </a:xfrm>
          <a:prstGeom prst="rect">
            <a:avLst/>
          </a:prstGeom>
          <a:extLst/>
        </p:spPr>
        <p:txBody>
          <a:bodyPr anchor="b" anchorCtr="0"/>
          <a:lstStyle/>
          <a:p>
            <a:pPr algn="ctr" eaLnBrk="1" hangingPunct="1">
              <a:lnSpc>
                <a:spcPts val="3000"/>
              </a:lnSpc>
            </a:pPr>
            <a:r>
              <a:rPr lang="en-US" sz="2800" b="1" dirty="0" smtClean="0">
                <a:latin typeface="+mj-lt"/>
                <a:ea typeface="+mj-ea"/>
                <a:cs typeface="+mj-cs"/>
              </a:rPr>
              <a:t>Data </a:t>
            </a:r>
            <a:r>
              <a:rPr lang="en-US" sz="2800" b="1" dirty="0">
                <a:latin typeface="+mj-lt"/>
                <a:ea typeface="+mj-ea"/>
                <a:cs typeface="+mj-cs"/>
              </a:rPr>
              <a:t>Management Cycle</a:t>
            </a:r>
          </a:p>
        </p:txBody>
      </p:sp>
      <p:pic>
        <p:nvPicPr>
          <p:cNvPr id="5" name="Picture 4" descr="j02407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276" y="1033446"/>
            <a:ext cx="1075013" cy="17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435993" y="1295400"/>
            <a:ext cx="2250807" cy="105249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t>
            </a:r>
            <a:r>
              <a:rPr lang="en-US" dirty="0" smtClean="0">
                <a:solidFill>
                  <a:srgbClr val="002060"/>
                </a:solidFill>
                <a:latin typeface="+mn-lt"/>
              </a:rPr>
              <a:t>Collection/</a:t>
            </a:r>
            <a:endParaRPr lang="en-US" dirty="0">
              <a:solidFill>
                <a:srgbClr val="002060"/>
              </a:solidFill>
              <a:latin typeface="+mn-lt"/>
            </a:endParaRPr>
          </a:p>
          <a:p>
            <a:pPr algn="ctr" eaLnBrk="0" hangingPunct="0"/>
            <a:r>
              <a:rPr lang="en-US" dirty="0">
                <a:solidFill>
                  <a:srgbClr val="002060"/>
                </a:solidFill>
                <a:latin typeface="+mn-lt"/>
              </a:rPr>
              <a:t>Record </a:t>
            </a:r>
            <a:r>
              <a:rPr lang="en-US" dirty="0" smtClean="0">
                <a:solidFill>
                  <a:srgbClr val="002060"/>
                </a:solidFill>
                <a:latin typeface="+mn-lt"/>
              </a:rPr>
              <a:t>Keeping/</a:t>
            </a:r>
          </a:p>
          <a:p>
            <a:pPr algn="ctr" eaLnBrk="0" hangingPunct="0"/>
            <a:r>
              <a:rPr lang="en-US" dirty="0" smtClean="0">
                <a:solidFill>
                  <a:srgbClr val="002060"/>
                </a:solidFill>
                <a:latin typeface="+mn-lt"/>
              </a:rPr>
              <a:t>Archiving</a:t>
            </a:r>
            <a:endParaRPr lang="en-US" dirty="0">
              <a:solidFill>
                <a:srgbClr val="002060"/>
              </a:solidFill>
              <a:latin typeface="+mn-lt"/>
            </a:endParaRPr>
          </a:p>
        </p:txBody>
      </p:sp>
    </p:spTree>
    <p:extLst>
      <p:ext uri="{BB962C8B-B14F-4D97-AF65-F5344CB8AC3E}">
        <p14:creationId xmlns:p14="http://schemas.microsoft.com/office/powerpoint/2010/main" val="374364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Rot="1" noChangeArrowheads="1"/>
          </p:cNvSpPr>
          <p:nvPr/>
        </p:nvSpPr>
        <p:spPr bwMode="auto">
          <a:xfrm>
            <a:off x="457200" y="274638"/>
            <a:ext cx="8229600" cy="639762"/>
          </a:xfrm>
          <a:prstGeom prst="rect">
            <a:avLst/>
          </a:prstGeom>
          <a:extLst/>
        </p:spPr>
        <p:txBody>
          <a:bodyPr anchor="b" anchorCtr="0"/>
          <a:lstStyle/>
          <a:p>
            <a:pPr algn="ctr" eaLnBrk="1" hangingPunct="1">
              <a:lnSpc>
                <a:spcPts val="3000"/>
              </a:lnSpc>
            </a:pPr>
            <a:r>
              <a:rPr lang="en-US" sz="2800" b="1" dirty="0" smtClean="0">
                <a:latin typeface="+mj-lt"/>
                <a:ea typeface="+mj-ea"/>
                <a:cs typeface="+mj-cs"/>
              </a:rPr>
              <a:t>Data </a:t>
            </a:r>
            <a:r>
              <a:rPr lang="en-US" sz="2800" b="1" dirty="0">
                <a:latin typeface="+mj-lt"/>
                <a:ea typeface="+mj-ea"/>
                <a:cs typeface="+mj-cs"/>
              </a:rPr>
              <a:t>Management Cycle</a:t>
            </a:r>
          </a:p>
        </p:txBody>
      </p:sp>
      <p:grpSp>
        <p:nvGrpSpPr>
          <p:cNvPr id="2" name="Group 1"/>
          <p:cNvGrpSpPr/>
          <p:nvPr/>
        </p:nvGrpSpPr>
        <p:grpSpPr>
          <a:xfrm>
            <a:off x="5434276" y="914400"/>
            <a:ext cx="3252524" cy="3891895"/>
            <a:chOff x="304800" y="1111040"/>
            <a:chExt cx="3252524" cy="3891895"/>
          </a:xfrm>
        </p:grpSpPr>
        <p:sp>
          <p:nvSpPr>
            <p:cNvPr id="13315" name="AutoShape 4"/>
            <p:cNvSpPr>
              <a:spLocks noChangeArrowheads="1"/>
            </p:cNvSpPr>
            <p:nvPr/>
          </p:nvSpPr>
          <p:spPr bwMode="auto">
            <a:xfrm rot="5400000">
              <a:off x="1592263" y="3132137"/>
              <a:ext cx="1066800"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3320" name="AutoShape 19"/>
            <p:cNvSpPr>
              <a:spLocks noChangeArrowheads="1"/>
            </p:cNvSpPr>
            <p:nvPr/>
          </p:nvSpPr>
          <p:spPr bwMode="auto">
            <a:xfrm>
              <a:off x="2376488" y="2681288"/>
              <a:ext cx="685800" cy="1219200"/>
            </a:xfrm>
            <a:prstGeom prst="upArrow">
              <a:avLst>
                <a:gd name="adj1" fmla="val 50000"/>
                <a:gd name="adj2" fmla="val 44444"/>
              </a:avLst>
            </a:prstGeom>
            <a:solidFill>
              <a:srgbClr val="99CC00"/>
            </a:solidFill>
            <a:ln w="9525">
              <a:solidFill>
                <a:schemeClr val="tx1"/>
              </a:solidFill>
              <a:miter lim="800000"/>
              <a:headEnd/>
              <a:tailEnd/>
            </a:ln>
          </p:spPr>
          <p:txBody>
            <a:bodyPr vert="eaVert" wrap="none" anchor="ctr"/>
            <a:lstStyle/>
            <a:p>
              <a:pPr algn="ctr"/>
              <a:r>
                <a:rPr lang="en-US" sz="1400"/>
                <a:t>Feed Back</a:t>
              </a:r>
            </a:p>
          </p:txBody>
        </p:sp>
        <p:sp>
          <p:nvSpPr>
            <p:cNvPr id="10" name="Form"/>
            <p:cNvSpPr>
              <a:spLocks noEditPoints="1" noChangeArrowheads="1"/>
            </p:cNvSpPr>
            <p:nvPr/>
          </p:nvSpPr>
          <p:spPr bwMode="auto">
            <a:xfrm>
              <a:off x="596458" y="3571541"/>
              <a:ext cx="1007824" cy="143139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sz="2000" dirty="0"/>
            </a:p>
          </p:txBody>
        </p:sp>
        <p:sp>
          <p:nvSpPr>
            <p:cNvPr id="11" name="Rectangle 10"/>
            <p:cNvSpPr>
              <a:spLocks noChangeArrowheads="1"/>
            </p:cNvSpPr>
            <p:nvPr/>
          </p:nvSpPr>
          <p:spPr bwMode="auto">
            <a:xfrm>
              <a:off x="1185882" y="3969150"/>
              <a:ext cx="188579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Reporting</a:t>
              </a:r>
            </a:p>
          </p:txBody>
        </p:sp>
        <p:pic>
          <p:nvPicPr>
            <p:cNvPr id="12" name="Picture 11" descr="j02407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11040"/>
              <a:ext cx="1075013" cy="17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1306517" y="1372994"/>
              <a:ext cx="2250807" cy="105249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t>
              </a:r>
              <a:r>
                <a:rPr lang="en-US" dirty="0" smtClean="0">
                  <a:solidFill>
                    <a:srgbClr val="002060"/>
                  </a:solidFill>
                  <a:latin typeface="+mn-lt"/>
                </a:rPr>
                <a:t>Collection/</a:t>
              </a:r>
              <a:endParaRPr lang="en-US" dirty="0">
                <a:solidFill>
                  <a:srgbClr val="002060"/>
                </a:solidFill>
                <a:latin typeface="+mn-lt"/>
              </a:endParaRPr>
            </a:p>
            <a:p>
              <a:pPr algn="ctr" eaLnBrk="0" hangingPunct="0"/>
              <a:r>
                <a:rPr lang="en-US" dirty="0">
                  <a:solidFill>
                    <a:srgbClr val="002060"/>
                  </a:solidFill>
                  <a:latin typeface="+mn-lt"/>
                </a:rPr>
                <a:t>Record </a:t>
              </a:r>
              <a:r>
                <a:rPr lang="en-US" dirty="0" smtClean="0">
                  <a:solidFill>
                    <a:srgbClr val="002060"/>
                  </a:solidFill>
                  <a:latin typeface="+mn-lt"/>
                </a:rPr>
                <a:t>Keeping/</a:t>
              </a:r>
            </a:p>
            <a:p>
              <a:pPr algn="ctr" eaLnBrk="0" hangingPunct="0"/>
              <a:r>
                <a:rPr lang="en-US" dirty="0" smtClean="0">
                  <a:solidFill>
                    <a:srgbClr val="002060"/>
                  </a:solidFill>
                  <a:latin typeface="+mn-lt"/>
                </a:rPr>
                <a:t>Archiving</a:t>
              </a:r>
              <a:endParaRPr lang="en-US" dirty="0">
                <a:solidFill>
                  <a:srgbClr val="002060"/>
                </a:solidFill>
                <a:latin typeface="+mn-lt"/>
              </a:endParaRPr>
            </a:p>
          </p:txBody>
        </p:sp>
      </p:grpSp>
    </p:spTree>
    <p:extLst>
      <p:ext uri="{BB962C8B-B14F-4D97-AF65-F5344CB8AC3E}">
        <p14:creationId xmlns:p14="http://schemas.microsoft.com/office/powerpoint/2010/main" val="396581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p:cNvSpPr>
          <p:nvPr/>
        </p:nvSpPr>
        <p:spPr bwMode="auto">
          <a:xfrm>
            <a:off x="457200" y="274638"/>
            <a:ext cx="8229600" cy="639762"/>
          </a:xfrm>
          <a:prstGeom prst="rect">
            <a:avLst/>
          </a:prstGeom>
          <a:extLst/>
        </p:spPr>
        <p:txBody>
          <a:bodyPr anchor="b" anchorCtr="0"/>
          <a:lstStyle/>
          <a:p>
            <a:pPr algn="ctr" eaLnBrk="1" hangingPunct="1">
              <a:lnSpc>
                <a:spcPts val="3000"/>
              </a:lnSpc>
            </a:pPr>
            <a:r>
              <a:rPr lang="en-US" sz="2800" b="1" dirty="0" smtClean="0">
                <a:latin typeface="+mj-lt"/>
                <a:ea typeface="+mj-ea"/>
                <a:cs typeface="+mj-cs"/>
              </a:rPr>
              <a:t>Data </a:t>
            </a:r>
            <a:r>
              <a:rPr lang="en-US" sz="2800" b="1" dirty="0">
                <a:latin typeface="+mj-lt"/>
                <a:ea typeface="+mj-ea"/>
                <a:cs typeface="+mj-cs"/>
              </a:rPr>
              <a:t>Management Cycle</a:t>
            </a:r>
          </a:p>
        </p:txBody>
      </p:sp>
      <p:grpSp>
        <p:nvGrpSpPr>
          <p:cNvPr id="4" name="Group 3"/>
          <p:cNvGrpSpPr/>
          <p:nvPr/>
        </p:nvGrpSpPr>
        <p:grpSpPr>
          <a:xfrm rot="17492961">
            <a:off x="6428169" y="4684413"/>
            <a:ext cx="1438275" cy="1103313"/>
            <a:chOff x="120468" y="5136028"/>
            <a:chExt cx="1438275" cy="1103313"/>
          </a:xfrm>
        </p:grpSpPr>
        <p:sp>
          <p:nvSpPr>
            <p:cNvPr id="14341" name="AutoShape 5"/>
            <p:cNvSpPr>
              <a:spLocks noChangeArrowheads="1"/>
            </p:cNvSpPr>
            <p:nvPr/>
          </p:nvSpPr>
          <p:spPr bwMode="auto">
            <a:xfrm rot="1828400">
              <a:off x="120468" y="5705941"/>
              <a:ext cx="12192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7" name="AutoShape 18"/>
            <p:cNvSpPr>
              <a:spLocks noChangeArrowheads="1"/>
            </p:cNvSpPr>
            <p:nvPr/>
          </p:nvSpPr>
          <p:spPr bwMode="auto">
            <a:xfrm rot="18011968">
              <a:off x="568143" y="4755028"/>
              <a:ext cx="609600" cy="1371600"/>
            </a:xfrm>
            <a:prstGeom prst="upArrow">
              <a:avLst>
                <a:gd name="adj1" fmla="val 50000"/>
                <a:gd name="adj2" fmla="val 56250"/>
              </a:avLst>
            </a:prstGeom>
            <a:solidFill>
              <a:srgbClr val="99CC00"/>
            </a:solidFill>
            <a:ln w="9525">
              <a:solidFill>
                <a:schemeClr val="tx1"/>
              </a:solidFill>
              <a:miter lim="800000"/>
              <a:headEnd/>
              <a:tailEnd/>
            </a:ln>
          </p:spPr>
          <p:txBody>
            <a:bodyPr vert="eaVert" wrap="none" anchor="ctr"/>
            <a:lstStyle/>
            <a:p>
              <a:pPr algn="ctr"/>
              <a:r>
                <a:rPr lang="en-US" dirty="0"/>
                <a:t>Feed Back</a:t>
              </a:r>
            </a:p>
          </p:txBody>
        </p:sp>
      </p:grpSp>
      <p:sp>
        <p:nvSpPr>
          <p:cNvPr id="20" name="Rectangle 19"/>
          <p:cNvSpPr>
            <a:spLocks noChangeArrowheads="1"/>
          </p:cNvSpPr>
          <p:nvPr/>
        </p:nvSpPr>
        <p:spPr bwMode="auto">
          <a:xfrm>
            <a:off x="3860233" y="5576183"/>
            <a:ext cx="2446095" cy="673597"/>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smtClean="0">
                <a:solidFill>
                  <a:srgbClr val="002060"/>
                </a:solidFill>
                <a:latin typeface="+mn-lt"/>
              </a:rPr>
              <a:t>Electronic Data Entry</a:t>
            </a:r>
          </a:p>
          <a:p>
            <a:pPr algn="ctr" eaLnBrk="0" hangingPunct="0"/>
            <a:r>
              <a:rPr lang="en-US" dirty="0" smtClean="0">
                <a:solidFill>
                  <a:srgbClr val="002060"/>
                </a:solidFill>
                <a:latin typeface="+mn-lt"/>
              </a:rPr>
              <a:t> &amp; Management</a:t>
            </a:r>
            <a:endParaRPr lang="en-US" dirty="0">
              <a:solidFill>
                <a:srgbClr val="002060"/>
              </a:solidFill>
              <a:latin typeface="+mn-lt"/>
            </a:endParaRPr>
          </a:p>
        </p:txBody>
      </p:sp>
      <p:pic>
        <p:nvPicPr>
          <p:cNvPr id="21" name="Picture 20"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403" y="5197284"/>
            <a:ext cx="1152890" cy="120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488987" y="914400"/>
            <a:ext cx="3252524" cy="3573808"/>
            <a:chOff x="304800" y="1111040"/>
            <a:chExt cx="3252524" cy="3573808"/>
          </a:xfrm>
        </p:grpSpPr>
        <p:sp>
          <p:nvSpPr>
            <p:cNvPr id="14340" name="AutoShape 4"/>
            <p:cNvSpPr>
              <a:spLocks noChangeArrowheads="1"/>
            </p:cNvSpPr>
            <p:nvPr/>
          </p:nvSpPr>
          <p:spPr bwMode="auto">
            <a:xfrm rot="5400000">
              <a:off x="1592263" y="2838552"/>
              <a:ext cx="1066800"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8" name="AutoShape 19"/>
            <p:cNvSpPr>
              <a:spLocks noChangeArrowheads="1"/>
            </p:cNvSpPr>
            <p:nvPr/>
          </p:nvSpPr>
          <p:spPr bwMode="auto">
            <a:xfrm>
              <a:off x="2376488" y="2528519"/>
              <a:ext cx="685800" cy="1043022"/>
            </a:xfrm>
            <a:prstGeom prst="upArrow">
              <a:avLst>
                <a:gd name="adj1" fmla="val 50000"/>
                <a:gd name="adj2" fmla="val 44444"/>
              </a:avLst>
            </a:prstGeom>
            <a:solidFill>
              <a:srgbClr val="99CC00"/>
            </a:solidFill>
            <a:ln w="9525">
              <a:solidFill>
                <a:schemeClr val="tx1"/>
              </a:solidFill>
              <a:miter lim="800000"/>
              <a:headEnd/>
              <a:tailEnd/>
            </a:ln>
          </p:spPr>
          <p:txBody>
            <a:bodyPr vert="eaVert" wrap="none" anchor="ctr"/>
            <a:lstStyle/>
            <a:p>
              <a:pPr algn="ctr"/>
              <a:r>
                <a:rPr lang="en-US" sz="1400" dirty="0"/>
                <a:t>Feed Back</a:t>
              </a:r>
            </a:p>
          </p:txBody>
        </p:sp>
        <p:sp>
          <p:nvSpPr>
            <p:cNvPr id="22" name="Form"/>
            <p:cNvSpPr>
              <a:spLocks noEditPoints="1" noChangeArrowheads="1"/>
            </p:cNvSpPr>
            <p:nvPr/>
          </p:nvSpPr>
          <p:spPr bwMode="auto">
            <a:xfrm>
              <a:off x="596458" y="3253454"/>
              <a:ext cx="1007824" cy="143139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sz="2000" dirty="0"/>
            </a:p>
          </p:txBody>
        </p:sp>
        <p:pic>
          <p:nvPicPr>
            <p:cNvPr id="23" name="Picture 22" descr="j02407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111040"/>
              <a:ext cx="1075013" cy="17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306517" y="1372994"/>
              <a:ext cx="2250807" cy="105249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t>
              </a:r>
              <a:r>
                <a:rPr lang="en-US" dirty="0" smtClean="0">
                  <a:solidFill>
                    <a:srgbClr val="002060"/>
                  </a:solidFill>
                  <a:latin typeface="+mn-lt"/>
                </a:rPr>
                <a:t>Collection/</a:t>
              </a:r>
              <a:endParaRPr lang="en-US" dirty="0">
                <a:solidFill>
                  <a:srgbClr val="002060"/>
                </a:solidFill>
                <a:latin typeface="+mn-lt"/>
              </a:endParaRPr>
            </a:p>
            <a:p>
              <a:pPr algn="ctr" eaLnBrk="0" hangingPunct="0"/>
              <a:r>
                <a:rPr lang="en-US" dirty="0">
                  <a:solidFill>
                    <a:srgbClr val="002060"/>
                  </a:solidFill>
                  <a:latin typeface="+mn-lt"/>
                </a:rPr>
                <a:t>Record </a:t>
              </a:r>
              <a:r>
                <a:rPr lang="en-US" dirty="0" smtClean="0">
                  <a:solidFill>
                    <a:srgbClr val="002060"/>
                  </a:solidFill>
                  <a:latin typeface="+mn-lt"/>
                </a:rPr>
                <a:t>Keeping/</a:t>
              </a:r>
            </a:p>
            <a:p>
              <a:pPr algn="ctr" eaLnBrk="0" hangingPunct="0"/>
              <a:r>
                <a:rPr lang="en-US" dirty="0" smtClean="0">
                  <a:solidFill>
                    <a:srgbClr val="002060"/>
                  </a:solidFill>
                  <a:latin typeface="+mn-lt"/>
                </a:rPr>
                <a:t>Archiving</a:t>
              </a:r>
              <a:endParaRPr lang="en-US" dirty="0">
                <a:solidFill>
                  <a:srgbClr val="002060"/>
                </a:solidFill>
                <a:latin typeface="+mn-lt"/>
              </a:endParaRPr>
            </a:p>
          </p:txBody>
        </p:sp>
        <p:sp>
          <p:nvSpPr>
            <p:cNvPr id="25" name="Rectangle 24"/>
            <p:cNvSpPr>
              <a:spLocks noChangeArrowheads="1"/>
            </p:cNvSpPr>
            <p:nvPr/>
          </p:nvSpPr>
          <p:spPr bwMode="auto">
            <a:xfrm>
              <a:off x="1185882" y="3651063"/>
              <a:ext cx="188579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Reporting</a:t>
              </a:r>
            </a:p>
          </p:txBody>
        </p:sp>
      </p:grpSp>
    </p:spTree>
    <p:extLst>
      <p:ext uri="{BB962C8B-B14F-4D97-AF65-F5344CB8AC3E}">
        <p14:creationId xmlns:p14="http://schemas.microsoft.com/office/powerpoint/2010/main" val="207498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p:cNvSpPr>
          <p:nvPr/>
        </p:nvSpPr>
        <p:spPr bwMode="auto">
          <a:xfrm>
            <a:off x="457200" y="274638"/>
            <a:ext cx="8229600" cy="639762"/>
          </a:xfrm>
          <a:prstGeom prst="rect">
            <a:avLst/>
          </a:prstGeom>
          <a:extLst/>
        </p:spPr>
        <p:txBody>
          <a:bodyPr anchor="b" anchorCtr="0"/>
          <a:lstStyle/>
          <a:p>
            <a:pPr algn="ctr" eaLnBrk="1" hangingPunct="1">
              <a:lnSpc>
                <a:spcPts val="3000"/>
              </a:lnSpc>
            </a:pPr>
            <a:r>
              <a:rPr lang="en-US" sz="2800" b="1" dirty="0" smtClean="0">
                <a:latin typeface="+mj-lt"/>
                <a:ea typeface="+mj-ea"/>
                <a:cs typeface="+mj-cs"/>
              </a:rPr>
              <a:t>Data </a:t>
            </a:r>
            <a:r>
              <a:rPr lang="en-US" sz="2800" b="1" dirty="0">
                <a:latin typeface="+mj-lt"/>
                <a:ea typeface="+mj-ea"/>
                <a:cs typeface="+mj-cs"/>
              </a:rPr>
              <a:t>Management Cycle</a:t>
            </a:r>
          </a:p>
        </p:txBody>
      </p:sp>
      <p:grpSp>
        <p:nvGrpSpPr>
          <p:cNvPr id="4" name="Group 3"/>
          <p:cNvGrpSpPr/>
          <p:nvPr/>
        </p:nvGrpSpPr>
        <p:grpSpPr>
          <a:xfrm rot="5895183">
            <a:off x="6428169" y="4684413"/>
            <a:ext cx="1438275" cy="1103313"/>
            <a:chOff x="120468" y="5136028"/>
            <a:chExt cx="1438275" cy="1103313"/>
          </a:xfrm>
        </p:grpSpPr>
        <p:sp>
          <p:nvSpPr>
            <p:cNvPr id="14341" name="AutoShape 5"/>
            <p:cNvSpPr>
              <a:spLocks noChangeArrowheads="1"/>
            </p:cNvSpPr>
            <p:nvPr/>
          </p:nvSpPr>
          <p:spPr bwMode="auto">
            <a:xfrm rot="1828400">
              <a:off x="120468" y="5705941"/>
              <a:ext cx="12192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7" name="AutoShape 18"/>
            <p:cNvSpPr>
              <a:spLocks noChangeArrowheads="1"/>
            </p:cNvSpPr>
            <p:nvPr/>
          </p:nvSpPr>
          <p:spPr bwMode="auto">
            <a:xfrm rot="18011968">
              <a:off x="568143" y="4755028"/>
              <a:ext cx="609600" cy="1371600"/>
            </a:xfrm>
            <a:prstGeom prst="upArrow">
              <a:avLst>
                <a:gd name="adj1" fmla="val 50000"/>
                <a:gd name="adj2" fmla="val 56250"/>
              </a:avLst>
            </a:prstGeom>
            <a:solidFill>
              <a:srgbClr val="99CC00"/>
            </a:solidFill>
            <a:ln w="9525">
              <a:solidFill>
                <a:schemeClr val="tx1"/>
              </a:solidFill>
              <a:miter lim="800000"/>
              <a:headEnd/>
              <a:tailEnd/>
            </a:ln>
          </p:spPr>
          <p:txBody>
            <a:bodyPr vert="vert270" wrap="none" anchor="ctr"/>
            <a:lstStyle/>
            <a:p>
              <a:pPr algn="ctr"/>
              <a:r>
                <a:rPr lang="en-US" dirty="0"/>
                <a:t>Feed Back</a:t>
              </a:r>
            </a:p>
          </p:txBody>
        </p:sp>
      </p:grpSp>
      <p:sp>
        <p:nvSpPr>
          <p:cNvPr id="20" name="Rectangle 19"/>
          <p:cNvSpPr>
            <a:spLocks noChangeArrowheads="1"/>
          </p:cNvSpPr>
          <p:nvPr/>
        </p:nvSpPr>
        <p:spPr bwMode="auto">
          <a:xfrm>
            <a:off x="3860233" y="5576183"/>
            <a:ext cx="2446095" cy="673597"/>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smtClean="0">
                <a:solidFill>
                  <a:srgbClr val="002060"/>
                </a:solidFill>
                <a:latin typeface="+mn-lt"/>
              </a:rPr>
              <a:t>Electronic Data Entry</a:t>
            </a:r>
          </a:p>
          <a:p>
            <a:pPr algn="ctr" eaLnBrk="0" hangingPunct="0"/>
            <a:r>
              <a:rPr lang="en-US" dirty="0" smtClean="0">
                <a:solidFill>
                  <a:srgbClr val="002060"/>
                </a:solidFill>
                <a:latin typeface="+mn-lt"/>
              </a:rPr>
              <a:t> &amp; Management</a:t>
            </a:r>
            <a:endParaRPr lang="en-US" dirty="0">
              <a:solidFill>
                <a:srgbClr val="002060"/>
              </a:solidFill>
              <a:latin typeface="+mn-lt"/>
            </a:endParaRPr>
          </a:p>
        </p:txBody>
      </p:sp>
      <p:pic>
        <p:nvPicPr>
          <p:cNvPr id="21" name="Picture 20"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403" y="5197284"/>
            <a:ext cx="1152890" cy="120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488987" y="914400"/>
            <a:ext cx="3252524" cy="3573808"/>
            <a:chOff x="304800" y="1111040"/>
            <a:chExt cx="3252524" cy="3573808"/>
          </a:xfrm>
        </p:grpSpPr>
        <p:sp>
          <p:nvSpPr>
            <p:cNvPr id="14340" name="AutoShape 4"/>
            <p:cNvSpPr>
              <a:spLocks noChangeArrowheads="1"/>
            </p:cNvSpPr>
            <p:nvPr/>
          </p:nvSpPr>
          <p:spPr bwMode="auto">
            <a:xfrm rot="5400000">
              <a:off x="1592263" y="2838552"/>
              <a:ext cx="1066800"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8" name="AutoShape 19"/>
            <p:cNvSpPr>
              <a:spLocks noChangeArrowheads="1"/>
            </p:cNvSpPr>
            <p:nvPr/>
          </p:nvSpPr>
          <p:spPr bwMode="auto">
            <a:xfrm>
              <a:off x="2376488" y="2425489"/>
              <a:ext cx="685800" cy="1146052"/>
            </a:xfrm>
            <a:prstGeom prst="upArrow">
              <a:avLst>
                <a:gd name="adj1" fmla="val 50000"/>
                <a:gd name="adj2" fmla="val 44444"/>
              </a:avLst>
            </a:prstGeom>
            <a:solidFill>
              <a:srgbClr val="99CC00"/>
            </a:solidFill>
            <a:ln w="9525">
              <a:solidFill>
                <a:schemeClr val="tx1"/>
              </a:solidFill>
              <a:miter lim="800000"/>
              <a:headEnd/>
              <a:tailEnd/>
            </a:ln>
          </p:spPr>
          <p:txBody>
            <a:bodyPr vert="eaVert" wrap="none" anchor="ctr"/>
            <a:lstStyle/>
            <a:p>
              <a:pPr algn="ctr"/>
              <a:r>
                <a:rPr lang="en-US" sz="1400" dirty="0"/>
                <a:t>Feed Back</a:t>
              </a:r>
            </a:p>
          </p:txBody>
        </p:sp>
        <p:sp>
          <p:nvSpPr>
            <p:cNvPr id="22" name="Form"/>
            <p:cNvSpPr>
              <a:spLocks noEditPoints="1" noChangeArrowheads="1"/>
            </p:cNvSpPr>
            <p:nvPr/>
          </p:nvSpPr>
          <p:spPr bwMode="auto">
            <a:xfrm>
              <a:off x="596458" y="3253454"/>
              <a:ext cx="1007824" cy="143139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sz="2000" dirty="0"/>
            </a:p>
          </p:txBody>
        </p:sp>
        <p:pic>
          <p:nvPicPr>
            <p:cNvPr id="23" name="Picture 22" descr="j02407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111040"/>
              <a:ext cx="1075013" cy="17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306517" y="1372994"/>
              <a:ext cx="2250807" cy="105249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t>
              </a:r>
              <a:r>
                <a:rPr lang="en-US" dirty="0" smtClean="0">
                  <a:solidFill>
                    <a:srgbClr val="002060"/>
                  </a:solidFill>
                  <a:latin typeface="+mn-lt"/>
                </a:rPr>
                <a:t>Collection/</a:t>
              </a:r>
              <a:endParaRPr lang="en-US" dirty="0">
                <a:solidFill>
                  <a:srgbClr val="002060"/>
                </a:solidFill>
                <a:latin typeface="+mn-lt"/>
              </a:endParaRPr>
            </a:p>
            <a:p>
              <a:pPr algn="ctr" eaLnBrk="0" hangingPunct="0"/>
              <a:r>
                <a:rPr lang="en-US" dirty="0">
                  <a:solidFill>
                    <a:srgbClr val="002060"/>
                  </a:solidFill>
                  <a:latin typeface="+mn-lt"/>
                </a:rPr>
                <a:t>Record </a:t>
              </a:r>
              <a:r>
                <a:rPr lang="en-US" dirty="0" smtClean="0">
                  <a:solidFill>
                    <a:srgbClr val="002060"/>
                  </a:solidFill>
                  <a:latin typeface="+mn-lt"/>
                </a:rPr>
                <a:t>Keeping/</a:t>
              </a:r>
            </a:p>
            <a:p>
              <a:pPr algn="ctr" eaLnBrk="0" hangingPunct="0"/>
              <a:r>
                <a:rPr lang="en-US" dirty="0" smtClean="0">
                  <a:solidFill>
                    <a:srgbClr val="002060"/>
                  </a:solidFill>
                  <a:latin typeface="+mn-lt"/>
                </a:rPr>
                <a:t>Archiving</a:t>
              </a:r>
              <a:endParaRPr lang="en-US" dirty="0">
                <a:solidFill>
                  <a:srgbClr val="002060"/>
                </a:solidFill>
                <a:latin typeface="+mn-lt"/>
              </a:endParaRPr>
            </a:p>
          </p:txBody>
        </p:sp>
        <p:sp>
          <p:nvSpPr>
            <p:cNvPr id="25" name="Rectangle 24"/>
            <p:cNvSpPr>
              <a:spLocks noChangeArrowheads="1"/>
            </p:cNvSpPr>
            <p:nvPr/>
          </p:nvSpPr>
          <p:spPr bwMode="auto">
            <a:xfrm>
              <a:off x="1185882" y="3651063"/>
              <a:ext cx="188579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Reporting</a:t>
              </a:r>
            </a:p>
          </p:txBody>
        </p:sp>
      </p:grpSp>
      <p:sp>
        <p:nvSpPr>
          <p:cNvPr id="19" name="AutoShape 6"/>
          <p:cNvSpPr>
            <a:spLocks noChangeArrowheads="1"/>
          </p:cNvSpPr>
          <p:nvPr/>
        </p:nvSpPr>
        <p:spPr bwMode="auto">
          <a:xfrm rot="13711514">
            <a:off x="1097406" y="5193377"/>
            <a:ext cx="1143000" cy="5175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26" name="AutoShape 20"/>
          <p:cNvSpPr>
            <a:spLocks noChangeArrowheads="1"/>
          </p:cNvSpPr>
          <p:nvPr/>
        </p:nvSpPr>
        <p:spPr bwMode="auto">
          <a:xfrm rot="8311514">
            <a:off x="1929256" y="4833015"/>
            <a:ext cx="609600" cy="1219200"/>
          </a:xfrm>
          <a:prstGeom prst="upArrow">
            <a:avLst>
              <a:gd name="adj1" fmla="val 50000"/>
              <a:gd name="adj2" fmla="val 50000"/>
            </a:avLst>
          </a:prstGeom>
          <a:solidFill>
            <a:srgbClr val="99CC00"/>
          </a:solidFill>
          <a:ln w="9525">
            <a:solidFill>
              <a:schemeClr val="tx1"/>
            </a:solidFill>
            <a:miter lim="800000"/>
            <a:headEnd/>
            <a:tailEnd/>
          </a:ln>
        </p:spPr>
        <p:txBody>
          <a:bodyPr vert="vert270" wrap="none" anchor="ctr"/>
          <a:lstStyle/>
          <a:p>
            <a:pPr algn="ctr"/>
            <a:r>
              <a:rPr lang="en-US" sz="1600" dirty="0"/>
              <a:t>Feed Back</a:t>
            </a:r>
          </a:p>
        </p:txBody>
      </p:sp>
      <p:pic>
        <p:nvPicPr>
          <p:cNvPr id="27" name="Picture 26" descr="dataanalysis2.jpg"/>
          <p:cNvPicPr>
            <a:picLocks noChangeAspect="1"/>
          </p:cNvPicPr>
          <p:nvPr/>
        </p:nvPicPr>
        <p:blipFill>
          <a:blip r:embed="rId5" cstate="print"/>
          <a:stretch>
            <a:fillRect/>
          </a:stretch>
        </p:blipFill>
        <p:spPr>
          <a:xfrm>
            <a:off x="676901" y="3783174"/>
            <a:ext cx="2178349" cy="1071972"/>
          </a:xfrm>
          <a:prstGeom prst="rect">
            <a:avLst/>
          </a:prstGeom>
        </p:spPr>
      </p:pic>
      <p:sp>
        <p:nvSpPr>
          <p:cNvPr id="28" name="Rectangle 27"/>
          <p:cNvSpPr>
            <a:spLocks noChangeArrowheads="1"/>
          </p:cNvSpPr>
          <p:nvPr/>
        </p:nvSpPr>
        <p:spPr bwMode="auto">
          <a:xfrm>
            <a:off x="253285" y="3682985"/>
            <a:ext cx="1752577"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Analysis</a:t>
            </a:r>
          </a:p>
        </p:txBody>
      </p:sp>
    </p:spTree>
    <p:extLst>
      <p:ext uri="{BB962C8B-B14F-4D97-AF65-F5344CB8AC3E}">
        <p14:creationId xmlns:p14="http://schemas.microsoft.com/office/powerpoint/2010/main" val="365381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p:cNvSpPr>
          <p:nvPr/>
        </p:nvSpPr>
        <p:spPr bwMode="auto">
          <a:xfrm>
            <a:off x="457200" y="274638"/>
            <a:ext cx="8229600" cy="639762"/>
          </a:xfrm>
          <a:prstGeom prst="rect">
            <a:avLst/>
          </a:prstGeom>
          <a:extLst/>
        </p:spPr>
        <p:txBody>
          <a:bodyPr anchor="b" anchorCtr="0"/>
          <a:lstStyle/>
          <a:p>
            <a:pPr algn="ctr" eaLnBrk="1" hangingPunct="1">
              <a:lnSpc>
                <a:spcPts val="3000"/>
              </a:lnSpc>
            </a:pPr>
            <a:r>
              <a:rPr lang="en-US" sz="2800" b="1" dirty="0" smtClean="0">
                <a:latin typeface="+mj-lt"/>
                <a:ea typeface="+mj-ea"/>
                <a:cs typeface="+mj-cs"/>
              </a:rPr>
              <a:t>Data </a:t>
            </a:r>
            <a:r>
              <a:rPr lang="en-US" sz="2800" b="1" dirty="0">
                <a:latin typeface="+mj-lt"/>
                <a:ea typeface="+mj-ea"/>
                <a:cs typeface="+mj-cs"/>
              </a:rPr>
              <a:t>Management Cycle</a:t>
            </a:r>
          </a:p>
        </p:txBody>
      </p:sp>
      <p:grpSp>
        <p:nvGrpSpPr>
          <p:cNvPr id="4" name="Group 3"/>
          <p:cNvGrpSpPr/>
          <p:nvPr/>
        </p:nvGrpSpPr>
        <p:grpSpPr>
          <a:xfrm rot="5895183">
            <a:off x="6428169" y="4684413"/>
            <a:ext cx="1438275" cy="1103313"/>
            <a:chOff x="120468" y="5136028"/>
            <a:chExt cx="1438275" cy="1103313"/>
          </a:xfrm>
        </p:grpSpPr>
        <p:sp>
          <p:nvSpPr>
            <p:cNvPr id="14341" name="AutoShape 5"/>
            <p:cNvSpPr>
              <a:spLocks noChangeArrowheads="1"/>
            </p:cNvSpPr>
            <p:nvPr/>
          </p:nvSpPr>
          <p:spPr bwMode="auto">
            <a:xfrm rot="1828400">
              <a:off x="120468" y="5705941"/>
              <a:ext cx="12192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7" name="AutoShape 18"/>
            <p:cNvSpPr>
              <a:spLocks noChangeArrowheads="1"/>
            </p:cNvSpPr>
            <p:nvPr/>
          </p:nvSpPr>
          <p:spPr bwMode="auto">
            <a:xfrm rot="18011968">
              <a:off x="568143" y="4755028"/>
              <a:ext cx="609600" cy="1371600"/>
            </a:xfrm>
            <a:prstGeom prst="upArrow">
              <a:avLst>
                <a:gd name="adj1" fmla="val 50000"/>
                <a:gd name="adj2" fmla="val 56250"/>
              </a:avLst>
            </a:prstGeom>
            <a:solidFill>
              <a:srgbClr val="99CC00"/>
            </a:solidFill>
            <a:ln w="9525">
              <a:solidFill>
                <a:schemeClr val="tx1"/>
              </a:solidFill>
              <a:miter lim="800000"/>
              <a:headEnd/>
              <a:tailEnd/>
            </a:ln>
          </p:spPr>
          <p:txBody>
            <a:bodyPr vert="vert270" wrap="none" anchor="ctr"/>
            <a:lstStyle/>
            <a:p>
              <a:pPr algn="ctr"/>
              <a:r>
                <a:rPr lang="en-US" dirty="0"/>
                <a:t>Feed Back</a:t>
              </a:r>
            </a:p>
          </p:txBody>
        </p:sp>
      </p:grpSp>
      <p:sp>
        <p:nvSpPr>
          <p:cNvPr id="20" name="Rectangle 19"/>
          <p:cNvSpPr>
            <a:spLocks noChangeArrowheads="1"/>
          </p:cNvSpPr>
          <p:nvPr/>
        </p:nvSpPr>
        <p:spPr bwMode="auto">
          <a:xfrm>
            <a:off x="3860233" y="5576183"/>
            <a:ext cx="2446095" cy="673597"/>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smtClean="0">
                <a:solidFill>
                  <a:srgbClr val="002060"/>
                </a:solidFill>
                <a:latin typeface="+mn-lt"/>
              </a:rPr>
              <a:t>Electronic Data Entry</a:t>
            </a:r>
          </a:p>
          <a:p>
            <a:pPr algn="ctr" eaLnBrk="0" hangingPunct="0"/>
            <a:r>
              <a:rPr lang="en-US" dirty="0" smtClean="0">
                <a:solidFill>
                  <a:srgbClr val="002060"/>
                </a:solidFill>
                <a:latin typeface="+mn-lt"/>
              </a:rPr>
              <a:t> &amp; Management</a:t>
            </a:r>
            <a:endParaRPr lang="en-US" dirty="0">
              <a:solidFill>
                <a:srgbClr val="002060"/>
              </a:solidFill>
              <a:latin typeface="+mn-lt"/>
            </a:endParaRPr>
          </a:p>
        </p:txBody>
      </p:sp>
      <p:pic>
        <p:nvPicPr>
          <p:cNvPr id="21" name="Picture 20"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403" y="5197284"/>
            <a:ext cx="1152890" cy="120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488987" y="914400"/>
            <a:ext cx="3252524" cy="3573808"/>
            <a:chOff x="304800" y="1111040"/>
            <a:chExt cx="3252524" cy="3573808"/>
          </a:xfrm>
        </p:grpSpPr>
        <p:sp>
          <p:nvSpPr>
            <p:cNvPr id="14340" name="AutoShape 4"/>
            <p:cNvSpPr>
              <a:spLocks noChangeArrowheads="1"/>
            </p:cNvSpPr>
            <p:nvPr/>
          </p:nvSpPr>
          <p:spPr bwMode="auto">
            <a:xfrm rot="5400000">
              <a:off x="1592263" y="2838552"/>
              <a:ext cx="1066800"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14348" name="AutoShape 19"/>
            <p:cNvSpPr>
              <a:spLocks noChangeArrowheads="1"/>
            </p:cNvSpPr>
            <p:nvPr/>
          </p:nvSpPr>
          <p:spPr bwMode="auto">
            <a:xfrm>
              <a:off x="2376488" y="2425489"/>
              <a:ext cx="685800" cy="1146052"/>
            </a:xfrm>
            <a:prstGeom prst="upArrow">
              <a:avLst>
                <a:gd name="adj1" fmla="val 50000"/>
                <a:gd name="adj2" fmla="val 44444"/>
              </a:avLst>
            </a:prstGeom>
            <a:solidFill>
              <a:srgbClr val="99CC00"/>
            </a:solidFill>
            <a:ln w="9525">
              <a:solidFill>
                <a:schemeClr val="tx1"/>
              </a:solidFill>
              <a:miter lim="800000"/>
              <a:headEnd/>
              <a:tailEnd/>
            </a:ln>
          </p:spPr>
          <p:txBody>
            <a:bodyPr vert="eaVert" wrap="none" anchor="ctr"/>
            <a:lstStyle/>
            <a:p>
              <a:pPr algn="ctr"/>
              <a:r>
                <a:rPr lang="en-US" sz="1400" dirty="0"/>
                <a:t>Feed Back</a:t>
              </a:r>
            </a:p>
          </p:txBody>
        </p:sp>
        <p:sp>
          <p:nvSpPr>
            <p:cNvPr id="22" name="Form"/>
            <p:cNvSpPr>
              <a:spLocks noEditPoints="1" noChangeArrowheads="1"/>
            </p:cNvSpPr>
            <p:nvPr/>
          </p:nvSpPr>
          <p:spPr bwMode="auto">
            <a:xfrm>
              <a:off x="596458" y="3253454"/>
              <a:ext cx="1007824" cy="143139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US" sz="2000" dirty="0"/>
            </a:p>
          </p:txBody>
        </p:sp>
        <p:pic>
          <p:nvPicPr>
            <p:cNvPr id="23" name="Picture 22" descr="j02407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111040"/>
              <a:ext cx="1075013" cy="17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306517" y="1372994"/>
              <a:ext cx="2250807" cy="105249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t>
              </a:r>
              <a:r>
                <a:rPr lang="en-US" dirty="0" smtClean="0">
                  <a:solidFill>
                    <a:srgbClr val="002060"/>
                  </a:solidFill>
                  <a:latin typeface="+mn-lt"/>
                </a:rPr>
                <a:t>Collection/</a:t>
              </a:r>
              <a:endParaRPr lang="en-US" dirty="0">
                <a:solidFill>
                  <a:srgbClr val="002060"/>
                </a:solidFill>
                <a:latin typeface="+mn-lt"/>
              </a:endParaRPr>
            </a:p>
            <a:p>
              <a:pPr algn="ctr" eaLnBrk="0" hangingPunct="0"/>
              <a:r>
                <a:rPr lang="en-US" dirty="0">
                  <a:solidFill>
                    <a:srgbClr val="002060"/>
                  </a:solidFill>
                  <a:latin typeface="+mn-lt"/>
                </a:rPr>
                <a:t>Record </a:t>
              </a:r>
              <a:r>
                <a:rPr lang="en-US" dirty="0" smtClean="0">
                  <a:solidFill>
                    <a:srgbClr val="002060"/>
                  </a:solidFill>
                  <a:latin typeface="+mn-lt"/>
                </a:rPr>
                <a:t>Keeping/</a:t>
              </a:r>
            </a:p>
            <a:p>
              <a:pPr algn="ctr" eaLnBrk="0" hangingPunct="0"/>
              <a:r>
                <a:rPr lang="en-US" dirty="0" smtClean="0">
                  <a:solidFill>
                    <a:srgbClr val="002060"/>
                  </a:solidFill>
                  <a:latin typeface="+mn-lt"/>
                </a:rPr>
                <a:t>Archiving</a:t>
              </a:r>
              <a:endParaRPr lang="en-US" dirty="0">
                <a:solidFill>
                  <a:srgbClr val="002060"/>
                </a:solidFill>
                <a:latin typeface="+mn-lt"/>
              </a:endParaRPr>
            </a:p>
          </p:txBody>
        </p:sp>
        <p:sp>
          <p:nvSpPr>
            <p:cNvPr id="25" name="Rectangle 24"/>
            <p:cNvSpPr>
              <a:spLocks noChangeArrowheads="1"/>
            </p:cNvSpPr>
            <p:nvPr/>
          </p:nvSpPr>
          <p:spPr bwMode="auto">
            <a:xfrm>
              <a:off x="1185882" y="3651063"/>
              <a:ext cx="188579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Reporting</a:t>
              </a:r>
            </a:p>
          </p:txBody>
        </p:sp>
      </p:grpSp>
      <p:sp>
        <p:nvSpPr>
          <p:cNvPr id="19" name="AutoShape 6"/>
          <p:cNvSpPr>
            <a:spLocks noChangeArrowheads="1"/>
          </p:cNvSpPr>
          <p:nvPr/>
        </p:nvSpPr>
        <p:spPr bwMode="auto">
          <a:xfrm rot="13711514">
            <a:off x="1097406" y="5193377"/>
            <a:ext cx="1143000" cy="5175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sp>
        <p:nvSpPr>
          <p:cNvPr id="26" name="AutoShape 20"/>
          <p:cNvSpPr>
            <a:spLocks noChangeArrowheads="1"/>
          </p:cNvSpPr>
          <p:nvPr/>
        </p:nvSpPr>
        <p:spPr bwMode="auto">
          <a:xfrm rot="8311514">
            <a:off x="1929256" y="4833015"/>
            <a:ext cx="609600" cy="1219200"/>
          </a:xfrm>
          <a:prstGeom prst="upArrow">
            <a:avLst>
              <a:gd name="adj1" fmla="val 50000"/>
              <a:gd name="adj2" fmla="val 50000"/>
            </a:avLst>
          </a:prstGeom>
          <a:solidFill>
            <a:srgbClr val="99CC00"/>
          </a:solidFill>
          <a:ln w="9525">
            <a:solidFill>
              <a:schemeClr val="tx1"/>
            </a:solidFill>
            <a:miter lim="800000"/>
            <a:headEnd/>
            <a:tailEnd/>
          </a:ln>
        </p:spPr>
        <p:txBody>
          <a:bodyPr vert="vert270" wrap="none" anchor="ctr"/>
          <a:lstStyle/>
          <a:p>
            <a:pPr algn="ctr"/>
            <a:r>
              <a:rPr lang="en-US" sz="1600" dirty="0"/>
              <a:t>Feed Back</a:t>
            </a:r>
          </a:p>
        </p:txBody>
      </p:sp>
      <p:pic>
        <p:nvPicPr>
          <p:cNvPr id="27" name="Picture 26" descr="dataanalysis2.jpg"/>
          <p:cNvPicPr>
            <a:picLocks noChangeAspect="1"/>
          </p:cNvPicPr>
          <p:nvPr/>
        </p:nvPicPr>
        <p:blipFill>
          <a:blip r:embed="rId5" cstate="print"/>
          <a:stretch>
            <a:fillRect/>
          </a:stretch>
        </p:blipFill>
        <p:spPr>
          <a:xfrm>
            <a:off x="676901" y="3783174"/>
            <a:ext cx="2178349" cy="1071972"/>
          </a:xfrm>
          <a:prstGeom prst="rect">
            <a:avLst/>
          </a:prstGeom>
        </p:spPr>
      </p:pic>
      <p:sp>
        <p:nvSpPr>
          <p:cNvPr id="28" name="Rectangle 27"/>
          <p:cNvSpPr>
            <a:spLocks noChangeArrowheads="1"/>
          </p:cNvSpPr>
          <p:nvPr/>
        </p:nvSpPr>
        <p:spPr bwMode="auto">
          <a:xfrm>
            <a:off x="253285" y="3682985"/>
            <a:ext cx="1752577"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Analysis</a:t>
            </a:r>
          </a:p>
        </p:txBody>
      </p:sp>
      <p:sp>
        <p:nvSpPr>
          <p:cNvPr id="29" name="AutoShape 7"/>
          <p:cNvSpPr>
            <a:spLocks noChangeArrowheads="1"/>
          </p:cNvSpPr>
          <p:nvPr/>
        </p:nvSpPr>
        <p:spPr bwMode="auto">
          <a:xfrm rot="-5400000">
            <a:off x="1010879" y="2701948"/>
            <a:ext cx="1066800" cy="4381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alpha val="50195"/>
            </a:srgbClr>
          </a:solidFill>
          <a:ln w="9525">
            <a:solidFill>
              <a:schemeClr val="tx1"/>
            </a:solidFill>
            <a:miter lim="800000"/>
            <a:headEnd/>
            <a:tailEnd/>
          </a:ln>
        </p:spPr>
        <p:txBody>
          <a:bodyPr wrap="none" anchor="ctr"/>
          <a:lstStyle/>
          <a:p>
            <a:endParaRPr lang="en-US"/>
          </a:p>
        </p:txBody>
      </p:sp>
      <p:pic>
        <p:nvPicPr>
          <p:cNvPr id="30" name="Picture 29" descr="j02330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3283" y="1141885"/>
            <a:ext cx="1320861" cy="137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j04067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680" y="1102904"/>
            <a:ext cx="1062797" cy="116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1086924" y="1297811"/>
            <a:ext cx="1561182" cy="636175"/>
          </a:xfrm>
          <a:prstGeom prst="rect">
            <a:avLst/>
          </a:prstGeom>
          <a:solidFill>
            <a:srgbClr val="FFFF99"/>
          </a:solidFill>
          <a:ln w="28575">
            <a:solidFill>
              <a:schemeClr val="accent2"/>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dirty="0">
                <a:solidFill>
                  <a:srgbClr val="002060"/>
                </a:solidFill>
                <a:latin typeface="+mn-lt"/>
              </a:rPr>
              <a:t>Data Use</a:t>
            </a:r>
          </a:p>
        </p:txBody>
      </p:sp>
    </p:spTree>
    <p:extLst>
      <p:ext uri="{BB962C8B-B14F-4D97-AF65-F5344CB8AC3E}">
        <p14:creationId xmlns:p14="http://schemas.microsoft.com/office/powerpoint/2010/main" val="154178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TotalTime>
  <Words>792</Words>
  <Application>Microsoft Office PowerPoint</Application>
  <PresentationFormat>On-screen Show (4:3)</PresentationFormat>
  <Paragraphs>186</Paragraphs>
  <Slides>26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Clarity</vt:lpstr>
      <vt:lpstr>Acrobat Document</vt:lpstr>
      <vt:lpstr>Introduction to Information Systems for Immunization Services</vt:lpstr>
      <vt:lpstr>Outline</vt:lpstr>
      <vt:lpstr>Why are data important?</vt:lpstr>
      <vt:lpstr>About the information system</vt:lpstr>
      <vt:lpstr>PowerPoint Presentation</vt:lpstr>
      <vt:lpstr>PowerPoint Presentation</vt:lpstr>
      <vt:lpstr>PowerPoint Presentation</vt:lpstr>
      <vt:lpstr>PowerPoint Presentation</vt:lpstr>
      <vt:lpstr>PowerPoint Presentation</vt:lpstr>
      <vt:lpstr>PowerPoint Presentation</vt:lpstr>
      <vt:lpstr>Recording Information During a Vaccination Visit</vt:lpstr>
      <vt:lpstr>EPI Register Example</vt:lpstr>
      <vt:lpstr>Tally Sheet Example</vt:lpstr>
      <vt:lpstr>Data recording practice example</vt:lpstr>
      <vt:lpstr>PowerPoint Presentation</vt:lpstr>
      <vt:lpstr>Common system performance indicators (1)</vt:lpstr>
      <vt:lpstr>Common system performance indicators (2)</vt:lpstr>
      <vt:lpstr>How you can play a role</vt:lpstr>
      <vt:lpstr>How does IPV introduction impact the information system?</vt:lpstr>
      <vt:lpstr>Before Field Visit</vt:lpstr>
      <vt:lpstr>Assessment</vt:lpstr>
      <vt:lpstr>Ways to check on data use at districts and health facilities</vt:lpstr>
      <vt:lpstr>Checking data flow performance</vt:lpstr>
      <vt:lpstr>Use of data: Feedback methods you can propose</vt:lpstr>
      <vt:lpstr>Common solutions for areas needing improvement</vt:lpstr>
      <vt:lpstr>Summary</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Systems for Immunization Services</dc:title>
  <dc:creator>CCU7</dc:creator>
  <cp:lastModifiedBy> Aaron Wallace</cp:lastModifiedBy>
  <cp:revision>9</cp:revision>
  <cp:lastPrinted>2014-03-25T13:39:27Z</cp:lastPrinted>
  <dcterms:created xsi:type="dcterms:W3CDTF">2014-03-18T15:51:00Z</dcterms:created>
  <dcterms:modified xsi:type="dcterms:W3CDTF">2014-03-25T13:50:22Z</dcterms:modified>
</cp:coreProperties>
</file>