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3" r:id="rId2"/>
    <p:sldId id="477" r:id="rId3"/>
    <p:sldId id="337" r:id="rId4"/>
    <p:sldId id="478" r:id="rId5"/>
    <p:sldId id="479" r:id="rId6"/>
    <p:sldId id="480" r:id="rId7"/>
    <p:sldId id="474" r:id="rId8"/>
    <p:sldId id="475" r:id="rId9"/>
    <p:sldId id="476" r:id="rId10"/>
    <p:sldId id="481" r:id="rId11"/>
    <p:sldId id="438" r:id="rId12"/>
    <p:sldId id="336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Rubin" initials="JR" lastIdx="17" clrIdx="0"/>
  <p:cmAuthor id="1" name="Ann Ottosen" initials="AO" lastIdx="17" clrIdx="1"/>
  <p:cmAuthor id="2" name="Meredith Shirey" initials="MS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8401" autoAdjust="0"/>
  </p:normalViewPr>
  <p:slideViewPr>
    <p:cSldViewPr>
      <p:cViewPr>
        <p:scale>
          <a:sx n="70" d="100"/>
          <a:sy n="70" d="100"/>
        </p:scale>
        <p:origin x="21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v-file\Gavialliance\Policy%20and%20Performance\Policy%20&amp;%20Market%20Shaping\03_Market%20Shaping\07_Vaccines\Polio\05_Demand%20Forecasts\IMG\October%202013\23%20Oct%202013\IPV%20Summary_24OCT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691096051056057E-2"/>
          <c:y val="1.4697441025071289E-2"/>
          <c:w val="0.89621974576424079"/>
          <c:h val="0.77855508338579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Graph!$A$3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Graph!$B$2:$F$2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Graph!$B$3:$F$3</c:f>
              <c:numCache>
                <c:formatCode>_-* #,##0_-;\-* #,##0_-;_-* "-"??_-;_-@_-</c:formatCode>
                <c:ptCount val="5"/>
                <c:pt idx="0">
                  <c:v>0</c:v>
                </c:pt>
                <c:pt idx="1">
                  <c:v>23936442.353999998</c:v>
                </c:pt>
                <c:pt idx="2">
                  <c:v>36601007.206500001</c:v>
                </c:pt>
                <c:pt idx="3">
                  <c:v>24433426.285714284</c:v>
                </c:pt>
                <c:pt idx="4">
                  <c:v>23885655.042857144</c:v>
                </c:pt>
              </c:numCache>
            </c:numRef>
          </c:val>
        </c:ser>
        <c:ser>
          <c:idx val="1"/>
          <c:order val="1"/>
          <c:tx>
            <c:strRef>
              <c:f>Graph!$A$4</c:f>
              <c:strCache>
                <c:ptCount val="1"/>
                <c:pt idx="0">
                  <c:v>GAVI73 (ex India, Indonesia, PAHO)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Graph!$B$2:$F$2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Graph!$B$4:$F$4</c:f>
              <c:numCache>
                <c:formatCode>_-* #,##0_-;\-* #,##0_-;_-* "-"??_-;_-@_-</c:formatCode>
                <c:ptCount val="5"/>
                <c:pt idx="0">
                  <c:v>9152481.1781249996</c:v>
                </c:pt>
                <c:pt idx="1">
                  <c:v>60351741.152517855</c:v>
                </c:pt>
                <c:pt idx="2">
                  <c:v>65465461.751642875</c:v>
                </c:pt>
                <c:pt idx="3">
                  <c:v>55237257.766571425</c:v>
                </c:pt>
                <c:pt idx="4">
                  <c:v>56050169.728214301</c:v>
                </c:pt>
              </c:numCache>
            </c:numRef>
          </c:val>
        </c:ser>
        <c:ser>
          <c:idx val="2"/>
          <c:order val="2"/>
          <c:tx>
            <c:strRef>
              <c:f>Graph!$A$5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numRef>
              <c:f>Graph!$B$2:$F$2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Graph!$B$5:$F$5</c:f>
              <c:numCache>
                <c:formatCode>_-* #,##0_-;\-* #,##0_-;_-* "-"??_-;_-@_-</c:formatCode>
                <c:ptCount val="5"/>
                <c:pt idx="0">
                  <c:v>0</c:v>
                </c:pt>
                <c:pt idx="1">
                  <c:v>14686059.47661359</c:v>
                </c:pt>
                <c:pt idx="2">
                  <c:v>27818429.797666412</c:v>
                </c:pt>
                <c:pt idx="3">
                  <c:v>26291074.82021093</c:v>
                </c:pt>
                <c:pt idx="4">
                  <c:v>26379489.328260839</c:v>
                </c:pt>
              </c:numCache>
            </c:numRef>
          </c:val>
        </c:ser>
        <c:ser>
          <c:idx val="3"/>
          <c:order val="3"/>
          <c:tx>
            <c:strRef>
              <c:f>Graph!$A$6</c:f>
              <c:strCache>
                <c:ptCount val="1"/>
                <c:pt idx="0">
                  <c:v>Other IPV introducing country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numRef>
              <c:f>Graph!$B$2:$F$2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Graph!$B$6:$F$6</c:f>
              <c:numCache>
                <c:formatCode>_-* #,##0_-;\-* #,##0_-;_-* "-"??_-;_-@_-</c:formatCode>
                <c:ptCount val="5"/>
                <c:pt idx="0">
                  <c:v>1111715.8019999999</c:v>
                </c:pt>
                <c:pt idx="1">
                  <c:v>12014551.383818962</c:v>
                </c:pt>
                <c:pt idx="2">
                  <c:v>15081858.917897321</c:v>
                </c:pt>
                <c:pt idx="3">
                  <c:v>12948961.637928514</c:v>
                </c:pt>
                <c:pt idx="4">
                  <c:v>12890406.406467423</c:v>
                </c:pt>
              </c:numCache>
            </c:numRef>
          </c:val>
        </c:ser>
        <c:ser>
          <c:idx val="4"/>
          <c:order val="4"/>
          <c:tx>
            <c:strRef>
              <c:f>Graph!$A$7</c:f>
              <c:strCache>
                <c:ptCount val="1"/>
                <c:pt idx="0">
                  <c:v>PAHO </c:v>
                </c:pt>
              </c:strCache>
            </c:strRef>
          </c:tx>
          <c:invertIfNegative val="0"/>
          <c:cat>
            <c:numRef>
              <c:f>Graph!$B$2:$F$2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Graph!$B$7:$F$7</c:f>
              <c:numCache>
                <c:formatCode>_-* #,##0_-;\-* #,##0_-;_-* "-"??_-;_-@_-</c:formatCode>
                <c:ptCount val="5"/>
                <c:pt idx="0">
                  <c:v>4500000</c:v>
                </c:pt>
                <c:pt idx="1">
                  <c:v>14000000</c:v>
                </c:pt>
                <c:pt idx="2">
                  <c:v>14000000</c:v>
                </c:pt>
                <c:pt idx="3">
                  <c:v>14000000</c:v>
                </c:pt>
                <c:pt idx="4">
                  <c:v>14000000</c:v>
                </c:pt>
              </c:numCache>
            </c:numRef>
          </c:val>
        </c:ser>
        <c:ser>
          <c:idx val="5"/>
          <c:order val="5"/>
          <c:tx>
            <c:strRef>
              <c:f>Graph!$A$8</c:f>
              <c:strCache>
                <c:ptCount val="1"/>
                <c:pt idx="0">
                  <c:v>Self-procuring</c:v>
                </c:pt>
              </c:strCache>
            </c:strRef>
          </c:tx>
          <c:invertIfNegative val="0"/>
          <c:cat>
            <c:numRef>
              <c:f>Graph!$B$2:$F$2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Graph!$B$8:$F$8</c:f>
              <c:numCache>
                <c:formatCode>_-* #,##0_-;\-* #,##0_-;_-* "-"??_-;_-@_-</c:formatCode>
                <c:ptCount val="5"/>
                <c:pt idx="0">
                  <c:v>0</c:v>
                </c:pt>
                <c:pt idx="1">
                  <c:v>2277282.3486428568</c:v>
                </c:pt>
                <c:pt idx="2">
                  <c:v>4254507.8620714294</c:v>
                </c:pt>
                <c:pt idx="3">
                  <c:v>4467705.5924999993</c:v>
                </c:pt>
                <c:pt idx="4">
                  <c:v>4435715.3125</c:v>
                </c:pt>
              </c:numCache>
            </c:numRef>
          </c:val>
        </c:ser>
        <c:ser>
          <c:idx val="6"/>
          <c:order val="6"/>
          <c:tx>
            <c:strRef>
              <c:f>Graph!$A$11</c:f>
              <c:strCache>
                <c:ptCount val="1"/>
              </c:strCache>
            </c:strRef>
          </c:tx>
          <c:spPr>
            <a:noFill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Graph!$B$2:$F$2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Graph!$B$9:$F$9</c:f>
              <c:numCache>
                <c:formatCode>_-* #,##0_-;\-* #,##0_-;_-* "-"??_-;_-@_-</c:formatCode>
                <c:ptCount val="5"/>
                <c:pt idx="0">
                  <c:v>14764196.980124999</c:v>
                </c:pt>
                <c:pt idx="1">
                  <c:v>127266076.71559328</c:v>
                </c:pt>
                <c:pt idx="2">
                  <c:v>163221265.53577805</c:v>
                </c:pt>
                <c:pt idx="3">
                  <c:v>137378426.10292515</c:v>
                </c:pt>
                <c:pt idx="4">
                  <c:v>137641435.81829971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49033344"/>
        <c:axId val="149034880"/>
      </c:barChart>
      <c:lineChart>
        <c:grouping val="standard"/>
        <c:varyColors val="0"/>
        <c:ser>
          <c:idx val="7"/>
          <c:order val="7"/>
          <c:tx>
            <c:strRef>
              <c:f>Graph!$A$10</c:f>
              <c:strCache>
                <c:ptCount val="1"/>
                <c:pt idx="0">
                  <c:v>Ideal</c:v>
                </c:pt>
              </c:strCache>
            </c:strRef>
          </c:tx>
          <c:dLbls>
            <c:delete val="1"/>
          </c:dLbls>
          <c:cat>
            <c:numRef>
              <c:f>Graph!$B$2:$F$2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Graph!$B$10:$F$10</c:f>
              <c:numCache>
                <c:formatCode>_-* #,##0_-;\-* #,##0_-;_-* "-"??_-;_-@_-</c:formatCode>
                <c:ptCount val="5"/>
                <c:pt idx="0">
                  <c:v>37176298.474362917</c:v>
                </c:pt>
                <c:pt idx="1">
                  <c:v>150948691.62042776</c:v>
                </c:pt>
                <c:pt idx="2">
                  <c:v>161089419.81146398</c:v>
                </c:pt>
                <c:pt idx="3">
                  <c:v>137116960.94288483</c:v>
                </c:pt>
                <c:pt idx="4">
                  <c:v>137641435.81829971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9033344"/>
        <c:axId val="149034880"/>
      </c:lineChart>
      <c:catAx>
        <c:axId val="14903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9034880"/>
        <c:crosses val="autoZero"/>
        <c:auto val="1"/>
        <c:lblAlgn val="ctr"/>
        <c:lblOffset val="100"/>
        <c:noMultiLvlLbl val="0"/>
      </c:catAx>
      <c:valAx>
        <c:axId val="149034880"/>
        <c:scaling>
          <c:orientation val="minMax"/>
          <c:max val="180000000"/>
          <c:min val="0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crossAx val="149033344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GB" dirty="0" smtClean="0"/>
                    <a:t>Doses (millions)</a:t>
                  </a:r>
                  <a:endParaRPr lang="en-GB" dirty="0"/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AC45F-894F-4F65-8D93-9F7D829D285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440C5-E14E-4917-A821-6FDC420CF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27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9EA7CF9-DCD6-4F8C-8AF6-D490EAD32BF6}" type="slidenum">
              <a:rPr lang="en-US" smtClean="0">
                <a:ea typeface="ＭＳ Ｐゴシック" pitchFamily="34" charset="-128"/>
              </a:rPr>
              <a:pPr eaLnBrk="1" hangingPunct="1"/>
              <a:t>1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da-DK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579968" y="407987"/>
            <a:ext cx="7772400" cy="506413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33339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fld id="{20E72F2D-B2AC-6244-8A61-4DB2981BEBB5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9439" y="1574800"/>
            <a:ext cx="7954961" cy="34925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80772" y="1042988"/>
            <a:ext cx="8463228" cy="1588"/>
          </a:xfrm>
          <a:prstGeom prst="line">
            <a:avLst/>
          </a:prstGeom>
          <a:ln w="50800" cap="flat" cmpd="sng" algn="ctr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145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UNICEF logo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41467" y="5917067"/>
            <a:ext cx="2012966" cy="483429"/>
          </a:xfrm>
          <a:prstGeom prst="rect">
            <a:avLst/>
          </a:prstGeom>
        </p:spPr>
      </p:pic>
      <p:sp>
        <p:nvSpPr>
          <p:cNvPr id="15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84200" y="393700"/>
            <a:ext cx="4572000" cy="3082800"/>
          </a:xfrm>
          <a:prstGeom prst="rect">
            <a:avLst/>
          </a:prstGeom>
        </p:spPr>
        <p:txBody>
          <a:bodyPr vert="horz"/>
          <a:lstStyle>
            <a:lvl1pPr marL="0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For more information please contact</a:t>
            </a:r>
          </a:p>
          <a:p>
            <a:pPr lvl="0"/>
            <a:r>
              <a:rPr lang="en-US" dirty="0" smtClean="0"/>
              <a:t>Click to edit name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Telephone and email address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84200" y="3476500"/>
            <a:ext cx="4572000" cy="316971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40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14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back cover information</a:t>
            </a:r>
          </a:p>
          <a:p>
            <a:pPr lvl="0"/>
            <a:r>
              <a:rPr lang="en-US" dirty="0" smtClean="0"/>
              <a:t>Click to edit back cover information</a:t>
            </a:r>
          </a:p>
          <a:p>
            <a:pPr lvl="0"/>
            <a:r>
              <a:rPr lang="en-US" dirty="0" smtClean="0"/>
              <a:t>Click to edit back cover information</a:t>
            </a:r>
          </a:p>
          <a:p>
            <a:pPr marL="0" marR="0" lvl="0" indent="-342900" algn="l" defTabSz="457200" rtl="0" eaLnBrk="1" fontAlgn="auto" latinLnBrk="0" hangingPunct="1">
              <a:lnSpc>
                <a:spcPts val="20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back cover information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back cover information</a:t>
            </a:r>
          </a:p>
          <a:p>
            <a:pPr lvl="0"/>
            <a:r>
              <a:rPr lang="en-US" dirty="0" smtClean="0"/>
              <a:t>Click to edit back cover information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Cover photo © goes here</a:t>
            </a:r>
          </a:p>
          <a:p>
            <a:pPr marL="0" marR="0" lvl="0" indent="-342900" algn="l" defTabSz="457200" rtl="0" eaLnBrk="1" fontAlgn="auto" latinLnBrk="0" hangingPunct="1">
              <a:lnSpc>
                <a:spcPts val="202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Inside photo © goes here</a:t>
            </a:r>
          </a:p>
        </p:txBody>
      </p:sp>
    </p:spTree>
    <p:extLst>
      <p:ext uri="{BB962C8B-B14F-4D97-AF65-F5344CB8AC3E}">
        <p14:creationId xmlns:p14="http://schemas.microsoft.com/office/powerpoint/2010/main" val="405949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39" y="162000"/>
            <a:ext cx="8189738" cy="83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39" y="1408115"/>
            <a:ext cx="8189738" cy="4690935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buClr>
                <a:schemeClr val="tx2"/>
              </a:buClr>
              <a:defRPr/>
            </a:lvl2pPr>
            <a:lvl3pPr marL="914400" indent="-230400">
              <a:spcBef>
                <a:spcPts val="384"/>
              </a:spcBef>
              <a:buClr>
                <a:schemeClr val="tx2"/>
              </a:buClr>
              <a:defRPr/>
            </a:lvl3pPr>
            <a:lvl4pPr marL="1375200" indent="-234000">
              <a:spcBef>
                <a:spcPts val="384"/>
              </a:spcBef>
              <a:buClr>
                <a:schemeClr val="tx2"/>
              </a:buClr>
              <a:defRPr/>
            </a:lvl4pPr>
            <a:lvl5pPr marL="2059200" indent="-230400">
              <a:spcBef>
                <a:spcPts val="384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69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5.pn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vaccines/programs/vfc/awardees/vaccine-management/price-list/index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hyperlink" Target="http://www.unicef.org/supply/index_66260.html" TargetMode="External"/><Relationship Id="rId4" Type="http://schemas.openxmlformats.org/officeDocument/2006/relationships/hyperlink" Target="http://www.paho.org/hq/index.php?option=com_content&amp;view=article&amp;id=1864&amp;Itemid=2234&amp;lang=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UNI7476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8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16"/>
          <p:cNvSpPr txBox="1">
            <a:spLocks noChangeArrowheads="1"/>
          </p:cNvSpPr>
          <p:nvPr/>
        </p:nvSpPr>
        <p:spPr bwMode="auto">
          <a:xfrm>
            <a:off x="1143000" y="17526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a-DK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11EA07C-EE9C-40C2-ADB5-5ED734F62BC1}" type="slidenum">
              <a:rPr lang="en-US" smtClean="0"/>
              <a:t>1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84200" y="3476501"/>
            <a:ext cx="3683000" cy="16086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Supply, Presentation, Procurement Issues</a:t>
            </a:r>
            <a:endParaRPr lang="en-US" sz="32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8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dirty="0" smtClean="0"/>
              <a:t>Regulatory Issues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0E72F2D-B2AC-6244-8A61-4DB2981BEBB5}" type="slidenum">
              <a:rPr lang="en-US" smtClean="0"/>
              <a:pPr/>
              <a:t>10</a:t>
            </a:fld>
            <a:endParaRPr lang="en-US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80487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Ensuring </a:t>
            </a:r>
            <a:r>
              <a:rPr lang="en-US" sz="2400" dirty="0"/>
              <a:t>in-country registration of stand-alone IPV or that WHO prequalification is accepted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At </a:t>
            </a:r>
            <a:r>
              <a:rPr lang="en-GB" sz="2400" dirty="0"/>
              <a:t>least 75 self-procuring, non GAVI-eligible countries have to licence </a:t>
            </a:r>
            <a:r>
              <a:rPr lang="en-GB" sz="2400" dirty="0" err="1"/>
              <a:t>bOPV</a:t>
            </a:r>
            <a:r>
              <a:rPr lang="en-GB" sz="2400" dirty="0"/>
              <a:t> and establish post-marketing </a:t>
            </a:r>
            <a:r>
              <a:rPr lang="en-GB" sz="2400" dirty="0" smtClean="0"/>
              <a:t>mechanisms</a:t>
            </a:r>
          </a:p>
          <a:p>
            <a:pPr lvl="1"/>
            <a:endParaRPr lang="en-GB" sz="2400" dirty="0"/>
          </a:p>
          <a:p>
            <a:pPr lvl="1"/>
            <a:r>
              <a:rPr lang="en-US" sz="2400" dirty="0" smtClean="0"/>
              <a:t>NRA </a:t>
            </a:r>
            <a:r>
              <a:rPr lang="en-US" sz="2400" dirty="0"/>
              <a:t>must be functional (?)</a:t>
            </a:r>
          </a:p>
          <a:p>
            <a:pPr lvl="1"/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2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120434" cy="5064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IPV Prices for Supply through UNICEF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for </a:t>
            </a:r>
            <a:r>
              <a:rPr lang="en-US" sz="3200" b="1" dirty="0" smtClean="0"/>
              <a:t>period 2014 to 2018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2F2D-B2AC-6244-8A61-4DB2981BEBB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3215"/>
            <a:ext cx="9144000" cy="12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71723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59735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5733256"/>
            <a:ext cx="7457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Prices are published </a:t>
            </a:r>
            <a:r>
              <a:rPr lang="en-US" dirty="0"/>
              <a:t>on </a:t>
            </a:r>
            <a:r>
              <a:rPr lang="en-US" dirty="0" smtClean="0"/>
              <a:t>UNICEF website http</a:t>
            </a:r>
            <a:r>
              <a:rPr lang="en-US" dirty="0"/>
              <a:t>://</a:t>
            </a:r>
            <a:r>
              <a:rPr lang="en-US" dirty="0" smtClean="0"/>
              <a:t>www.unicef.org/supply/index_57476.html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21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348"/>
            <a:ext cx="9144000" cy="50641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Thank you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endParaRPr lang="en-US" smtClean="0"/>
          </a:p>
          <a:p>
            <a:fld id="{20E72F2D-B2AC-6244-8A61-4DB2981BEBB5}" type="slidenum">
              <a:rPr lang="en-US" smtClean="0"/>
              <a:pPr/>
              <a:t>12</a:t>
            </a:fld>
            <a:endParaRPr lang="en-US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3215"/>
            <a:ext cx="9144000" cy="12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57200" y="1828800"/>
            <a:ext cx="8321675" cy="1728788"/>
            <a:chOff x="476" y="890"/>
            <a:chExt cx="5242" cy="1089"/>
          </a:xfrm>
        </p:grpSpPr>
        <p:pic>
          <p:nvPicPr>
            <p:cNvPr id="8" name="Picture 5" descr="Untitled-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22" y="890"/>
              <a:ext cx="1296" cy="1088"/>
            </a:xfrm>
            <a:prstGeom prst="rect">
              <a:avLst/>
            </a:prstGeom>
            <a:noFill/>
          </p:spPr>
        </p:pic>
        <p:pic>
          <p:nvPicPr>
            <p:cNvPr id="9" name="Picture 6" descr="Untitled-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6" y="890"/>
              <a:ext cx="1296" cy="1088"/>
            </a:xfrm>
            <a:prstGeom prst="rect">
              <a:avLst/>
            </a:prstGeom>
            <a:noFill/>
          </p:spPr>
        </p:pic>
        <p:pic>
          <p:nvPicPr>
            <p:cNvPr id="10" name="Picture 7" descr="Untitled-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92" y="890"/>
              <a:ext cx="1296" cy="1088"/>
            </a:xfrm>
            <a:prstGeom prst="rect">
              <a:avLst/>
            </a:prstGeom>
            <a:noFill/>
          </p:spPr>
        </p:pic>
        <p:pic>
          <p:nvPicPr>
            <p:cNvPr id="11" name="Picture 8" descr="Untitled-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108" y="890"/>
              <a:ext cx="1293" cy="1089"/>
            </a:xfrm>
            <a:prstGeom prst="rect">
              <a:avLst/>
            </a:prstGeom>
            <a:noFill/>
          </p:spPr>
        </p:pic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457200" y="3581400"/>
            <a:ext cx="8318500" cy="1739900"/>
            <a:chOff x="476" y="1998"/>
            <a:chExt cx="5240" cy="1096"/>
          </a:xfrm>
        </p:grpSpPr>
        <p:pic>
          <p:nvPicPr>
            <p:cNvPr id="13" name="Picture 10" descr="Untitled-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791" y="1998"/>
              <a:ext cx="1296" cy="1096"/>
            </a:xfrm>
            <a:prstGeom prst="rect">
              <a:avLst/>
            </a:prstGeom>
            <a:noFill/>
          </p:spPr>
        </p:pic>
        <p:pic>
          <p:nvPicPr>
            <p:cNvPr id="14" name="Picture 11" descr="Untitled-11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76" y="1998"/>
              <a:ext cx="1296" cy="1088"/>
            </a:xfrm>
            <a:prstGeom prst="rect">
              <a:avLst/>
            </a:prstGeom>
            <a:noFill/>
          </p:spPr>
        </p:pic>
        <p:pic>
          <p:nvPicPr>
            <p:cNvPr id="15" name="Picture 12" descr="Untitled-12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22" y="1998"/>
              <a:ext cx="1294" cy="1087"/>
            </a:xfrm>
            <a:prstGeom prst="rect">
              <a:avLst/>
            </a:prstGeom>
            <a:noFill/>
          </p:spPr>
        </p:pic>
        <p:pic>
          <p:nvPicPr>
            <p:cNvPr id="16" name="Picture 13" descr="Untitled-1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106" y="1998"/>
              <a:ext cx="1296" cy="1088"/>
            </a:xfrm>
            <a:prstGeom prst="rect">
              <a:avLst/>
            </a:prstGeom>
            <a:noFill/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2236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245352" y="6409310"/>
            <a:ext cx="230621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/>
          <a:lstStyle/>
          <a:p>
            <a:fld id="{01052961-14CD-45D2-98DF-50022118EB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381000"/>
            <a:ext cx="7899999" cy="38779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IPV Presentations and Formulations</a:t>
            </a:r>
            <a:endParaRPr lang="en-US" sz="3200" b="1" dirty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2851209"/>
            <a:ext cx="8305800" cy="2161917"/>
            <a:chOff x="457200" y="1371600"/>
            <a:chExt cx="8226424" cy="1448841"/>
          </a:xfrm>
        </p:grpSpPr>
        <p:sp>
          <p:nvSpPr>
            <p:cNvPr id="10" name="Freeform 9"/>
            <p:cNvSpPr/>
            <p:nvPr/>
          </p:nvSpPr>
          <p:spPr>
            <a:xfrm>
              <a:off x="3418711" y="1371600"/>
              <a:ext cx="5264913" cy="1376775"/>
            </a:xfrm>
            <a:custGeom>
              <a:avLst/>
              <a:gdLst>
                <a:gd name="connsiteX0" fmla="*/ 193183 w 1159073"/>
                <a:gd name="connsiteY0" fmla="*/ 0 h 5264912"/>
                <a:gd name="connsiteX1" fmla="*/ 965890 w 1159073"/>
                <a:gd name="connsiteY1" fmla="*/ 0 h 5264912"/>
                <a:gd name="connsiteX2" fmla="*/ 1159073 w 1159073"/>
                <a:gd name="connsiteY2" fmla="*/ 193183 h 5264912"/>
                <a:gd name="connsiteX3" fmla="*/ 1159073 w 1159073"/>
                <a:gd name="connsiteY3" fmla="*/ 5264912 h 5264912"/>
                <a:gd name="connsiteX4" fmla="*/ 1159073 w 1159073"/>
                <a:gd name="connsiteY4" fmla="*/ 5264912 h 5264912"/>
                <a:gd name="connsiteX5" fmla="*/ 0 w 1159073"/>
                <a:gd name="connsiteY5" fmla="*/ 5264912 h 5264912"/>
                <a:gd name="connsiteX6" fmla="*/ 0 w 1159073"/>
                <a:gd name="connsiteY6" fmla="*/ 5264912 h 5264912"/>
                <a:gd name="connsiteX7" fmla="*/ 0 w 1159073"/>
                <a:gd name="connsiteY7" fmla="*/ 193183 h 5264912"/>
                <a:gd name="connsiteX8" fmla="*/ 193183 w 1159073"/>
                <a:gd name="connsiteY8" fmla="*/ 0 h 526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73" h="5264912">
                  <a:moveTo>
                    <a:pt x="1159073" y="877506"/>
                  </a:moveTo>
                  <a:lnTo>
                    <a:pt x="1159073" y="4387406"/>
                  </a:lnTo>
                  <a:cubicBezTo>
                    <a:pt x="1159073" y="4872038"/>
                    <a:pt x="1140032" y="5264910"/>
                    <a:pt x="1116544" y="5264910"/>
                  </a:cubicBezTo>
                  <a:lnTo>
                    <a:pt x="0" y="5264910"/>
                  </a:lnTo>
                  <a:lnTo>
                    <a:pt x="0" y="52649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16544" y="2"/>
                  </a:lnTo>
                  <a:cubicBezTo>
                    <a:pt x="1140032" y="2"/>
                    <a:pt x="1159073" y="392874"/>
                    <a:pt x="1159073" y="877506"/>
                  </a:cubicBez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1" tIns="83251" rIns="109921" bIns="83252" numCol="1" spcCol="1270" anchor="ctr" anchorCtr="0">
              <a:noAutofit/>
            </a:bodyPr>
            <a:lstStyle/>
            <a:p>
              <a:pPr marL="342900" lvl="1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20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Only WHO prequalified formulation</a:t>
              </a:r>
              <a:endParaRPr lang="en-US" sz="2000" dirty="0" smtClean="0">
                <a:solidFill>
                  <a:srgbClr val="FF0000"/>
                </a:solidFill>
                <a:latin typeface="Calibri" panose="020F0502020204030204" pitchFamily="34" charset="0"/>
              </a:endParaRPr>
            </a:p>
            <a:p>
              <a:pPr marL="342900" lvl="1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kern="1200" dirty="0" smtClean="0">
                  <a:latin typeface="Calibri" panose="020F0502020204030204" pitchFamily="34" charset="0"/>
                </a:rPr>
                <a:t>1-dose, [2-dose] and 10-dose available now</a:t>
              </a:r>
            </a:p>
            <a:p>
              <a:pPr marL="342900" lvl="1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dirty="0" smtClean="0">
                  <a:latin typeface="Calibri" panose="020F0502020204030204" pitchFamily="34" charset="0"/>
                </a:rPr>
                <a:t>5-dose expected in 2014</a:t>
              </a:r>
            </a:p>
            <a:p>
              <a:pPr marL="342900" lvl="1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kern="1200" dirty="0" smtClean="0">
                  <a:latin typeface="Calibri" panose="020F0502020204030204" pitchFamily="34" charset="0"/>
                </a:rPr>
                <a:t>Preservative: 2-phenoxyethanol does not </a:t>
              </a:r>
              <a:r>
                <a:rPr lang="en-US" dirty="0" smtClean="0">
                  <a:latin typeface="Calibri" panose="020F0502020204030204" pitchFamily="34" charset="0"/>
                </a:rPr>
                <a:t>meet WHO requirements for an effective preservative  (multi-dose vial, once opened, must be discarded after 6 hours or at end of immunization session)</a:t>
              </a:r>
              <a:endParaRPr lang="en-US" kern="1200" dirty="0" smtClean="0">
                <a:latin typeface="Calibri" panose="020F050202020403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7200" y="1371600"/>
              <a:ext cx="2961513" cy="1448841"/>
            </a:xfrm>
            <a:custGeom>
              <a:avLst/>
              <a:gdLst>
                <a:gd name="connsiteX0" fmla="*/ 0 w 2961513"/>
                <a:gd name="connsiteY0" fmla="*/ 241478 h 1448841"/>
                <a:gd name="connsiteX1" fmla="*/ 241478 w 2961513"/>
                <a:gd name="connsiteY1" fmla="*/ 0 h 1448841"/>
                <a:gd name="connsiteX2" fmla="*/ 2720035 w 2961513"/>
                <a:gd name="connsiteY2" fmla="*/ 0 h 1448841"/>
                <a:gd name="connsiteX3" fmla="*/ 2961513 w 2961513"/>
                <a:gd name="connsiteY3" fmla="*/ 241478 h 1448841"/>
                <a:gd name="connsiteX4" fmla="*/ 2961513 w 2961513"/>
                <a:gd name="connsiteY4" fmla="*/ 1207363 h 1448841"/>
                <a:gd name="connsiteX5" fmla="*/ 2720035 w 2961513"/>
                <a:gd name="connsiteY5" fmla="*/ 1448841 h 1448841"/>
                <a:gd name="connsiteX6" fmla="*/ 241478 w 2961513"/>
                <a:gd name="connsiteY6" fmla="*/ 1448841 h 1448841"/>
                <a:gd name="connsiteX7" fmla="*/ 0 w 2961513"/>
                <a:gd name="connsiteY7" fmla="*/ 1207363 h 1448841"/>
                <a:gd name="connsiteX8" fmla="*/ 0 w 2961513"/>
                <a:gd name="connsiteY8" fmla="*/ 241478 h 144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513" h="1448841">
                  <a:moveTo>
                    <a:pt x="0" y="241478"/>
                  </a:moveTo>
                  <a:cubicBezTo>
                    <a:pt x="0" y="108113"/>
                    <a:pt x="108113" y="0"/>
                    <a:pt x="241478" y="0"/>
                  </a:cubicBezTo>
                  <a:lnTo>
                    <a:pt x="2720035" y="0"/>
                  </a:lnTo>
                  <a:cubicBezTo>
                    <a:pt x="2853400" y="0"/>
                    <a:pt x="2961513" y="108113"/>
                    <a:pt x="2961513" y="241478"/>
                  </a:cubicBezTo>
                  <a:lnTo>
                    <a:pt x="2961513" y="1207363"/>
                  </a:lnTo>
                  <a:cubicBezTo>
                    <a:pt x="2961513" y="1340728"/>
                    <a:pt x="2853400" y="1448841"/>
                    <a:pt x="2720035" y="1448841"/>
                  </a:cubicBezTo>
                  <a:lnTo>
                    <a:pt x="241478" y="1448841"/>
                  </a:lnTo>
                  <a:cubicBezTo>
                    <a:pt x="108113" y="1448841"/>
                    <a:pt x="0" y="1340728"/>
                    <a:pt x="0" y="1207363"/>
                  </a:cubicBezTo>
                  <a:lnTo>
                    <a:pt x="0" y="24147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027" tIns="127877" rIns="185027" bIns="127877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dirty="0" smtClean="0"/>
                <a:t>Stand-alone IPV</a:t>
              </a:r>
              <a:endParaRPr lang="en-US" sz="30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199" y="5013126"/>
            <a:ext cx="8305801" cy="1159074"/>
            <a:chOff x="457200" y="3039964"/>
            <a:chExt cx="8226425" cy="1159074"/>
          </a:xfrm>
        </p:grpSpPr>
        <p:sp>
          <p:nvSpPr>
            <p:cNvPr id="15" name="Freeform 14"/>
            <p:cNvSpPr/>
            <p:nvPr/>
          </p:nvSpPr>
          <p:spPr>
            <a:xfrm>
              <a:off x="3418712" y="3039964"/>
              <a:ext cx="5264913" cy="1159074"/>
            </a:xfrm>
            <a:custGeom>
              <a:avLst/>
              <a:gdLst>
                <a:gd name="connsiteX0" fmla="*/ 193183 w 1159073"/>
                <a:gd name="connsiteY0" fmla="*/ 0 h 5264912"/>
                <a:gd name="connsiteX1" fmla="*/ 965890 w 1159073"/>
                <a:gd name="connsiteY1" fmla="*/ 0 h 5264912"/>
                <a:gd name="connsiteX2" fmla="*/ 1159073 w 1159073"/>
                <a:gd name="connsiteY2" fmla="*/ 193183 h 5264912"/>
                <a:gd name="connsiteX3" fmla="*/ 1159073 w 1159073"/>
                <a:gd name="connsiteY3" fmla="*/ 5264912 h 5264912"/>
                <a:gd name="connsiteX4" fmla="*/ 1159073 w 1159073"/>
                <a:gd name="connsiteY4" fmla="*/ 5264912 h 5264912"/>
                <a:gd name="connsiteX5" fmla="*/ 0 w 1159073"/>
                <a:gd name="connsiteY5" fmla="*/ 5264912 h 5264912"/>
                <a:gd name="connsiteX6" fmla="*/ 0 w 1159073"/>
                <a:gd name="connsiteY6" fmla="*/ 5264912 h 5264912"/>
                <a:gd name="connsiteX7" fmla="*/ 0 w 1159073"/>
                <a:gd name="connsiteY7" fmla="*/ 193183 h 5264912"/>
                <a:gd name="connsiteX8" fmla="*/ 193183 w 1159073"/>
                <a:gd name="connsiteY8" fmla="*/ 0 h 526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073" h="5264912">
                  <a:moveTo>
                    <a:pt x="1159073" y="877506"/>
                  </a:moveTo>
                  <a:lnTo>
                    <a:pt x="1159073" y="4387406"/>
                  </a:lnTo>
                  <a:cubicBezTo>
                    <a:pt x="1159073" y="4872038"/>
                    <a:pt x="1140032" y="5264910"/>
                    <a:pt x="1116544" y="5264910"/>
                  </a:cubicBezTo>
                  <a:lnTo>
                    <a:pt x="0" y="5264910"/>
                  </a:lnTo>
                  <a:lnTo>
                    <a:pt x="0" y="526491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116544" y="2"/>
                  </a:lnTo>
                  <a:cubicBezTo>
                    <a:pt x="1140032" y="2"/>
                    <a:pt x="1159073" y="392874"/>
                    <a:pt x="1159073" y="877506"/>
                  </a:cubicBez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5403947"/>
                <a:satOff val="-6012"/>
                <a:lumOff val="-23"/>
                <a:alphaOff val="0"/>
              </a:schemeClr>
            </a:lnRef>
            <a:fillRef idx="1">
              <a:schemeClr val="accent5">
                <a:tint val="40000"/>
                <a:alpha val="90000"/>
                <a:hueOff val="5403947"/>
                <a:satOff val="-6012"/>
                <a:lumOff val="-23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5403947"/>
                <a:satOff val="-6012"/>
                <a:lumOff val="-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1" tIns="83251" rIns="109921" bIns="83252" numCol="1" spcCol="1270" anchor="ctr" anchorCtr="0">
              <a:noAutofit/>
            </a:bodyPr>
            <a:lstStyle/>
            <a:p>
              <a:pPr marL="342900" lvl="1" indent="-3429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tx1"/>
                  </a:solidFill>
                  <a:latin typeface="Calibri" panose="020F0502020204030204" pitchFamily="34" charset="0"/>
                </a:rPr>
                <a:t>Combination </a:t>
              </a:r>
              <a:r>
                <a:rPr lang="en-US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with </a:t>
              </a:r>
              <a:r>
                <a:rPr lang="en-US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whole-cell pertussis not currently available</a:t>
              </a:r>
              <a:endParaRPr lang="en-US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marL="342900" lvl="1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dirty="0" smtClean="0">
                  <a:latin typeface="Calibri" panose="020F0502020204030204" pitchFamily="34" charset="0"/>
                </a:rPr>
                <a:t>Tetravalent, </a:t>
              </a:r>
              <a:r>
                <a:rPr lang="en-US" dirty="0" err="1" smtClean="0">
                  <a:latin typeface="Calibri" panose="020F0502020204030204" pitchFamily="34" charset="0"/>
                </a:rPr>
                <a:t>pentavalent</a:t>
              </a:r>
              <a:r>
                <a:rPr lang="en-US" dirty="0" smtClean="0">
                  <a:latin typeface="Calibri" panose="020F0502020204030204" pitchFamily="34" charset="0"/>
                </a:rPr>
                <a:t>, hexavalent available </a:t>
              </a:r>
            </a:p>
            <a:p>
              <a:pPr marL="342900" lvl="1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b="1" dirty="0" smtClean="0">
                  <a:latin typeface="Calibri" panose="020F0502020204030204" pitchFamily="34" charset="0"/>
                </a:rPr>
                <a:t>Substantially higher cost </a:t>
              </a:r>
              <a:r>
                <a:rPr lang="en-US" dirty="0" smtClean="0">
                  <a:latin typeface="Calibri" panose="020F0502020204030204" pitchFamily="34" charset="0"/>
                </a:rPr>
                <a:t>than stand-alone IPV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7200" y="3039964"/>
              <a:ext cx="2961513" cy="1159074"/>
            </a:xfrm>
            <a:custGeom>
              <a:avLst/>
              <a:gdLst>
                <a:gd name="connsiteX0" fmla="*/ 0 w 2961513"/>
                <a:gd name="connsiteY0" fmla="*/ 241478 h 1448841"/>
                <a:gd name="connsiteX1" fmla="*/ 241478 w 2961513"/>
                <a:gd name="connsiteY1" fmla="*/ 0 h 1448841"/>
                <a:gd name="connsiteX2" fmla="*/ 2720035 w 2961513"/>
                <a:gd name="connsiteY2" fmla="*/ 0 h 1448841"/>
                <a:gd name="connsiteX3" fmla="*/ 2961513 w 2961513"/>
                <a:gd name="connsiteY3" fmla="*/ 241478 h 1448841"/>
                <a:gd name="connsiteX4" fmla="*/ 2961513 w 2961513"/>
                <a:gd name="connsiteY4" fmla="*/ 1207363 h 1448841"/>
                <a:gd name="connsiteX5" fmla="*/ 2720035 w 2961513"/>
                <a:gd name="connsiteY5" fmla="*/ 1448841 h 1448841"/>
                <a:gd name="connsiteX6" fmla="*/ 241478 w 2961513"/>
                <a:gd name="connsiteY6" fmla="*/ 1448841 h 1448841"/>
                <a:gd name="connsiteX7" fmla="*/ 0 w 2961513"/>
                <a:gd name="connsiteY7" fmla="*/ 1207363 h 1448841"/>
                <a:gd name="connsiteX8" fmla="*/ 0 w 2961513"/>
                <a:gd name="connsiteY8" fmla="*/ 241478 h 144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513" h="1448841">
                  <a:moveTo>
                    <a:pt x="0" y="241478"/>
                  </a:moveTo>
                  <a:cubicBezTo>
                    <a:pt x="0" y="108113"/>
                    <a:pt x="108113" y="0"/>
                    <a:pt x="241478" y="0"/>
                  </a:cubicBezTo>
                  <a:lnTo>
                    <a:pt x="2720035" y="0"/>
                  </a:lnTo>
                  <a:cubicBezTo>
                    <a:pt x="2853400" y="0"/>
                    <a:pt x="2961513" y="108113"/>
                    <a:pt x="2961513" y="241478"/>
                  </a:cubicBezTo>
                  <a:lnTo>
                    <a:pt x="2961513" y="1207363"/>
                  </a:lnTo>
                  <a:cubicBezTo>
                    <a:pt x="2961513" y="1340728"/>
                    <a:pt x="2853400" y="1448841"/>
                    <a:pt x="2720035" y="1448841"/>
                  </a:cubicBezTo>
                  <a:lnTo>
                    <a:pt x="241478" y="1448841"/>
                  </a:lnTo>
                  <a:cubicBezTo>
                    <a:pt x="108113" y="1448841"/>
                    <a:pt x="0" y="1340728"/>
                    <a:pt x="0" y="1207363"/>
                  </a:cubicBezTo>
                  <a:lnTo>
                    <a:pt x="0" y="24147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5219861"/>
                <a:satOff val="-12520"/>
                <a:lumOff val="980"/>
                <a:alphaOff val="0"/>
              </a:schemeClr>
            </a:fillRef>
            <a:effectRef idx="0">
              <a:schemeClr val="accent5">
                <a:hueOff val="5219861"/>
                <a:satOff val="-12520"/>
                <a:lumOff val="9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5027" tIns="127877" rIns="185027" bIns="127877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Combination products</a:t>
              </a:r>
              <a:endParaRPr lang="en-US" sz="3000" kern="1200" dirty="0"/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2" y="1178883"/>
            <a:ext cx="3744921" cy="148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 descr="http://www.who.int/entity/immunization_standards/vaccine_quality/pq_231_ipv_1dose_nvi_container_thumb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70" y="1141117"/>
            <a:ext cx="1131887" cy="16639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/>
          <a:lstStyle/>
          <a:p>
            <a:fld id="{3A66769C-C979-FB42-91B1-5041D7103A48}" type="datetime1">
              <a:rPr lang="x-none" smtClean="0"/>
              <a:pPr/>
              <a:t>24/03/2014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6936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Procurement Objectives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2F2D-B2AC-6244-8A61-4DB2981BEB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79439" y="1268760"/>
            <a:ext cx="7954961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The tender was issued in line with the Procurement Strategy, which was shared with all partners 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The strategy outlined three procurement objectives</a:t>
            </a:r>
            <a:r>
              <a:rPr lang="en-US" sz="1800" dirty="0" smtClean="0"/>
              <a:t>:</a:t>
            </a:r>
          </a:p>
          <a:p>
            <a:pPr marL="0" indent="0">
              <a:buNone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To </a:t>
            </a:r>
            <a:r>
              <a:rPr lang="en-US" sz="1800" b="1" dirty="0"/>
              <a:t>secure sufficient supply</a:t>
            </a:r>
            <a:r>
              <a:rPr lang="en-US" sz="1800" dirty="0"/>
              <a:t> to meet an accelerated introduction of IPV for OPV-using countries procuring through UNICEF, for the period of </a:t>
            </a:r>
            <a:r>
              <a:rPr lang="en-US" sz="1800" dirty="0" smtClean="0"/>
              <a:t>2014-2017;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To </a:t>
            </a:r>
            <a:r>
              <a:rPr lang="en-US" sz="1800" b="1" dirty="0"/>
              <a:t>achieve affordable prices</a:t>
            </a:r>
            <a:r>
              <a:rPr lang="en-US" sz="1800" dirty="0"/>
              <a:t> from year 1 for all presentations; </a:t>
            </a:r>
            <a:r>
              <a:rPr lang="en-US" sz="1800" dirty="0" smtClean="0"/>
              <a:t>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To </a:t>
            </a:r>
            <a:r>
              <a:rPr lang="en-US" sz="1800" dirty="0"/>
              <a:t>support the development of </a:t>
            </a:r>
            <a:r>
              <a:rPr lang="en-US" sz="1800" b="1" dirty="0"/>
              <a:t>a healthy IPV market.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3215"/>
            <a:ext cx="9144000" cy="12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245352" y="6409310"/>
            <a:ext cx="2306211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IPV introduction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/>
          <a:lstStyle/>
          <a:p>
            <a:fld id="{01052961-14CD-45D2-98DF-50022118EB1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1034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Vaccine Demand Forecast &amp; Supply</a:t>
            </a:r>
            <a:endParaRPr lang="en-US" sz="3200" b="1" u="sng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6425" cy="501392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2600" dirty="0" smtClean="0"/>
              <a:t>GPEI </a:t>
            </a:r>
            <a:r>
              <a:rPr lang="en-US" sz="2600" b="1" dirty="0" smtClean="0"/>
              <a:t>ensured </a:t>
            </a:r>
            <a:r>
              <a:rPr lang="en-US" sz="2600" b="1" dirty="0" smtClean="0"/>
              <a:t>sufficient production capacity </a:t>
            </a:r>
            <a:r>
              <a:rPr lang="en-US" sz="2600" dirty="0" smtClean="0"/>
              <a:t>for current IPV stand-alone products to meet </a:t>
            </a:r>
            <a:r>
              <a:rPr lang="en-US" sz="2600" dirty="0" smtClean="0"/>
              <a:t>needs </a:t>
            </a:r>
            <a:r>
              <a:rPr lang="en-US" sz="2600" dirty="0" smtClean="0"/>
              <a:t>of all OPV using countries to introduce one dose of IPV into </a:t>
            </a:r>
            <a:r>
              <a:rPr lang="en-US" sz="2600" dirty="0" smtClean="0"/>
              <a:t>routine </a:t>
            </a:r>
            <a:r>
              <a:rPr lang="en-US" sz="2600" dirty="0" err="1" smtClean="0"/>
              <a:t>programmes</a:t>
            </a:r>
            <a:endParaRPr lang="en-US" sz="2600" dirty="0" smtClean="0"/>
          </a:p>
          <a:p>
            <a:pPr lvl="1">
              <a:spcBef>
                <a:spcPts val="1200"/>
              </a:spcBef>
            </a:pPr>
            <a:r>
              <a:rPr lang="en-US" sz="2600" dirty="0" smtClean="0"/>
              <a:t>Initial global demand forecast:  </a:t>
            </a:r>
            <a:r>
              <a:rPr lang="en-US" sz="2600" b="1" dirty="0" smtClean="0"/>
              <a:t>580-624 million doses</a:t>
            </a:r>
            <a:r>
              <a:rPr lang="en-US" sz="2600" dirty="0" smtClean="0"/>
              <a:t> needed by 2018</a:t>
            </a:r>
          </a:p>
          <a:p>
            <a:pPr>
              <a:spcBef>
                <a:spcPts val="1200"/>
              </a:spcBef>
            </a:pPr>
            <a:r>
              <a:rPr lang="en-US" sz="2600" b="1" dirty="0" smtClean="0"/>
              <a:t>Essential </a:t>
            </a:r>
            <a:r>
              <a:rPr lang="en-US" sz="2600" b="1" dirty="0" smtClean="0"/>
              <a:t>that </a:t>
            </a:r>
            <a:r>
              <a:rPr lang="en-US" sz="2600" b="1" dirty="0" smtClean="0"/>
              <a:t>all countries define target introduction dates</a:t>
            </a:r>
            <a:r>
              <a:rPr lang="en-US" sz="2600" dirty="0" smtClean="0"/>
              <a:t> </a:t>
            </a:r>
            <a:r>
              <a:rPr lang="en-US" sz="2600" b="1" dirty="0" smtClean="0"/>
              <a:t>no later than mid-end 2014</a:t>
            </a:r>
          </a:p>
          <a:p>
            <a:pPr>
              <a:spcBef>
                <a:spcPts val="1200"/>
              </a:spcBef>
            </a:pPr>
            <a:r>
              <a:rPr lang="en-US" sz="2600" b="1" dirty="0" smtClean="0"/>
              <a:t>Four manufacturers currently produce stand-alone IPV</a:t>
            </a:r>
          </a:p>
          <a:p>
            <a:pPr lvl="1"/>
            <a:r>
              <a:rPr lang="en-US" sz="2600" dirty="0" err="1" smtClean="0"/>
              <a:t>Sanofi</a:t>
            </a:r>
            <a:r>
              <a:rPr lang="en-US" sz="2600" dirty="0" smtClean="0"/>
              <a:t>- Pasteur, France (SP) </a:t>
            </a:r>
          </a:p>
          <a:p>
            <a:pPr lvl="1"/>
            <a:r>
              <a:rPr lang="en-US" sz="2600" dirty="0" smtClean="0"/>
              <a:t>Serum Institute of India (SII)</a:t>
            </a:r>
          </a:p>
          <a:p>
            <a:pPr lvl="1"/>
            <a:r>
              <a:rPr lang="en-US" sz="2600" dirty="0" smtClean="0"/>
              <a:t>GlaxoSmithKline, Belgium (GSK)</a:t>
            </a:r>
          </a:p>
          <a:p>
            <a:pPr lvl="1"/>
            <a:r>
              <a:rPr lang="en-US" sz="2600" dirty="0" err="1" smtClean="0"/>
              <a:t>Statens</a:t>
            </a:r>
            <a:r>
              <a:rPr lang="en-US" sz="2600" dirty="0" smtClean="0"/>
              <a:t> Serum </a:t>
            </a:r>
            <a:r>
              <a:rPr lang="en-US" sz="2600" dirty="0" err="1" smtClean="0"/>
              <a:t>Institut</a:t>
            </a:r>
            <a:r>
              <a:rPr lang="en-US" sz="2600" dirty="0" smtClean="0"/>
              <a:t>, Denmark (SSI)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/>
          <a:lstStyle/>
          <a:p>
            <a:fld id="{7DE4C75D-23FD-584E-8781-75849A7FFA43}" type="datetime1">
              <a:rPr lang="x-none" smtClean="0"/>
              <a:pPr/>
              <a:t>24/03/2014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788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2"/>
                </a:solidFill>
              </a:rPr>
              <a:t>Forecasts 2014-2018: 580m- 624m doses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707912"/>
              </p:ext>
            </p:extLst>
          </p:nvPr>
        </p:nvGraphicFramePr>
        <p:xfrm>
          <a:off x="326117" y="1052736"/>
          <a:ext cx="84249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2344" y="5298015"/>
            <a:ext cx="7586044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/>
              <a:t>UNICEF Tender:  </a:t>
            </a:r>
            <a:r>
              <a:rPr lang="en-US" sz="1200" dirty="0" smtClean="0"/>
              <a:t>issued 4 October- closing 15 November  </a:t>
            </a:r>
          </a:p>
          <a:p>
            <a:pPr algn="l">
              <a:spcBef>
                <a:spcPts val="600"/>
              </a:spcBef>
            </a:pPr>
            <a:r>
              <a:rPr lang="en-US" sz="1200" b="1" dirty="0" smtClean="0"/>
              <a:t>Assumptions: </a:t>
            </a:r>
            <a:r>
              <a:rPr lang="en-US" sz="1200" dirty="0" smtClean="0"/>
              <a:t>124 Countries, 1 dose at DTP3; 5 and 10 dose vials (30% and 50% wastage) ; DTP3 coverage reached over one year /two years for large countries 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47651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049873"/>
              </p:ext>
            </p:extLst>
          </p:nvPr>
        </p:nvGraphicFramePr>
        <p:xfrm>
          <a:off x="755576" y="2996952"/>
          <a:ext cx="7992888" cy="302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388"/>
                <a:gridCol w="2758148"/>
                <a:gridCol w="1942352"/>
              </a:tblGrid>
              <a:tr h="450833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</a:rPr>
                        <a:t>Public Sector Price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for IPV ranges from ~$2 to $12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570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Vaccine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Cost per dose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40700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Sanofi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(10 dose vial)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$12.42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1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PAHO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GSK (1 dose)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$4.14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12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Bilthoven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(1 dose)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$2.90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6909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en-US" sz="1400" b="1" u="none" baseline="0" dirty="0" smtClean="0">
                          <a:solidFill>
                            <a:schemeClr val="tx1"/>
                          </a:solidFill>
                        </a:rPr>
                        <a:t> UNICEF tender</a:t>
                      </a:r>
                      <a:r>
                        <a:rPr lang="en-US" sz="1400" b="1" u="none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tx1"/>
                          </a:solidFill>
                        </a:rPr>
                        <a:t>GSK (1 dose)</a:t>
                      </a:r>
                      <a:endParaRPr 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solidFill>
                            <a:schemeClr val="tx1"/>
                          </a:solidFill>
                        </a:rPr>
                        <a:t>$4.14</a:t>
                      </a:r>
                      <a:endParaRPr lang="en-US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125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Sanofi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(10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dose vial)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$2.25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- $2.70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125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SSI (1 dose)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$5.70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632459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900" dirty="0" smtClean="0">
                <a:solidFill>
                  <a:schemeClr val="bg1"/>
                </a:solidFill>
                <a:hlinkClick r:id="rId3"/>
              </a:rPr>
              <a:t>http://www.cdc.gov/vaccines/programs/vfc/awardees/vaccine-management/price-list/index.html</a:t>
            </a:r>
            <a:endParaRPr lang="en-US" sz="900" dirty="0" smtClean="0">
              <a:solidFill>
                <a:schemeClr val="bg1"/>
              </a:solidFill>
            </a:endParaRPr>
          </a:p>
          <a:p>
            <a:pPr marL="228600" indent="-228600">
              <a:buAutoNum type="arabicPeriod"/>
            </a:pPr>
            <a:r>
              <a:rPr lang="en-US" sz="900" dirty="0" smtClean="0">
                <a:solidFill>
                  <a:schemeClr val="bg1"/>
                </a:solidFill>
                <a:hlinkClick r:id="rId4"/>
              </a:rPr>
              <a:t>http://www.paho.org/hq/index.php?option=com_content&amp;view=article&amp;id=1864&amp;Itemid=2234&amp;lang=en</a:t>
            </a:r>
            <a:endParaRPr lang="en-US" sz="900" dirty="0" smtClean="0">
              <a:solidFill>
                <a:schemeClr val="bg1"/>
              </a:solidFill>
            </a:endParaRPr>
          </a:p>
          <a:p>
            <a:pPr marL="228600" indent="-228600">
              <a:buAutoNum type="arabicPeriod"/>
            </a:pPr>
            <a:r>
              <a:rPr lang="en-US" sz="900" dirty="0" smtClean="0">
                <a:solidFill>
                  <a:schemeClr val="bg1"/>
                </a:solidFill>
                <a:hlinkClick r:id="rId5"/>
              </a:rPr>
              <a:t>http://www.unicef.org/supply/index_66260.html</a:t>
            </a:r>
            <a:endParaRPr lang="en-US" sz="900" dirty="0" smtClean="0">
              <a:solidFill>
                <a:schemeClr val="bg1"/>
              </a:solidFill>
            </a:endParaRPr>
          </a:p>
          <a:p>
            <a:pPr marL="228600" indent="-228600">
              <a:buAutoNum type="arabicPeriod"/>
            </a:pPr>
            <a:endParaRPr lang="en-US" sz="1050" dirty="0"/>
          </a:p>
          <a:p>
            <a:pPr marL="228600" indent="-228600">
              <a:buAutoNum type="arabicPeriod"/>
            </a:pP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3323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IPV Price US$ – Current &amp; Future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35133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/>
              <a:t>GPEI aims at following pricing levels:</a:t>
            </a:r>
          </a:p>
          <a:p>
            <a:pPr lvl="1">
              <a:spcAft>
                <a:spcPts val="0"/>
              </a:spcAft>
            </a:pPr>
            <a:r>
              <a:rPr lang="en-US" sz="2400" u="sng" dirty="0" smtClean="0">
                <a:solidFill>
                  <a:schemeClr val="tx2"/>
                </a:solidFill>
              </a:rPr>
              <a:t>Low-income</a:t>
            </a:r>
            <a:r>
              <a:rPr lang="en-US" sz="2400" dirty="0" smtClean="0">
                <a:solidFill>
                  <a:schemeClr val="tx2"/>
                </a:solidFill>
              </a:rPr>
              <a:t>: ~US$ 1.00 per dose</a:t>
            </a:r>
          </a:p>
          <a:p>
            <a:pPr lvl="1">
              <a:spcAft>
                <a:spcPts val="0"/>
              </a:spcAft>
            </a:pPr>
            <a:r>
              <a:rPr lang="en-US" sz="2400" u="sng" dirty="0" smtClean="0">
                <a:solidFill>
                  <a:schemeClr val="tx2"/>
                </a:solidFill>
              </a:rPr>
              <a:t>Lower-middle </a:t>
            </a:r>
            <a:r>
              <a:rPr lang="en-US" sz="2400" u="sng" dirty="0" smtClean="0">
                <a:solidFill>
                  <a:schemeClr val="tx2"/>
                </a:solidFill>
              </a:rPr>
              <a:t>income</a:t>
            </a:r>
            <a:r>
              <a:rPr lang="en-US" sz="2400" dirty="0" smtClean="0">
                <a:solidFill>
                  <a:schemeClr val="tx2"/>
                </a:solidFill>
              </a:rPr>
              <a:t>:  ~US$1.50 </a:t>
            </a:r>
            <a:r>
              <a:rPr lang="en-US" sz="2400" dirty="0">
                <a:solidFill>
                  <a:schemeClr val="tx2"/>
                </a:solidFill>
              </a:rPr>
              <a:t>per </a:t>
            </a:r>
            <a:r>
              <a:rPr lang="en-US" sz="2400" dirty="0" smtClean="0">
                <a:solidFill>
                  <a:schemeClr val="tx2"/>
                </a:solidFill>
              </a:rPr>
              <a:t>dose</a:t>
            </a:r>
          </a:p>
          <a:p>
            <a:pPr marL="0" indent="0">
              <a:spcAft>
                <a:spcPts val="0"/>
              </a:spcAft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58000" y="6324600"/>
            <a:ext cx="2057400" cy="365125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000" smtClean="0">
                <a:solidFill>
                  <a:schemeClr val="bg1"/>
                </a:solidFill>
              </a:rPr>
              <a:pPr algn="r"/>
              <a:t>6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7066389" y="6384025"/>
            <a:ext cx="2306211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IPV introduction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/>
          <a:lstStyle/>
          <a:p>
            <a:fld id="{046DF479-7493-A744-A2B6-2F8128EEB307}" type="datetime1">
              <a:rPr lang="x-none" smtClean="0"/>
              <a:t>24/03/2014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520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928992" cy="50641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 smtClean="0"/>
              <a:t>IPV </a:t>
            </a:r>
            <a:r>
              <a:rPr lang="en-GB" sz="3200" b="1" dirty="0" smtClean="0"/>
              <a:t>Supply &amp; Demand for Routine Programmes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0E72F2D-B2AC-6244-8A61-4DB2981BEBB5}" type="slidenum">
              <a:rPr lang="en-US" smtClean="0"/>
              <a:pPr/>
              <a:t>7</a:t>
            </a:fld>
            <a:endParaRPr lang="en-US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123271"/>
            <a:ext cx="7704856" cy="504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1" y="6239053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dose availability for 2014 - 5M </a:t>
            </a:r>
            <a:r>
              <a:rPr lang="en-US" dirty="0"/>
              <a:t>doses will be available from July, </a:t>
            </a:r>
            <a:r>
              <a:rPr lang="en-US" dirty="0" smtClean="0"/>
              <a:t>6M </a:t>
            </a:r>
            <a:r>
              <a:rPr lang="en-US" dirty="0"/>
              <a:t>doses from August/September and </a:t>
            </a:r>
            <a:r>
              <a:rPr lang="en-US" dirty="0" smtClean="0"/>
              <a:t>9M  </a:t>
            </a:r>
            <a:r>
              <a:rPr lang="en-US" dirty="0"/>
              <a:t>doses from September and onwards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53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200" b="1" dirty="0" smtClean="0"/>
              <a:t>Number </a:t>
            </a:r>
            <a:r>
              <a:rPr lang="en-GB" sz="3200" b="1" dirty="0" smtClean="0"/>
              <a:t>of Manufacturers by </a:t>
            </a:r>
            <a:r>
              <a:rPr lang="en-GB" sz="3200" b="1" dirty="0" smtClean="0"/>
              <a:t>Presentation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0E72F2D-B2AC-6244-8A61-4DB2981BEBB5}" type="slidenum">
              <a:rPr lang="en-US" smtClean="0"/>
              <a:pPr/>
              <a:t>8</a:t>
            </a:fld>
            <a:endParaRPr lang="en-US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97981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 DOSE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 DOSE*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 DOSE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9738" y="3284984"/>
            <a:ext cx="80487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IPV 5 dose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Currently no 5 dose presentation WHO pre-qualified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Expect one manufacturer to have product pre-qualified in Q3 2014 with supply from end Q3 or early Q4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2015 expect a second manufacturer to become pre-qualified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2016 expect to be able to meet </a:t>
            </a:r>
            <a:r>
              <a:rPr lang="en-GB" u="sng" dirty="0" smtClean="0"/>
              <a:t>all</a:t>
            </a:r>
            <a:r>
              <a:rPr lang="en-GB" dirty="0" smtClean="0"/>
              <a:t> demand for 5 dose presentation </a:t>
            </a:r>
          </a:p>
          <a:p>
            <a:endParaRPr lang="en-GB" dirty="0" smtClean="0"/>
          </a:p>
          <a:p>
            <a:r>
              <a:rPr lang="en-GB" dirty="0" smtClean="0"/>
              <a:t>Additional supplier for </a:t>
            </a:r>
            <a:r>
              <a:rPr lang="en-GB" b="1" dirty="0" smtClean="0">
                <a:solidFill>
                  <a:schemeClr val="tx2"/>
                </a:solidFill>
              </a:rPr>
              <a:t>1 dose presentation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/>
              <a:t>could be available from 2015 if needed</a:t>
            </a:r>
          </a:p>
          <a:p>
            <a:endParaRPr lang="en-GB" dirty="0"/>
          </a:p>
          <a:p>
            <a:r>
              <a:rPr lang="en-GB" dirty="0" smtClean="0"/>
              <a:t>No additional manufacturer is expected for </a:t>
            </a:r>
            <a:r>
              <a:rPr lang="en-GB" b="1" dirty="0" smtClean="0">
                <a:solidFill>
                  <a:schemeClr val="tx2"/>
                </a:solidFill>
              </a:rPr>
              <a:t>10 dose presentation </a:t>
            </a:r>
            <a:r>
              <a:rPr lang="en-GB" dirty="0" smtClean="0"/>
              <a:t>over the next 4 years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2852936"/>
            <a:ext cx="362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</a:t>
            </a:r>
            <a:r>
              <a:rPr lang="en-GB" i="1" dirty="0" smtClean="0"/>
              <a:t>Currently no pre-qualified product </a:t>
            </a:r>
            <a:endParaRPr lang="en-GB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38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b="1" dirty="0" smtClean="0"/>
              <a:t>Lead times for Ordering IPV</a:t>
            </a:r>
            <a:endParaRPr lang="en-GB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0E72F2D-B2AC-6244-8A61-4DB2981BEBB5}" type="slidenum">
              <a:rPr lang="en-US" smtClean="0"/>
              <a:pPr/>
              <a:t>9</a:t>
            </a:fld>
            <a:endParaRPr lang="en-US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80487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This is NOT OPV and not available with manufacturers unless planned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Current lead time: 3 to 6 to 9 months from order placement until vaccine delivered to countries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10 dose presentation: 9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1 and 5 dose (when available ): 3 to 6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GAVI countries: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GAVI and UNICEF working to reduce lead time for the 10 dose presentation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Confirmed requirements are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Non-GAVI </a:t>
            </a:r>
            <a:r>
              <a:rPr lang="en-GB" b="1" dirty="0" smtClean="0">
                <a:solidFill>
                  <a:schemeClr val="tx2"/>
                </a:solidFill>
              </a:rPr>
              <a:t>countries: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Need to plan introduction based on lead times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Timelines </a:t>
            </a:r>
            <a:r>
              <a:rPr lang="en-GB" dirty="0"/>
              <a:t>need to be built into countries reordering </a:t>
            </a:r>
            <a:r>
              <a:rPr lang="en-GB" dirty="0" smtClean="0"/>
              <a:t>process for stock management and replenishment of ongoing programmes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6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6989</TotalTime>
  <Words>721</Words>
  <Application>Microsoft Office PowerPoint</Application>
  <PresentationFormat>On-screen Show (4:3)</PresentationFormat>
  <Paragraphs>140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PowerPoint Presentation</vt:lpstr>
      <vt:lpstr>IPV Presentations and Formulations</vt:lpstr>
      <vt:lpstr>Procurement Objectives</vt:lpstr>
      <vt:lpstr>Vaccine Demand Forecast &amp; Supply</vt:lpstr>
      <vt:lpstr>Forecasts 2014-2018: 580m- 624m doses </vt:lpstr>
      <vt:lpstr>IPV Price US$ – Current &amp; Future</vt:lpstr>
      <vt:lpstr>IPV Supply &amp; Demand for Routine Programmes</vt:lpstr>
      <vt:lpstr>Number of Manufacturers by Presentation</vt:lpstr>
      <vt:lpstr>Lead times for Ordering IPV</vt:lpstr>
      <vt:lpstr>Regulatory Issues</vt:lpstr>
      <vt:lpstr>IPV Prices for Supply through UNICEF  for period 2014 to 2018</vt:lpstr>
      <vt:lpstr>Thank you</vt:lpstr>
    </vt:vector>
  </TitlesOfParts>
  <Company>UNICEF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Rubin</dc:creator>
  <cp:lastModifiedBy>MANTEL, Carsten Frithjof</cp:lastModifiedBy>
  <cp:revision>387</cp:revision>
  <cp:lastPrinted>2014-02-18T12:11:43Z</cp:lastPrinted>
  <dcterms:created xsi:type="dcterms:W3CDTF">2013-12-02T19:25:40Z</dcterms:created>
  <dcterms:modified xsi:type="dcterms:W3CDTF">2014-03-24T20:48:49Z</dcterms:modified>
</cp:coreProperties>
</file>